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1"/>
  </p:notesMasterIdLst>
  <p:sldIdLst>
    <p:sldId id="352" r:id="rId2"/>
    <p:sldId id="353" r:id="rId3"/>
    <p:sldId id="260" r:id="rId4"/>
    <p:sldId id="261" r:id="rId5"/>
    <p:sldId id="308" r:id="rId6"/>
    <p:sldId id="262" r:id="rId7"/>
    <p:sldId id="266" r:id="rId8"/>
    <p:sldId id="264" r:id="rId9"/>
    <p:sldId id="267" r:id="rId10"/>
    <p:sldId id="270" r:id="rId11"/>
    <p:sldId id="310" r:id="rId12"/>
    <p:sldId id="311" r:id="rId13"/>
    <p:sldId id="309" r:id="rId14"/>
    <p:sldId id="271" r:id="rId15"/>
    <p:sldId id="272" r:id="rId16"/>
    <p:sldId id="273"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5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286B87F-E430-4849-9416-8B5769236B5F}">
          <p14:sldIdLst>
            <p14:sldId id="352"/>
            <p14:sldId id="353"/>
            <p14:sldId id="260"/>
            <p14:sldId id="261"/>
            <p14:sldId id="308"/>
            <p14:sldId id="262"/>
            <p14:sldId id="266"/>
            <p14:sldId id="264"/>
            <p14:sldId id="267"/>
            <p14:sldId id="270"/>
            <p14:sldId id="310"/>
            <p14:sldId id="311"/>
            <p14:sldId id="309"/>
            <p14:sldId id="271"/>
            <p14:sldId id="272"/>
            <p14:sldId id="273"/>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5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E2D332-6F36-8A96-99A5-72F8928752AA}" name="Gaythorpe, Katy" initials="KG" userId="S::kgaythor@ic.ac.uk::1f377bf9-38d5-4e55-b4ad-02f896dd2689" providerId="AD"/>
  <p188:author id="{AE7271AA-1BCE-977D-38C4-FE12FD3F2084}" name="Hartner, Anna-Maria" initials="AH" userId="S::ahartner@ic.ac.uk::60c25a0b-704a-42a8-a985-4c226d0f73e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holas Letchford" initials="NL" lastIdx="1" clrIdx="0"/>
  <p:cmAuthor id="2" name="Woodruff, Kim H" initials="WKH" lastIdx="3" clrIdx="1">
    <p:extLst>
      <p:ext uri="{19B8F6BF-5375-455C-9EA6-DF929625EA0E}">
        <p15:presenceInfo xmlns:p15="http://schemas.microsoft.com/office/powerpoint/2012/main" userId="S::kwoodruf@ic.ac.uk::ba3c178c-8fe7-44f4-a0b4-6b0060bb3f5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3578"/>
    <a:srgbClr val="FF99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6FBA68-CD3B-A985-398F-1E0CD0CE7E5D}" v="2" dt="2024-08-30T15:35:31.2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14" y="6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ythorpe, Katy" userId="S::k.gaythorpe_imperial.ac.uk#ext#@universityofcambridgecloud.onmicrosoft.com::1b1659b1-7542-4996-bb93-4057761b9d85" providerId="AD" clId="Web-{926FBA68-CD3B-A985-398F-1E0CD0CE7E5D}"/>
    <pc:docChg chg="modSld">
      <pc:chgData name="Gaythorpe, Katy" userId="S::k.gaythorpe_imperial.ac.uk#ext#@universityofcambridgecloud.onmicrosoft.com::1b1659b1-7542-4996-bb93-4057761b9d85" providerId="AD" clId="Web-{926FBA68-CD3B-A985-398F-1E0CD0CE7E5D}" dt="2024-08-30T15:35:31.296" v="1" actId="20577"/>
      <pc:docMkLst>
        <pc:docMk/>
      </pc:docMkLst>
      <pc:sldChg chg="modSp">
        <pc:chgData name="Gaythorpe, Katy" userId="S::k.gaythorpe_imperial.ac.uk#ext#@universityofcambridgecloud.onmicrosoft.com::1b1659b1-7542-4996-bb93-4057761b9d85" providerId="AD" clId="Web-{926FBA68-CD3B-A985-398F-1E0CD0CE7E5D}" dt="2024-08-30T15:35:31.296" v="1" actId="20577"/>
        <pc:sldMkLst>
          <pc:docMk/>
          <pc:sldMk cId="3851749398" sldId="353"/>
        </pc:sldMkLst>
        <pc:spChg chg="mod">
          <ac:chgData name="Gaythorpe, Katy" userId="S::k.gaythorpe_imperial.ac.uk#ext#@universityofcambridgecloud.onmicrosoft.com::1b1659b1-7542-4996-bb93-4057761b9d85" providerId="AD" clId="Web-{926FBA68-CD3B-A985-398F-1E0CD0CE7E5D}" dt="2024-08-30T15:35:31.296" v="1" actId="20577"/>
          <ac:spMkLst>
            <pc:docMk/>
            <pc:sldMk cId="3851749398" sldId="353"/>
            <ac:spMk id="3" creationId="{39F7C30F-B7B4-BAA0-B163-A1C3BD216FC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D914EE-2E59-4F14-86BE-31A792295939}" type="datetimeFigureOut">
              <a:rPr lang="en-GB" smtClean="0"/>
              <a:t>30/08/2024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1D3A5-64AC-4670-A5F0-91C6202D019F}" type="slidenum">
              <a:rPr lang="en-GB" smtClean="0"/>
              <a:t>‹#›</a:t>
            </a:fld>
            <a:endParaRPr lang="en-GB"/>
          </a:p>
        </p:txBody>
      </p:sp>
    </p:spTree>
    <p:extLst>
      <p:ext uri="{BB962C8B-B14F-4D97-AF65-F5344CB8AC3E}">
        <p14:creationId xmlns:p14="http://schemas.microsoft.com/office/powerpoint/2010/main" val="2246309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Introduce who we are</a:t>
            </a:r>
            <a:endParaRPr lang="en-GB"/>
          </a:p>
        </p:txBody>
      </p:sp>
      <p:sp>
        <p:nvSpPr>
          <p:cNvPr id="4" name="Slide Number Placeholder 3"/>
          <p:cNvSpPr>
            <a:spLocks noGrp="1"/>
          </p:cNvSpPr>
          <p:nvPr>
            <p:ph type="sldNum" sz="quarter" idx="5"/>
          </p:nvPr>
        </p:nvSpPr>
        <p:spPr/>
        <p:txBody>
          <a:bodyPr/>
          <a:lstStyle/>
          <a:p>
            <a:fld id="{AF81D3A5-64AC-4670-A5F0-91C6202D019F}" type="slidenum">
              <a:rPr lang="en-GB" smtClean="0"/>
              <a:t>1</a:t>
            </a:fld>
            <a:endParaRPr lang="en-GB"/>
          </a:p>
        </p:txBody>
      </p:sp>
    </p:spTree>
    <p:extLst>
      <p:ext uri="{BB962C8B-B14F-4D97-AF65-F5344CB8AC3E}">
        <p14:creationId xmlns:p14="http://schemas.microsoft.com/office/powerpoint/2010/main" val="294531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describe in </a:t>
            </a:r>
            <a:r>
              <a:rPr lang="en-GB" dirty="0" err="1"/>
              <a:t>wordds</a:t>
            </a:r>
            <a:endParaRPr lang="en-GB" dirty="0"/>
          </a:p>
        </p:txBody>
      </p:sp>
      <p:sp>
        <p:nvSpPr>
          <p:cNvPr id="4" name="Slide Number Placeholder 3"/>
          <p:cNvSpPr>
            <a:spLocks noGrp="1"/>
          </p:cNvSpPr>
          <p:nvPr>
            <p:ph type="sldNum" sz="quarter" idx="10"/>
          </p:nvPr>
        </p:nvSpPr>
        <p:spPr/>
        <p:txBody>
          <a:bodyPr/>
          <a:lstStyle/>
          <a:p>
            <a:fld id="{667D4321-75F0-4392-B236-EB32C69896C3}" type="slidenum">
              <a:rPr lang="en-GB" smtClean="0"/>
              <a:t>29</a:t>
            </a:fld>
            <a:endParaRPr lang="en-GB"/>
          </a:p>
        </p:txBody>
      </p:sp>
    </p:spTree>
    <p:extLst>
      <p:ext uri="{BB962C8B-B14F-4D97-AF65-F5344CB8AC3E}">
        <p14:creationId xmlns:p14="http://schemas.microsoft.com/office/powerpoint/2010/main" val="1491738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badger cattle</a:t>
            </a:r>
          </a:p>
        </p:txBody>
      </p:sp>
      <p:sp>
        <p:nvSpPr>
          <p:cNvPr id="4" name="Slide Number Placeholder 3"/>
          <p:cNvSpPr>
            <a:spLocks noGrp="1"/>
          </p:cNvSpPr>
          <p:nvPr>
            <p:ph type="sldNum" sz="quarter" idx="10"/>
          </p:nvPr>
        </p:nvSpPr>
        <p:spPr/>
        <p:txBody>
          <a:bodyPr/>
          <a:lstStyle/>
          <a:p>
            <a:fld id="{667D4321-75F0-4392-B236-EB32C69896C3}" type="slidenum">
              <a:rPr lang="en-GB" smtClean="0"/>
              <a:t>41</a:t>
            </a:fld>
            <a:endParaRPr lang="en-GB"/>
          </a:p>
        </p:txBody>
      </p:sp>
    </p:spTree>
    <p:extLst>
      <p:ext uri="{BB962C8B-B14F-4D97-AF65-F5344CB8AC3E}">
        <p14:creationId xmlns:p14="http://schemas.microsoft.com/office/powerpoint/2010/main" val="3923290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ID50</a:t>
            </a:r>
          </a:p>
        </p:txBody>
      </p:sp>
      <p:sp>
        <p:nvSpPr>
          <p:cNvPr id="4" name="Slide Number Placeholder 3"/>
          <p:cNvSpPr>
            <a:spLocks noGrp="1"/>
          </p:cNvSpPr>
          <p:nvPr>
            <p:ph type="sldNum" sz="quarter" idx="10"/>
          </p:nvPr>
        </p:nvSpPr>
        <p:spPr/>
        <p:txBody>
          <a:bodyPr/>
          <a:lstStyle/>
          <a:p>
            <a:fld id="{667D4321-75F0-4392-B236-EB32C69896C3}" type="slidenum">
              <a:rPr lang="en-GB" smtClean="0"/>
              <a:t>4</a:t>
            </a:fld>
            <a:endParaRPr lang="en-GB"/>
          </a:p>
        </p:txBody>
      </p:sp>
    </p:spTree>
    <p:extLst>
      <p:ext uri="{BB962C8B-B14F-4D97-AF65-F5344CB8AC3E}">
        <p14:creationId xmlns:p14="http://schemas.microsoft.com/office/powerpoint/2010/main" val="193591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dose response theory? Change title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445D9F-2745-4D41-A40A-ED13624EE49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939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a:t>
            </a:r>
            <a:r>
              <a:rPr lang="en-GB" baseline="0" dirty="0"/>
              <a:t> is ID50</a:t>
            </a:r>
            <a:endParaRPr lang="en-GB" dirty="0"/>
          </a:p>
        </p:txBody>
      </p:sp>
      <p:sp>
        <p:nvSpPr>
          <p:cNvPr id="4" name="Slide Number Placeholder 3"/>
          <p:cNvSpPr>
            <a:spLocks noGrp="1"/>
          </p:cNvSpPr>
          <p:nvPr>
            <p:ph type="sldNum" sz="quarter" idx="10"/>
          </p:nvPr>
        </p:nvSpPr>
        <p:spPr/>
        <p:txBody>
          <a:bodyPr/>
          <a:lstStyle/>
          <a:p>
            <a:fld id="{667D4321-75F0-4392-B236-EB32C69896C3}" type="slidenum">
              <a:rPr lang="en-GB" smtClean="0"/>
              <a:t>6</a:t>
            </a:fld>
            <a:endParaRPr lang="en-GB"/>
          </a:p>
        </p:txBody>
      </p:sp>
    </p:spTree>
    <p:extLst>
      <p:ext uri="{BB962C8B-B14F-4D97-AF65-F5344CB8AC3E}">
        <p14:creationId xmlns:p14="http://schemas.microsoft.com/office/powerpoint/2010/main" val="2225854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dose response theory? Change title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445D9F-2745-4D41-A40A-ED13624EE49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0670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disease fee equilibrium!</a:t>
            </a:r>
          </a:p>
        </p:txBody>
      </p:sp>
      <p:sp>
        <p:nvSpPr>
          <p:cNvPr id="4" name="Slide Number Placeholder 3"/>
          <p:cNvSpPr>
            <a:spLocks noGrp="1"/>
          </p:cNvSpPr>
          <p:nvPr>
            <p:ph type="sldNum" sz="quarter" idx="10"/>
          </p:nvPr>
        </p:nvSpPr>
        <p:spPr/>
        <p:txBody>
          <a:bodyPr/>
          <a:lstStyle/>
          <a:p>
            <a:fld id="{667D4321-75F0-4392-B236-EB32C69896C3}" type="slidenum">
              <a:rPr lang="en-GB" smtClean="0"/>
              <a:t>11</a:t>
            </a:fld>
            <a:endParaRPr lang="en-GB"/>
          </a:p>
        </p:txBody>
      </p:sp>
    </p:spTree>
    <p:extLst>
      <p:ext uri="{BB962C8B-B14F-4D97-AF65-F5344CB8AC3E}">
        <p14:creationId xmlns:p14="http://schemas.microsoft.com/office/powerpoint/2010/main" val="3572722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disease fee equilibrium!</a:t>
            </a:r>
          </a:p>
        </p:txBody>
      </p:sp>
      <p:sp>
        <p:nvSpPr>
          <p:cNvPr id="4" name="Slide Number Placeholder 3"/>
          <p:cNvSpPr>
            <a:spLocks noGrp="1"/>
          </p:cNvSpPr>
          <p:nvPr>
            <p:ph type="sldNum" sz="quarter" idx="10"/>
          </p:nvPr>
        </p:nvSpPr>
        <p:spPr/>
        <p:txBody>
          <a:bodyPr/>
          <a:lstStyle/>
          <a:p>
            <a:fld id="{667D4321-75F0-4392-B236-EB32C69896C3}" type="slidenum">
              <a:rPr lang="en-GB" smtClean="0"/>
              <a:t>12</a:t>
            </a:fld>
            <a:endParaRPr lang="en-GB"/>
          </a:p>
        </p:txBody>
      </p:sp>
    </p:spTree>
    <p:extLst>
      <p:ext uri="{BB962C8B-B14F-4D97-AF65-F5344CB8AC3E}">
        <p14:creationId xmlns:p14="http://schemas.microsoft.com/office/powerpoint/2010/main" val="436079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 new concepts, partial and operator</a:t>
            </a:r>
          </a:p>
        </p:txBody>
      </p:sp>
      <p:sp>
        <p:nvSpPr>
          <p:cNvPr id="4" name="Slide Number Placeholder 3"/>
          <p:cNvSpPr>
            <a:spLocks noGrp="1"/>
          </p:cNvSpPr>
          <p:nvPr>
            <p:ph type="sldNum" sz="quarter" idx="10"/>
          </p:nvPr>
        </p:nvSpPr>
        <p:spPr/>
        <p:txBody>
          <a:bodyPr/>
          <a:lstStyle/>
          <a:p>
            <a:fld id="{667D4321-75F0-4392-B236-EB32C69896C3}" type="slidenum">
              <a:rPr lang="en-GB" smtClean="0"/>
              <a:t>18</a:t>
            </a:fld>
            <a:endParaRPr lang="en-GB"/>
          </a:p>
        </p:txBody>
      </p:sp>
    </p:spTree>
    <p:extLst>
      <p:ext uri="{BB962C8B-B14F-4D97-AF65-F5344CB8AC3E}">
        <p14:creationId xmlns:p14="http://schemas.microsoft.com/office/powerpoint/2010/main" val="3338301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67D4321-75F0-4392-B236-EB32C69896C3}" type="slidenum">
              <a:rPr lang="en-GB" smtClean="0"/>
              <a:t>23</a:t>
            </a:fld>
            <a:endParaRPr lang="en-GB"/>
          </a:p>
        </p:txBody>
      </p:sp>
    </p:spTree>
    <p:extLst>
      <p:ext uri="{BB962C8B-B14F-4D97-AF65-F5344CB8AC3E}">
        <p14:creationId xmlns:p14="http://schemas.microsoft.com/office/powerpoint/2010/main" val="16018435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18208"/>
            <a:ext cx="9144000" cy="2033923"/>
          </a:xfrm>
        </p:spPr>
        <p:txBody>
          <a:bodyPr anchor="b">
            <a:normAutofit/>
          </a:bodyPr>
          <a:lstStyle>
            <a:lvl1pPr algn="ctr">
              <a:defRPr sz="4800" b="0">
                <a:solidFill>
                  <a:srgbClr val="0070C0"/>
                </a:solidFill>
                <a:latin typeface="Century Gothic" panose="020B0502020202020204" pitchFamily="34" charset="0"/>
              </a:defRPr>
            </a:lvl1pPr>
          </a:lstStyle>
          <a:p>
            <a:r>
              <a:rPr lang="en-US"/>
              <a:t>Click to edit Master title style</a:t>
            </a:r>
            <a:endParaRPr lang="en-GB"/>
          </a:p>
        </p:txBody>
      </p:sp>
      <p:sp>
        <p:nvSpPr>
          <p:cNvPr id="3" name="Subtitle 2"/>
          <p:cNvSpPr>
            <a:spLocks noGrp="1"/>
          </p:cNvSpPr>
          <p:nvPr>
            <p:ph type="subTitle" idx="1"/>
          </p:nvPr>
        </p:nvSpPr>
        <p:spPr>
          <a:xfrm>
            <a:off x="1524000" y="3299960"/>
            <a:ext cx="9144000" cy="917198"/>
          </a:xfrm>
        </p:spPr>
        <p:txBody>
          <a:bodyPr/>
          <a:lstStyle>
            <a:lvl1pPr marL="0" indent="0" algn="ctr">
              <a:buNone/>
              <a:defRPr sz="2400">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18" name="Picture 17">
            <a:extLst>
              <a:ext uri="{FF2B5EF4-FFF2-40B4-BE49-F238E27FC236}">
                <a16:creationId xmlns:a16="http://schemas.microsoft.com/office/drawing/2014/main" id="{E024CE58-9DEA-4267-ACA5-AF360DE083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7658" y="4603111"/>
            <a:ext cx="1136342" cy="2076564"/>
          </a:xfrm>
          <a:prstGeom prst="rect">
            <a:avLst/>
          </a:prstGeom>
        </p:spPr>
      </p:pic>
    </p:spTree>
    <p:extLst>
      <p:ext uri="{BB962C8B-B14F-4D97-AF65-F5344CB8AC3E}">
        <p14:creationId xmlns:p14="http://schemas.microsoft.com/office/powerpoint/2010/main" val="3267851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2965738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3286392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91827-CAA9-436A-BE8F-1C7E61A297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838200" y="1245599"/>
            <a:ext cx="5181600" cy="4931363"/>
          </a:xfrm>
        </p:spPr>
        <p:txBody>
          <a:bodyPr/>
          <a:lstStyle>
            <a:lvl1pPr marL="228600" indent="-228600">
              <a:buFontTx/>
              <a:buBlip>
                <a:blip r:embed="rId3"/>
              </a:buBlip>
              <a:defRPr>
                <a:latin typeface="+mn-lt"/>
              </a:defRPr>
            </a:lvl1pPr>
            <a:lvl2pPr marL="685800" indent="-228600">
              <a:buFontTx/>
              <a:buBlip>
                <a:blip r:embed="rId3"/>
              </a:buBlip>
              <a:defRPr>
                <a:latin typeface="+mn-lt"/>
              </a:defRPr>
            </a:lvl2pPr>
            <a:lvl3pPr marL="1143000" indent="-228600">
              <a:buFontTx/>
              <a:buBlip>
                <a:blip r:embed="rId3"/>
              </a:buBlip>
              <a:defRPr>
                <a:latin typeface="+mn-lt"/>
              </a:defRPr>
            </a:lvl3pPr>
            <a:lvl4pPr marL="1600200" indent="-228600">
              <a:buFontTx/>
              <a:buBlip>
                <a:blip r:embed="rId3"/>
              </a:buBlip>
              <a:defRPr>
                <a:latin typeface="+mn-lt"/>
              </a:defRPr>
            </a:lvl4pPr>
            <a:lvl5pPr marL="2057400" indent="-228600">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5EECEDFC-141C-400E-84C9-28BDF115EC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
        <p:nvSpPr>
          <p:cNvPr id="7" name="Content Placeholder 2">
            <a:extLst>
              <a:ext uri="{FF2B5EF4-FFF2-40B4-BE49-F238E27FC236}">
                <a16:creationId xmlns:a16="http://schemas.microsoft.com/office/drawing/2014/main" id="{BF7B0D2B-C5AB-4BAA-835D-B5A69D57EDFD}"/>
              </a:ext>
            </a:extLst>
          </p:cNvPr>
          <p:cNvSpPr>
            <a:spLocks noGrp="1"/>
          </p:cNvSpPr>
          <p:nvPr>
            <p:ph sz="half" idx="10"/>
          </p:nvPr>
        </p:nvSpPr>
        <p:spPr>
          <a:xfrm>
            <a:off x="6172202" y="1245598"/>
            <a:ext cx="5181600" cy="4931363"/>
          </a:xfrm>
        </p:spPr>
        <p:txBody>
          <a:bodyPr/>
          <a:lstStyle>
            <a:lvl1pPr marL="228600" indent="-228600">
              <a:buFontTx/>
              <a:buBlip>
                <a:blip r:embed="rId3"/>
              </a:buBlip>
              <a:defRPr>
                <a:latin typeface="+mn-lt"/>
              </a:defRPr>
            </a:lvl1pPr>
            <a:lvl2pPr marL="685800" indent="-228600">
              <a:buFontTx/>
              <a:buBlip>
                <a:blip r:embed="rId3"/>
              </a:buBlip>
              <a:defRPr>
                <a:latin typeface="+mn-lt"/>
              </a:defRPr>
            </a:lvl2pPr>
            <a:lvl3pPr marL="1143000" indent="-228600">
              <a:buFontTx/>
              <a:buBlip>
                <a:blip r:embed="rId3"/>
              </a:buBlip>
              <a:defRPr>
                <a:latin typeface="+mn-lt"/>
              </a:defRPr>
            </a:lvl3pPr>
            <a:lvl4pPr marL="1600200" indent="-228600">
              <a:buFontTx/>
              <a:buBlip>
                <a:blip r:embed="rId3"/>
              </a:buBlip>
              <a:defRPr>
                <a:latin typeface="+mn-lt"/>
              </a:defRPr>
            </a:lvl4pPr>
            <a:lvl5pPr marL="2057400" indent="-228600">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6695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2849B2A-B77E-46A8-9FC9-5DA7237F8F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3" name="Text Placeholder 2"/>
          <p:cNvSpPr>
            <a:spLocks noGrp="1"/>
          </p:cNvSpPr>
          <p:nvPr>
            <p:ph type="body" idx="1"/>
          </p:nvPr>
        </p:nvSpPr>
        <p:spPr>
          <a:xfrm>
            <a:off x="839788" y="1245600"/>
            <a:ext cx="5157787"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069512"/>
            <a:ext cx="5157787"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245600"/>
            <a:ext cx="5183188"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069512"/>
            <a:ext cx="5183188"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Placeholder 1">
            <a:extLst>
              <a:ext uri="{FF2B5EF4-FFF2-40B4-BE49-F238E27FC236}">
                <a16:creationId xmlns:a16="http://schemas.microsoft.com/office/drawing/2014/main" id="{297D3C65-0CFC-4CAE-9A7E-CC8C6B16F1CA}"/>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
        <p:nvSpPr>
          <p:cNvPr id="8" name="Slide Number Placeholder 5">
            <a:extLst>
              <a:ext uri="{FF2B5EF4-FFF2-40B4-BE49-F238E27FC236}">
                <a16:creationId xmlns:a16="http://schemas.microsoft.com/office/drawing/2014/main" id="{533FE131-5015-4E7F-B97D-5E50747CE7A0}"/>
              </a:ext>
            </a:extLst>
          </p:cNvPr>
          <p:cNvSpPr>
            <a:spLocks noGrp="1"/>
          </p:cNvSpPr>
          <p:nvPr>
            <p:ph type="sldNum" sz="quarter" idx="10"/>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Tree>
    <p:extLst>
      <p:ext uri="{BB962C8B-B14F-4D97-AF65-F5344CB8AC3E}">
        <p14:creationId xmlns:p14="http://schemas.microsoft.com/office/powerpoint/2010/main" val="3439508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2" name="Picture 2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838200" y="1245600"/>
            <a:ext cx="10515600" cy="480447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7ACAB911-39D0-4B37-BCCD-3A59E2DC65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7" name="Picture 6">
            <a:extLst>
              <a:ext uri="{FF2B5EF4-FFF2-40B4-BE49-F238E27FC236}">
                <a16:creationId xmlns:a16="http://schemas.microsoft.com/office/drawing/2014/main" id="{E8F3BA76-1354-4108-BA32-D6A850C0ED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Tree>
    <p:extLst>
      <p:ext uri="{BB962C8B-B14F-4D97-AF65-F5344CB8AC3E}">
        <p14:creationId xmlns:p14="http://schemas.microsoft.com/office/powerpoint/2010/main" val="611144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4800">
                <a:solidFill>
                  <a:srgbClr val="0070C0"/>
                </a:solidFill>
                <a:latin typeface="Century Gothic" panose="020B0502020202020204" pitchFamily="34" charset="0"/>
              </a:defRPr>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6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991847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91827-CAA9-436A-BE8F-1C7E61A297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2" name="Title 1"/>
          <p:cNvSpPr>
            <a:spLocks noGrp="1"/>
          </p:cNvSpPr>
          <p:nvPr>
            <p:ph type="title"/>
          </p:nvPr>
        </p:nvSpPr>
        <p:spPr/>
        <p:txBody>
          <a:bodyPr/>
          <a:lstStyle>
            <a:lvl1pPr>
              <a:defRPr>
                <a:solidFill>
                  <a:srgbClr val="0070C0"/>
                </a:solidFill>
                <a:latin typeface="Century Gothic" panose="020B0502020202020204"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838200" y="1245599"/>
            <a:ext cx="5181600" cy="493136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245599"/>
            <a:ext cx="5181600" cy="493136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5EECEDFC-141C-400E-84C9-28BDF115EC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7" name="Picture 6">
            <a:extLst>
              <a:ext uri="{FF2B5EF4-FFF2-40B4-BE49-F238E27FC236}">
                <a16:creationId xmlns:a16="http://schemas.microsoft.com/office/drawing/2014/main" id="{98CFC048-DDC8-4138-8EA4-9195F35E082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Tree>
    <p:extLst>
      <p:ext uri="{BB962C8B-B14F-4D97-AF65-F5344CB8AC3E}">
        <p14:creationId xmlns:p14="http://schemas.microsoft.com/office/powerpoint/2010/main" val="2207192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2849B2A-B77E-46A8-9FC9-5DA7237F8F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3" name="Text Placeholder 2"/>
          <p:cNvSpPr>
            <a:spLocks noGrp="1"/>
          </p:cNvSpPr>
          <p:nvPr>
            <p:ph type="body" idx="1"/>
          </p:nvPr>
        </p:nvSpPr>
        <p:spPr>
          <a:xfrm>
            <a:off x="839788" y="1245600"/>
            <a:ext cx="5157787"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069512"/>
            <a:ext cx="5157787"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245600"/>
            <a:ext cx="5183188" cy="823912"/>
          </a:xfrm>
        </p:spPr>
        <p:txBody>
          <a:bodyPr anchor="b"/>
          <a:lstStyle>
            <a:lvl1pPr marL="0" indent="0">
              <a:buNone/>
              <a:defRPr sz="2400" b="1">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069512"/>
            <a:ext cx="5183188" cy="4120151"/>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Placeholder 1">
            <a:extLst>
              <a:ext uri="{FF2B5EF4-FFF2-40B4-BE49-F238E27FC236}">
                <a16:creationId xmlns:a16="http://schemas.microsoft.com/office/drawing/2014/main" id="{297D3C65-0CFC-4CAE-9A7E-CC8C6B16F1CA}"/>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
        <p:nvSpPr>
          <p:cNvPr id="8" name="Slide Number Placeholder 5">
            <a:extLst>
              <a:ext uri="{FF2B5EF4-FFF2-40B4-BE49-F238E27FC236}">
                <a16:creationId xmlns:a16="http://schemas.microsoft.com/office/drawing/2014/main" id="{533FE131-5015-4E7F-B97D-5E50747CE7A0}"/>
              </a:ext>
            </a:extLst>
          </p:cNvPr>
          <p:cNvSpPr>
            <a:spLocks noGrp="1"/>
          </p:cNvSpPr>
          <p:nvPr>
            <p:ph type="sldNum" sz="quarter" idx="10"/>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pic>
        <p:nvPicPr>
          <p:cNvPr id="10" name="Picture 9">
            <a:extLst>
              <a:ext uri="{FF2B5EF4-FFF2-40B4-BE49-F238E27FC236}">
                <a16:creationId xmlns:a16="http://schemas.microsoft.com/office/drawing/2014/main" id="{49C81186-AB46-4D3D-8F92-30348EB1725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517" y="5869331"/>
            <a:ext cx="2603424" cy="818219"/>
          </a:xfrm>
          <a:prstGeom prst="rect">
            <a:avLst/>
          </a:prstGeom>
        </p:spPr>
      </p:pic>
      <p:sp>
        <p:nvSpPr>
          <p:cNvPr id="11" name="Title Placeholder 1">
            <a:extLst>
              <a:ext uri="{FF2B5EF4-FFF2-40B4-BE49-F238E27FC236}">
                <a16:creationId xmlns:a16="http://schemas.microsoft.com/office/drawing/2014/main" id="{464D4000-D12F-4928-9C26-15CAB0016B25}"/>
              </a:ext>
            </a:extLst>
          </p:cNvPr>
          <p:cNvSpPr txBox="1">
            <a:spLocks/>
          </p:cNvSpPr>
          <p:nvPr/>
        </p:nvSpPr>
        <p:spPr>
          <a:xfrm>
            <a:off x="838200" y="365125"/>
            <a:ext cx="10515600" cy="762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70C0"/>
                </a:solidFill>
                <a:latin typeface="Century Gothic" panose="020B0502020202020204" pitchFamily="34" charset="0"/>
                <a:ea typeface="+mj-ea"/>
                <a:cs typeface="+mj-cs"/>
              </a:defRPr>
            </a:lvl1pPr>
          </a:lstStyle>
          <a:p>
            <a:r>
              <a:rPr lang="en-US"/>
              <a:t>Click to edit Master title style</a:t>
            </a:r>
            <a:endParaRPr lang="en-GB"/>
          </a:p>
        </p:txBody>
      </p:sp>
    </p:spTree>
    <p:extLst>
      <p:ext uri="{BB962C8B-B14F-4D97-AF65-F5344CB8AC3E}">
        <p14:creationId xmlns:p14="http://schemas.microsoft.com/office/powerpoint/2010/main" val="469862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1272544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77921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813573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6EE70-77F6-40C0-AED2-27236C7D2C5E}" type="slidenum">
              <a:rPr lang="en-GB" smtClean="0"/>
              <a:t>‹#›</a:t>
            </a:fld>
            <a:endParaRPr lang="en-GB"/>
          </a:p>
        </p:txBody>
      </p:sp>
    </p:spTree>
    <p:extLst>
      <p:ext uri="{BB962C8B-B14F-4D97-AF65-F5344CB8AC3E}">
        <p14:creationId xmlns:p14="http://schemas.microsoft.com/office/powerpoint/2010/main" val="1485433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762289"/>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246909"/>
            <a:ext cx="10515600" cy="493005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6EE70-77F6-40C0-AED2-27236C7D2C5E}" type="slidenum">
              <a:rPr lang="en-GB" smtClean="0"/>
              <a:t>‹#›</a:t>
            </a:fld>
            <a:endParaRPr lang="en-GB"/>
          </a:p>
        </p:txBody>
      </p:sp>
    </p:spTree>
    <p:extLst>
      <p:ext uri="{BB962C8B-B14F-4D97-AF65-F5344CB8AC3E}">
        <p14:creationId xmlns:p14="http://schemas.microsoft.com/office/powerpoint/2010/main" val="37646949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914400" rtl="0" eaLnBrk="1" latinLnBrk="0" hangingPunct="1">
        <a:lnSpc>
          <a:spcPct val="90000"/>
        </a:lnSpc>
        <a:spcBef>
          <a:spcPct val="0"/>
        </a:spcBef>
        <a:buNone/>
        <a:defRPr sz="3600" b="1" kern="1200">
          <a:solidFill>
            <a:schemeClr val="accent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Tx/>
        <a:buBlip>
          <a:blip r:embed="rId16"/>
        </a:buBlip>
        <a:defRPr sz="2800" kern="1200">
          <a:solidFill>
            <a:schemeClr val="accent2"/>
          </a:solidFill>
          <a:latin typeface="+mn-lt"/>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4.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4.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15143"/>
            <a:ext cx="9144000" cy="2305083"/>
          </a:xfrm>
        </p:spPr>
        <p:txBody>
          <a:bodyPr>
            <a:noAutofit/>
          </a:bodyPr>
          <a:lstStyle/>
          <a:p>
            <a:pPr>
              <a:lnSpc>
                <a:spcPct val="100000"/>
              </a:lnSpc>
            </a:pPr>
            <a:r>
              <a:rPr lang="en-GB" sz="6000" b="1" dirty="0"/>
              <a:t>Mathematical modelling for vaccine-preventable diseases</a:t>
            </a:r>
            <a:endParaRPr lang="en-GB" sz="13800" b="1" dirty="0"/>
          </a:p>
        </p:txBody>
      </p:sp>
      <p:sp>
        <p:nvSpPr>
          <p:cNvPr id="3" name="TextBox 2">
            <a:extLst>
              <a:ext uri="{FF2B5EF4-FFF2-40B4-BE49-F238E27FC236}">
                <a16:creationId xmlns:a16="http://schemas.microsoft.com/office/drawing/2014/main" id="{52F17472-9D49-4668-98DA-39B25188084E}"/>
              </a:ext>
            </a:extLst>
          </p:cNvPr>
          <p:cNvSpPr txBox="1"/>
          <p:nvPr/>
        </p:nvSpPr>
        <p:spPr>
          <a:xfrm>
            <a:off x="3837209" y="3720226"/>
            <a:ext cx="4517583" cy="2677656"/>
          </a:xfrm>
          <a:prstGeom prst="rect">
            <a:avLst/>
          </a:prstGeom>
          <a:noFill/>
        </p:spPr>
        <p:txBody>
          <a:bodyPr wrap="none" rtlCol="0">
            <a:spAutoFit/>
          </a:bodyPr>
          <a:lstStyle/>
          <a:p>
            <a:pPr algn="ctr"/>
            <a:r>
              <a:rPr lang="en-GB" sz="2400" dirty="0">
                <a:latin typeface="Century Gothic" panose="020B0502020202020204" pitchFamily="34" charset="0"/>
              </a:rPr>
              <a:t>Epidemiology lecture 4</a:t>
            </a:r>
          </a:p>
          <a:p>
            <a:pPr algn="ctr"/>
            <a:r>
              <a:rPr lang="en-GB" sz="2400" dirty="0">
                <a:latin typeface="Century Gothic" panose="020B0502020202020204" pitchFamily="34" charset="0"/>
              </a:rPr>
              <a:t>Environmental transmission</a:t>
            </a:r>
          </a:p>
          <a:p>
            <a:pPr algn="ctr"/>
            <a:endParaRPr lang="en-GB" sz="2400" dirty="0">
              <a:latin typeface="Century Gothic" panose="020B0502020202020204" pitchFamily="34" charset="0"/>
            </a:endParaRPr>
          </a:p>
          <a:p>
            <a:pPr algn="ctr"/>
            <a:r>
              <a:rPr lang="en-GB" sz="2400" dirty="0">
                <a:latin typeface="Century Gothic" panose="020B0502020202020204" pitchFamily="34" charset="0"/>
              </a:rPr>
              <a:t>Katy Gaythorpe</a:t>
            </a:r>
          </a:p>
          <a:p>
            <a:pPr algn="ctr"/>
            <a:r>
              <a:rPr lang="en-GB" sz="2400" dirty="0">
                <a:latin typeface="Century Gothic" panose="020B0502020202020204" pitchFamily="34" charset="0"/>
              </a:rPr>
              <a:t>School of Public Health </a:t>
            </a:r>
          </a:p>
          <a:p>
            <a:pPr algn="ctr"/>
            <a:r>
              <a:rPr lang="en-GB" sz="2400" dirty="0">
                <a:latin typeface="Century Gothic" panose="020B0502020202020204" pitchFamily="34" charset="0"/>
              </a:rPr>
              <a:t>Imperial College London</a:t>
            </a:r>
          </a:p>
          <a:p>
            <a:pPr algn="ctr"/>
            <a:r>
              <a:rPr lang="en-GB" sz="2400" dirty="0">
                <a:latin typeface="Century Gothic" panose="020B0502020202020204" pitchFamily="34" charset="0"/>
              </a:rPr>
              <a:t>k.gaythorpe@imperial.ac.uk </a:t>
            </a:r>
          </a:p>
        </p:txBody>
      </p:sp>
      <p:pic>
        <p:nvPicPr>
          <p:cNvPr id="4" name="Picture 3">
            <a:extLst>
              <a:ext uri="{FF2B5EF4-FFF2-40B4-BE49-F238E27FC236}">
                <a16:creationId xmlns:a16="http://schemas.microsoft.com/office/drawing/2014/main" id="{9367E178-594B-D6C5-EE11-6D6E3D09BCC5}"/>
              </a:ext>
            </a:extLst>
          </p:cNvPr>
          <p:cNvPicPr>
            <a:picLocks noChangeAspect="1"/>
          </p:cNvPicPr>
          <p:nvPr/>
        </p:nvPicPr>
        <p:blipFill>
          <a:blip r:embed="rId3"/>
          <a:stretch>
            <a:fillRect/>
          </a:stretch>
        </p:blipFill>
        <p:spPr>
          <a:xfrm>
            <a:off x="9239249" y="4969132"/>
            <a:ext cx="2857500" cy="1428750"/>
          </a:xfrm>
          <a:prstGeom prst="rect">
            <a:avLst/>
          </a:prstGeom>
        </p:spPr>
      </p:pic>
    </p:spTree>
    <p:extLst>
      <p:ext uri="{BB962C8B-B14F-4D97-AF65-F5344CB8AC3E}">
        <p14:creationId xmlns:p14="http://schemas.microsoft.com/office/powerpoint/2010/main" val="2015678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mc:AlternateContent xmlns:mc="http://schemas.openxmlformats.org/markup-compatibility/2006" xmlns:a14="http://schemas.microsoft.com/office/drawing/2010/main">
        <mc:Choice Requires="a14">
          <p:sp>
            <p:nvSpPr>
              <p:cNvPr id="3" name="TextBox 2"/>
              <p:cNvSpPr txBox="1"/>
              <p:nvPr/>
            </p:nvSpPr>
            <p:spPr>
              <a:xfrm>
                <a:off x="7144872" y="2086364"/>
                <a:ext cx="2809615" cy="7922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acc>
                            <m:accPr>
                              <m:chr m:val="̇"/>
                              <m:ctrlPr>
                                <a:rPr lang="en-GB" sz="2800" i="1">
                                  <a:latin typeface="Cambria Math" panose="02040503050406030204" pitchFamily="18" charset="0"/>
                                </a:rPr>
                              </m:ctrlPr>
                            </m:accPr>
                            <m:e>
                              <m:r>
                                <a:rPr lang="en-GB" sz="2800" i="1">
                                  <a:latin typeface="Cambria Math" panose="02040503050406030204" pitchFamily="18" charset="0"/>
                                </a:rPr>
                                <m:t>𝑖</m:t>
                              </m:r>
                            </m:e>
                          </m:acc>
                          <m:r>
                            <a:rPr lang="en-GB" sz="2800" i="1">
                              <a:latin typeface="Cambria Math" panose="02040503050406030204" pitchFamily="18" charset="0"/>
                            </a:rPr>
                            <m:t>𝑗</m:t>
                          </m:r>
                        </m:sub>
                      </m:sSub>
                      <m:r>
                        <a:rPr lang="en-GB" sz="2800" i="1">
                          <a:latin typeface="Cambria Math" panose="02040503050406030204" pitchFamily="18" charset="0"/>
                        </a:rPr>
                        <m:t>=</m:t>
                      </m:r>
                      <m:d>
                        <m:dPr>
                          <m:ctrlPr>
                            <a:rPr lang="en-GB" sz="2800" i="1">
                              <a:latin typeface="Cambria Math" panose="02040503050406030204" pitchFamily="18" charset="0"/>
                            </a:rPr>
                          </m:ctrlPr>
                        </m:dPr>
                        <m:e>
                          <m:m>
                            <m:mPr>
                              <m:mcs>
                                <m:mc>
                                  <m:mcPr>
                                    <m:count m:val="2"/>
                                    <m:mcJc m:val="center"/>
                                  </m:mcPr>
                                </m:mc>
                              </m:mcs>
                              <m:ctrlPr>
                                <a:rPr lang="en-GB" sz="2800" i="1">
                                  <a:latin typeface="Cambria Math" panose="02040503050406030204" pitchFamily="18" charset="0"/>
                                </a:rPr>
                              </m:ctrlPr>
                            </m:mP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12</m:t>
                                    </m:r>
                                  </m:sub>
                                </m:sSub>
                              </m:e>
                            </m:m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22</m:t>
                                    </m:r>
                                  </m:sub>
                                </m:sSub>
                              </m:e>
                            </m:mr>
                          </m:m>
                        </m:e>
                      </m:d>
                    </m:oMath>
                  </m:oMathPara>
                </a14:m>
                <a:endParaRPr lang="en-GB" sz="2800" dirty="0"/>
              </a:p>
            </p:txBody>
          </p:sp>
        </mc:Choice>
        <mc:Fallback xmlns="">
          <p:sp>
            <p:nvSpPr>
              <p:cNvPr id="3" name="TextBox 2"/>
              <p:cNvSpPr txBox="1">
                <a:spLocks noRot="1" noChangeAspect="1" noMove="1" noResize="1" noEditPoints="1" noAdjustHandles="1" noChangeArrowheads="1" noChangeShapeType="1" noTextEdit="1"/>
              </p:cNvSpPr>
              <p:nvPr/>
            </p:nvSpPr>
            <p:spPr>
              <a:xfrm>
                <a:off x="7144872" y="2086364"/>
                <a:ext cx="2809615" cy="792205"/>
              </a:xfrm>
              <a:prstGeom prst="rect">
                <a:avLst/>
              </a:prstGeom>
              <a:blipFill>
                <a:blip r:embed="rId2"/>
                <a:stretch>
                  <a:fillRect/>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8233515A-F4FC-39C9-1ADB-8DC4F57F35F1}"/>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1335290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mc:AlternateContent xmlns:mc="http://schemas.openxmlformats.org/markup-compatibility/2006" xmlns:a14="http://schemas.microsoft.com/office/drawing/2010/main">
        <mc:Choice Requires="a14">
          <p:sp>
            <p:nvSpPr>
              <p:cNvPr id="11" name="TextBox 10"/>
              <p:cNvSpPr txBox="1"/>
              <p:nvPr/>
            </p:nvSpPr>
            <p:spPr>
              <a:xfrm>
                <a:off x="7144872" y="2086364"/>
                <a:ext cx="2809615" cy="7922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acc>
                            <m:accPr>
                              <m:chr m:val="̇"/>
                              <m:ctrlPr>
                                <a:rPr lang="en-GB" sz="2800" i="1">
                                  <a:latin typeface="Cambria Math" panose="02040503050406030204" pitchFamily="18" charset="0"/>
                                </a:rPr>
                              </m:ctrlPr>
                            </m:accPr>
                            <m:e>
                              <m:r>
                                <a:rPr lang="en-GB" sz="2800" i="1">
                                  <a:latin typeface="Cambria Math" panose="02040503050406030204" pitchFamily="18" charset="0"/>
                                </a:rPr>
                                <m:t>𝑖</m:t>
                              </m:r>
                            </m:e>
                          </m:acc>
                          <m:r>
                            <a:rPr lang="en-GB" sz="2800" i="1">
                              <a:latin typeface="Cambria Math" panose="02040503050406030204" pitchFamily="18" charset="0"/>
                            </a:rPr>
                            <m:t>𝑗</m:t>
                          </m:r>
                        </m:sub>
                      </m:sSub>
                      <m:r>
                        <a:rPr lang="en-GB" sz="2800" i="1">
                          <a:latin typeface="Cambria Math" panose="02040503050406030204" pitchFamily="18" charset="0"/>
                        </a:rPr>
                        <m:t>=</m:t>
                      </m:r>
                      <m:d>
                        <m:dPr>
                          <m:ctrlPr>
                            <a:rPr lang="en-GB" sz="2800" i="1">
                              <a:latin typeface="Cambria Math" panose="02040503050406030204" pitchFamily="18" charset="0"/>
                            </a:rPr>
                          </m:ctrlPr>
                        </m:dPr>
                        <m:e>
                          <m:m>
                            <m:mPr>
                              <m:mcs>
                                <m:mc>
                                  <m:mcPr>
                                    <m:count m:val="2"/>
                                    <m:mcJc m:val="center"/>
                                  </m:mcPr>
                                </m:mc>
                              </m:mcs>
                              <m:ctrlPr>
                                <a:rPr lang="en-GB" sz="2800" i="1">
                                  <a:latin typeface="Cambria Math" panose="02040503050406030204" pitchFamily="18" charset="0"/>
                                </a:rPr>
                              </m:ctrlPr>
                            </m:mP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12</m:t>
                                    </m:r>
                                  </m:sub>
                                </m:sSub>
                              </m:e>
                            </m:m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22</m:t>
                                    </m:r>
                                  </m:sub>
                                </m:sSub>
                              </m:e>
                            </m:mr>
                          </m:m>
                        </m:e>
                      </m:d>
                    </m:oMath>
                  </m:oMathPara>
                </a14:m>
                <a:endParaRPr lang="en-GB" sz="2800" dirty="0"/>
              </a:p>
            </p:txBody>
          </p:sp>
        </mc:Choice>
        <mc:Fallback xmlns="">
          <p:sp>
            <p:nvSpPr>
              <p:cNvPr id="11" name="TextBox 10"/>
              <p:cNvSpPr txBox="1">
                <a:spLocks noRot="1" noChangeAspect="1" noMove="1" noResize="1" noEditPoints="1" noAdjustHandles="1" noChangeArrowheads="1" noChangeShapeType="1" noTextEdit="1"/>
              </p:cNvSpPr>
              <p:nvPr/>
            </p:nvSpPr>
            <p:spPr>
              <a:xfrm>
                <a:off x="7144872" y="2086364"/>
                <a:ext cx="2809615" cy="792205"/>
              </a:xfrm>
              <a:prstGeom prst="rect">
                <a:avLst/>
              </a:prstGeom>
              <a:blipFill>
                <a:blip r:embed="rId3"/>
                <a:stretch>
                  <a:fillRect/>
                </a:stretch>
              </a:blipFill>
            </p:spPr>
            <p:txBody>
              <a:bodyPr/>
              <a:lstStyle/>
              <a:p>
                <a:r>
                  <a:rPr lang="en-GB">
                    <a:noFill/>
                  </a:rPr>
                  <a:t> </a:t>
                </a:r>
              </a:p>
            </p:txBody>
          </p:sp>
        </mc:Fallback>
      </mc:AlternateContent>
      <p:pic>
        <p:nvPicPr>
          <p:cNvPr id="2050" name="Picture 2" descr="Human Fetus Clip 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0103" y="4383488"/>
            <a:ext cx="1525886" cy="13122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hilosophical Disquisitions: Would Immortality be Desirable? (Part Two ..."/>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75515" y="4419109"/>
            <a:ext cx="1020878" cy="1241020"/>
          </a:xfrm>
          <a:prstGeom prst="rect">
            <a:avLst/>
          </a:prstGeom>
        </p:spPr>
      </p:pic>
      <p:cxnSp>
        <p:nvCxnSpPr>
          <p:cNvPr id="14" name="Straight Arrow Connector 13"/>
          <p:cNvCxnSpPr>
            <a:stCxn id="2050" idx="3"/>
            <a:endCxn id="7" idx="1"/>
          </p:cNvCxnSpPr>
          <p:nvPr/>
        </p:nvCxnSpPr>
        <p:spPr>
          <a:xfrm>
            <a:off x="3335989" y="5039619"/>
            <a:ext cx="6039526"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5274340"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5" name="Oval 24"/>
          <p:cNvSpPr/>
          <p:nvPr/>
        </p:nvSpPr>
        <p:spPr>
          <a:xfrm>
            <a:off x="6980226"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6" name="Oval 25"/>
          <p:cNvSpPr/>
          <p:nvPr/>
        </p:nvSpPr>
        <p:spPr>
          <a:xfrm>
            <a:off x="8686112"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7" name="Rectangle 26"/>
          <p:cNvSpPr>
            <a:spLocks noChangeArrowheads="1"/>
          </p:cNvSpPr>
          <p:nvPr/>
        </p:nvSpPr>
        <p:spPr bwMode="auto">
          <a:xfrm>
            <a:off x="3748454" y="3733724"/>
            <a:ext cx="4695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002060"/>
                </a:solidFill>
                <a:latin typeface="Calibri" panose="020F0502020204030204"/>
              </a:rPr>
              <a:t>Constructing the next generation matrix</a:t>
            </a:r>
            <a:endParaRPr lang="en-US" altLang="en-US" sz="2000" dirty="0">
              <a:solidFill>
                <a:srgbClr val="002060"/>
              </a:solidFill>
              <a:latin typeface="Calibri" panose="020F0502020204030204"/>
            </a:endParaRPr>
          </a:p>
        </p:txBody>
      </p:sp>
      <p:sp>
        <p:nvSpPr>
          <p:cNvPr id="28" name="Rectangle 27"/>
          <p:cNvSpPr>
            <a:spLocks noChangeArrowheads="1"/>
          </p:cNvSpPr>
          <p:nvPr/>
        </p:nvSpPr>
        <p:spPr bwMode="auto">
          <a:xfrm rot="18850529">
            <a:off x="5369132" y="4418891"/>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Birth</a:t>
            </a:r>
            <a:endParaRPr lang="en-US" altLang="en-US" sz="1600" dirty="0">
              <a:solidFill>
                <a:schemeClr val="accent3">
                  <a:lumMod val="50000"/>
                </a:schemeClr>
              </a:solidFill>
              <a:latin typeface="Calibri" panose="020F0502020204030204"/>
            </a:endParaRPr>
          </a:p>
        </p:txBody>
      </p:sp>
      <p:sp>
        <p:nvSpPr>
          <p:cNvPr id="29" name="Rectangle 28"/>
          <p:cNvSpPr>
            <a:spLocks noChangeArrowheads="1"/>
          </p:cNvSpPr>
          <p:nvPr/>
        </p:nvSpPr>
        <p:spPr bwMode="auto">
          <a:xfrm rot="18850529">
            <a:off x="7065850"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Birth</a:t>
            </a:r>
            <a:endParaRPr lang="en-US" altLang="en-US" sz="1600" dirty="0">
              <a:solidFill>
                <a:schemeClr val="accent3">
                  <a:lumMod val="50000"/>
                </a:schemeClr>
              </a:solidFill>
              <a:latin typeface="Calibri" panose="020F0502020204030204"/>
            </a:endParaRPr>
          </a:p>
        </p:txBody>
      </p:sp>
      <p:sp>
        <p:nvSpPr>
          <p:cNvPr id="30" name="Rectangle 29"/>
          <p:cNvSpPr>
            <a:spLocks noChangeArrowheads="1"/>
          </p:cNvSpPr>
          <p:nvPr/>
        </p:nvSpPr>
        <p:spPr bwMode="auto">
          <a:xfrm rot="18850529">
            <a:off x="8692999"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Birth</a:t>
            </a:r>
            <a:endParaRPr lang="en-US" altLang="en-US" sz="1600" dirty="0">
              <a:solidFill>
                <a:schemeClr val="accent3">
                  <a:lumMod val="50000"/>
                </a:schemeClr>
              </a:solidFill>
              <a:latin typeface="Calibri" panose="020F0502020204030204"/>
            </a:endParaRPr>
          </a:p>
        </p:txBody>
      </p:sp>
      <p:sp>
        <p:nvSpPr>
          <p:cNvPr id="19" name="Right Brace 18"/>
          <p:cNvSpPr/>
          <p:nvPr/>
        </p:nvSpPr>
        <p:spPr>
          <a:xfrm rot="5400000">
            <a:off x="6125722" y="2658626"/>
            <a:ext cx="460060" cy="5942046"/>
          </a:xfrm>
          <a:prstGeom prst="rightBrace">
            <a:avLst/>
          </a:prstGeom>
          <a:ln w="571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a:p>
        </p:txBody>
      </p:sp>
      <p:sp>
        <p:nvSpPr>
          <p:cNvPr id="31" name="Rectangle 30"/>
          <p:cNvSpPr>
            <a:spLocks noChangeArrowheads="1"/>
          </p:cNvSpPr>
          <p:nvPr/>
        </p:nvSpPr>
        <p:spPr bwMode="auto">
          <a:xfrm>
            <a:off x="4008206" y="6016202"/>
            <a:ext cx="4695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002060"/>
                </a:solidFill>
                <a:latin typeface="Calibri" panose="020F0502020204030204"/>
              </a:rPr>
              <a:t>Lifespan or generation</a:t>
            </a:r>
            <a:endParaRPr lang="en-US" altLang="en-US" sz="2000" dirty="0">
              <a:solidFill>
                <a:srgbClr val="002060"/>
              </a:solidFill>
              <a:latin typeface="Calibri" panose="020F0502020204030204"/>
            </a:endParaRPr>
          </a:p>
        </p:txBody>
      </p:sp>
      <p:sp>
        <p:nvSpPr>
          <p:cNvPr id="2" name="Title 1">
            <a:extLst>
              <a:ext uri="{FF2B5EF4-FFF2-40B4-BE49-F238E27FC236}">
                <a16:creationId xmlns:a16="http://schemas.microsoft.com/office/drawing/2014/main" id="{EB98FB80-3C86-7E1E-6866-2372EC7B445C}"/>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348870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mc:AlternateContent xmlns:mc="http://schemas.openxmlformats.org/markup-compatibility/2006" xmlns:a14="http://schemas.microsoft.com/office/drawing/2010/main">
        <mc:Choice Requires="a14">
          <p:sp>
            <p:nvSpPr>
              <p:cNvPr id="11" name="TextBox 10"/>
              <p:cNvSpPr txBox="1"/>
              <p:nvPr/>
            </p:nvSpPr>
            <p:spPr>
              <a:xfrm>
                <a:off x="7144872" y="2086364"/>
                <a:ext cx="2809615" cy="7922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acc>
                            <m:accPr>
                              <m:chr m:val="̇"/>
                              <m:ctrlPr>
                                <a:rPr lang="en-GB" sz="2800" i="1">
                                  <a:latin typeface="Cambria Math" panose="02040503050406030204" pitchFamily="18" charset="0"/>
                                </a:rPr>
                              </m:ctrlPr>
                            </m:accPr>
                            <m:e>
                              <m:r>
                                <a:rPr lang="en-GB" sz="2800" i="1">
                                  <a:latin typeface="Cambria Math" panose="02040503050406030204" pitchFamily="18" charset="0"/>
                                </a:rPr>
                                <m:t>𝑖</m:t>
                              </m:r>
                            </m:e>
                          </m:acc>
                          <m:r>
                            <a:rPr lang="en-GB" sz="2800" i="1">
                              <a:latin typeface="Cambria Math" panose="02040503050406030204" pitchFamily="18" charset="0"/>
                            </a:rPr>
                            <m:t>𝑗</m:t>
                          </m:r>
                        </m:sub>
                      </m:sSub>
                      <m:r>
                        <a:rPr lang="en-GB" sz="2800" i="1">
                          <a:latin typeface="Cambria Math" panose="02040503050406030204" pitchFamily="18" charset="0"/>
                        </a:rPr>
                        <m:t>=</m:t>
                      </m:r>
                      <m:d>
                        <m:dPr>
                          <m:ctrlPr>
                            <a:rPr lang="en-GB" sz="2800" i="1">
                              <a:latin typeface="Cambria Math" panose="02040503050406030204" pitchFamily="18" charset="0"/>
                            </a:rPr>
                          </m:ctrlPr>
                        </m:dPr>
                        <m:e>
                          <m:m>
                            <m:mPr>
                              <m:mcs>
                                <m:mc>
                                  <m:mcPr>
                                    <m:count m:val="2"/>
                                    <m:mcJc m:val="center"/>
                                  </m:mcPr>
                                </m:mc>
                              </m:mcs>
                              <m:ctrlPr>
                                <a:rPr lang="en-GB" sz="2800" i="1">
                                  <a:latin typeface="Cambria Math" panose="02040503050406030204" pitchFamily="18" charset="0"/>
                                </a:rPr>
                              </m:ctrlPr>
                            </m:mP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12</m:t>
                                    </m:r>
                                  </m:sub>
                                </m:sSub>
                              </m:e>
                            </m:m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22</m:t>
                                    </m:r>
                                  </m:sub>
                                </m:sSub>
                              </m:e>
                            </m:mr>
                          </m:m>
                        </m:e>
                      </m:d>
                    </m:oMath>
                  </m:oMathPara>
                </a14:m>
                <a:endParaRPr lang="en-GB" sz="2800" dirty="0"/>
              </a:p>
            </p:txBody>
          </p:sp>
        </mc:Choice>
        <mc:Fallback xmlns="">
          <p:sp>
            <p:nvSpPr>
              <p:cNvPr id="11" name="TextBox 10"/>
              <p:cNvSpPr txBox="1">
                <a:spLocks noRot="1" noChangeAspect="1" noMove="1" noResize="1" noEditPoints="1" noAdjustHandles="1" noChangeArrowheads="1" noChangeShapeType="1" noTextEdit="1"/>
              </p:cNvSpPr>
              <p:nvPr/>
            </p:nvSpPr>
            <p:spPr>
              <a:xfrm>
                <a:off x="7144872" y="2086364"/>
                <a:ext cx="2809615" cy="792205"/>
              </a:xfrm>
              <a:prstGeom prst="rect">
                <a:avLst/>
              </a:prstGeom>
              <a:blipFill>
                <a:blip r:embed="rId3"/>
                <a:stretch>
                  <a:fillRect/>
                </a:stretch>
              </a:blipFill>
            </p:spPr>
            <p:txBody>
              <a:bodyPr/>
              <a:lstStyle/>
              <a:p>
                <a:r>
                  <a:rPr lang="en-GB">
                    <a:noFill/>
                  </a:rPr>
                  <a:t> </a:t>
                </a:r>
              </a:p>
            </p:txBody>
          </p:sp>
        </mc:Fallback>
      </mc:AlternateContent>
      <p:sp>
        <p:nvSpPr>
          <p:cNvPr id="27" name="Rectangle 26"/>
          <p:cNvSpPr>
            <a:spLocks noChangeArrowheads="1"/>
          </p:cNvSpPr>
          <p:nvPr/>
        </p:nvSpPr>
        <p:spPr bwMode="auto">
          <a:xfrm>
            <a:off x="3748454" y="3733724"/>
            <a:ext cx="4695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002060"/>
                </a:solidFill>
                <a:latin typeface="Calibri" panose="020F0502020204030204"/>
              </a:rPr>
              <a:t>Constructing the next generation matrix</a:t>
            </a:r>
            <a:endParaRPr lang="en-US" altLang="en-US" sz="2000" dirty="0">
              <a:solidFill>
                <a:srgbClr val="002060"/>
              </a:solidFill>
              <a:latin typeface="Calibri" panose="020F0502020204030204"/>
            </a:endParaRPr>
          </a:p>
        </p:txBody>
      </p:sp>
      <p:sp>
        <p:nvSpPr>
          <p:cNvPr id="32" name="Rectangle 31"/>
          <p:cNvSpPr>
            <a:spLocks noChangeArrowheads="1"/>
          </p:cNvSpPr>
          <p:nvPr/>
        </p:nvSpPr>
        <p:spPr bwMode="auto">
          <a:xfrm>
            <a:off x="1760718" y="6464076"/>
            <a:ext cx="8686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chemeClr val="accent3">
                    <a:lumMod val="50000"/>
                  </a:schemeClr>
                </a:solidFill>
                <a:latin typeface="Calibri" panose="020F0502020204030204"/>
              </a:rPr>
              <a:t>Whole population susceptible except for </a:t>
            </a:r>
            <a:r>
              <a:rPr lang="en-GB" altLang="en-US" sz="2000" b="1" dirty="0">
                <a:solidFill>
                  <a:schemeClr val="accent3">
                    <a:lumMod val="50000"/>
                  </a:schemeClr>
                </a:solidFill>
                <a:latin typeface="Calibri" panose="020F0502020204030204"/>
              </a:rPr>
              <a:t>one</a:t>
            </a:r>
            <a:r>
              <a:rPr lang="en-GB" altLang="en-US" sz="2000" dirty="0">
                <a:solidFill>
                  <a:schemeClr val="accent3">
                    <a:lumMod val="50000"/>
                  </a:schemeClr>
                </a:solidFill>
                <a:latin typeface="Calibri" panose="020F0502020204030204"/>
              </a:rPr>
              <a:t> infected individual </a:t>
            </a:r>
            <a:endParaRPr lang="en-US" altLang="en-US" sz="2000" dirty="0">
              <a:solidFill>
                <a:schemeClr val="accent3">
                  <a:lumMod val="50000"/>
                </a:schemeClr>
              </a:solidFill>
              <a:latin typeface="Calibri" panose="020F0502020204030204"/>
            </a:endParaRPr>
          </a:p>
        </p:txBody>
      </p:sp>
      <p:grpSp>
        <p:nvGrpSpPr>
          <p:cNvPr id="4" name="Group 3"/>
          <p:cNvGrpSpPr/>
          <p:nvPr/>
        </p:nvGrpSpPr>
        <p:grpSpPr>
          <a:xfrm>
            <a:off x="1878868" y="4090256"/>
            <a:ext cx="8262467" cy="2373821"/>
            <a:chOff x="616124" y="4042491"/>
            <a:chExt cx="8262467" cy="2373821"/>
          </a:xfrm>
        </p:grpSpPr>
        <p:cxnSp>
          <p:nvCxnSpPr>
            <p:cNvPr id="14" name="Straight Arrow Connector 13"/>
            <p:cNvCxnSpPr>
              <a:stCxn id="2050" idx="3"/>
              <a:endCxn id="7" idx="1"/>
            </p:cNvCxnSpPr>
            <p:nvPr/>
          </p:nvCxnSpPr>
          <p:spPr>
            <a:xfrm>
              <a:off x="1811989" y="5039619"/>
              <a:ext cx="6039526"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3750340"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5" name="Oval 24"/>
            <p:cNvSpPr/>
            <p:nvPr/>
          </p:nvSpPr>
          <p:spPr>
            <a:xfrm>
              <a:off x="5456226"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6" name="Oval 25"/>
            <p:cNvSpPr/>
            <p:nvPr/>
          </p:nvSpPr>
          <p:spPr>
            <a:xfrm>
              <a:off x="7162112"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8" name="Rectangle 27"/>
            <p:cNvSpPr>
              <a:spLocks noChangeArrowheads="1"/>
            </p:cNvSpPr>
            <p:nvPr/>
          </p:nvSpPr>
          <p:spPr bwMode="auto">
            <a:xfrm rot="18850529">
              <a:off x="3845132" y="4418891"/>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29" name="Rectangle 28"/>
            <p:cNvSpPr>
              <a:spLocks noChangeArrowheads="1"/>
            </p:cNvSpPr>
            <p:nvPr/>
          </p:nvSpPr>
          <p:spPr bwMode="auto">
            <a:xfrm rot="18850529">
              <a:off x="5541850"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30" name="Rectangle 29"/>
            <p:cNvSpPr>
              <a:spLocks noChangeArrowheads="1"/>
            </p:cNvSpPr>
            <p:nvPr/>
          </p:nvSpPr>
          <p:spPr bwMode="auto">
            <a:xfrm rot="18850529">
              <a:off x="7168999"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19" name="Right Brace 18"/>
            <p:cNvSpPr/>
            <p:nvPr/>
          </p:nvSpPr>
          <p:spPr>
            <a:xfrm rot="5400000">
              <a:off x="4601722" y="2658626"/>
              <a:ext cx="460060" cy="5942046"/>
            </a:xfrm>
            <a:prstGeom prst="rightBrace">
              <a:avLst/>
            </a:prstGeom>
            <a:ln w="571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a:p>
          </p:txBody>
        </p:sp>
        <p:sp>
          <p:nvSpPr>
            <p:cNvPr id="31" name="Rectangle 30"/>
            <p:cNvSpPr>
              <a:spLocks noChangeArrowheads="1"/>
            </p:cNvSpPr>
            <p:nvPr/>
          </p:nvSpPr>
          <p:spPr bwMode="auto">
            <a:xfrm>
              <a:off x="2484206" y="6016202"/>
              <a:ext cx="4695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002060"/>
                  </a:solidFill>
                  <a:latin typeface="Calibri" panose="020F0502020204030204"/>
                </a:rPr>
                <a:t>Infectious lifespan or generation</a:t>
              </a:r>
              <a:endParaRPr lang="en-US" altLang="en-US" sz="2000" dirty="0">
                <a:solidFill>
                  <a:srgbClr val="002060"/>
                </a:solidFill>
                <a:latin typeface="Calibri" panose="020F0502020204030204"/>
              </a:endParaRPr>
            </a:p>
          </p:txBody>
        </p:sp>
        <p:grpSp>
          <p:nvGrpSpPr>
            <p:cNvPr id="2" name="Group 1"/>
            <p:cNvGrpSpPr/>
            <p:nvPr/>
          </p:nvGrpSpPr>
          <p:grpSpPr>
            <a:xfrm>
              <a:off x="616124" y="4112980"/>
              <a:ext cx="802507" cy="1547149"/>
              <a:chOff x="4175605" y="2364190"/>
              <a:chExt cx="802507" cy="1547149"/>
            </a:xfrm>
          </p:grpSpPr>
          <p:cxnSp>
            <p:nvCxnSpPr>
              <p:cNvPr id="21" name="Straight Connector 20"/>
              <p:cNvCxnSpPr/>
              <p:nvPr/>
            </p:nvCxnSpPr>
            <p:spPr>
              <a:xfrm flipV="1">
                <a:off x="4175605" y="3048233"/>
                <a:ext cx="79426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V="1">
                <a:off x="4274431" y="3157842"/>
                <a:ext cx="61310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590697" y="3403625"/>
                <a:ext cx="387415" cy="49639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185321" y="3341772"/>
                <a:ext cx="405375" cy="569567"/>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4361383" y="2364190"/>
                <a:ext cx="458628" cy="490481"/>
              </a:xfrm>
              <a:prstGeom prst="ellipse">
                <a:avLst/>
              </a:prstGeom>
              <a:pattFill prst="lgConfetti">
                <a:fgClr>
                  <a:srgbClr val="FF0000"/>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nvGrpSpPr>
            <p:cNvPr id="46" name="Group 45"/>
            <p:cNvGrpSpPr/>
            <p:nvPr/>
          </p:nvGrpSpPr>
          <p:grpSpPr>
            <a:xfrm>
              <a:off x="8076084" y="4112980"/>
              <a:ext cx="802507" cy="1547149"/>
              <a:chOff x="4175605" y="2364190"/>
              <a:chExt cx="802507" cy="1547149"/>
            </a:xfrm>
          </p:grpSpPr>
          <p:cxnSp>
            <p:nvCxnSpPr>
              <p:cNvPr id="47" name="Straight Connector 46"/>
              <p:cNvCxnSpPr/>
              <p:nvPr/>
            </p:nvCxnSpPr>
            <p:spPr>
              <a:xfrm flipV="1">
                <a:off x="4175605" y="3048233"/>
                <a:ext cx="79426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flipV="1">
                <a:off x="4274431" y="3157842"/>
                <a:ext cx="61310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590697" y="3403625"/>
                <a:ext cx="387415" cy="49639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185321" y="3341772"/>
                <a:ext cx="405375" cy="569567"/>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4361383" y="2364190"/>
                <a:ext cx="458628" cy="49048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sp>
        <p:nvSpPr>
          <p:cNvPr id="3" name="Title 1">
            <a:extLst>
              <a:ext uri="{FF2B5EF4-FFF2-40B4-BE49-F238E27FC236}">
                <a16:creationId xmlns:a16="http://schemas.microsoft.com/office/drawing/2014/main" id="{0ABF807A-FD7C-BC28-77BE-EBC4FF694880}"/>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2051258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752599" y="4954206"/>
            <a:ext cx="8686800" cy="180584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1800" dirty="0">
              <a:ea typeface="Ebrima" panose="02000000000000000000" pitchFamily="2" charset="0"/>
              <a:cs typeface="Ebrima" panose="02000000000000000000" pitchFamily="2" charset="0"/>
            </a:endParaRPr>
          </a:p>
        </p:txBody>
      </p:sp>
      <mc:AlternateContent xmlns:mc="http://schemas.openxmlformats.org/markup-compatibility/2006" xmlns:a14="http://schemas.microsoft.com/office/drawing/2010/main">
        <mc:Choice Requires="a14">
          <p:sp>
            <p:nvSpPr>
              <p:cNvPr id="11" name="TextBox 10"/>
              <p:cNvSpPr txBox="1"/>
              <p:nvPr/>
            </p:nvSpPr>
            <p:spPr>
              <a:xfrm>
                <a:off x="7144872" y="2086364"/>
                <a:ext cx="2809615" cy="7922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acc>
                            <m:accPr>
                              <m:chr m:val="̇"/>
                              <m:ctrlPr>
                                <a:rPr lang="en-GB" sz="2800" i="1">
                                  <a:latin typeface="Cambria Math" panose="02040503050406030204" pitchFamily="18" charset="0"/>
                                </a:rPr>
                              </m:ctrlPr>
                            </m:accPr>
                            <m:e>
                              <m:r>
                                <a:rPr lang="en-GB" sz="2800" i="1">
                                  <a:latin typeface="Cambria Math" panose="02040503050406030204" pitchFamily="18" charset="0"/>
                                </a:rPr>
                                <m:t>𝑖</m:t>
                              </m:r>
                            </m:e>
                          </m:acc>
                          <m:r>
                            <a:rPr lang="en-GB" sz="2800" i="1">
                              <a:latin typeface="Cambria Math" panose="02040503050406030204" pitchFamily="18" charset="0"/>
                            </a:rPr>
                            <m:t>𝑗</m:t>
                          </m:r>
                        </m:sub>
                      </m:sSub>
                      <m:r>
                        <a:rPr lang="en-GB" sz="2800" i="1">
                          <a:latin typeface="Cambria Math" panose="02040503050406030204" pitchFamily="18" charset="0"/>
                        </a:rPr>
                        <m:t>=</m:t>
                      </m:r>
                      <m:d>
                        <m:dPr>
                          <m:ctrlPr>
                            <a:rPr lang="en-GB" sz="2800" i="1">
                              <a:latin typeface="Cambria Math" panose="02040503050406030204" pitchFamily="18" charset="0"/>
                            </a:rPr>
                          </m:ctrlPr>
                        </m:dPr>
                        <m:e>
                          <m:m>
                            <m:mPr>
                              <m:mcs>
                                <m:mc>
                                  <m:mcPr>
                                    <m:count m:val="2"/>
                                    <m:mcJc m:val="center"/>
                                  </m:mcPr>
                                </m:mc>
                              </m:mcs>
                              <m:ctrlPr>
                                <a:rPr lang="en-GB" sz="2800" i="1">
                                  <a:latin typeface="Cambria Math" panose="02040503050406030204" pitchFamily="18" charset="0"/>
                                </a:rPr>
                              </m:ctrlPr>
                            </m:mP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12</m:t>
                                    </m:r>
                                  </m:sub>
                                </m:sSub>
                              </m:e>
                            </m:mr>
                            <m:mr>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21</m:t>
                                    </m:r>
                                  </m:sub>
                                </m:sSub>
                              </m:e>
                              <m:e>
                                <m:sSub>
                                  <m:sSubPr>
                                    <m:ctrlPr>
                                      <a:rPr lang="en-GB" sz="2800" i="1">
                                        <a:latin typeface="Cambria Math" panose="02040503050406030204" pitchFamily="18" charset="0"/>
                                      </a:rPr>
                                    </m:ctrlPr>
                                  </m:sSubPr>
                                  <m:e>
                                    <m:r>
                                      <a:rPr lang="en-GB" sz="2800" i="1">
                                        <a:latin typeface="Cambria Math" panose="02040503050406030204" pitchFamily="18" charset="0"/>
                                      </a:rPr>
                                      <m:t>𝑅</m:t>
                                    </m:r>
                                  </m:e>
                                  <m:sub>
                                    <m:r>
                                      <a:rPr lang="en-GB" sz="2800" i="1">
                                        <a:latin typeface="Cambria Math" panose="02040503050406030204" pitchFamily="18" charset="0"/>
                                      </a:rPr>
                                      <m:t>22</m:t>
                                    </m:r>
                                  </m:sub>
                                </m:sSub>
                              </m:e>
                            </m:mr>
                          </m:m>
                        </m:e>
                      </m:d>
                    </m:oMath>
                  </m:oMathPara>
                </a14:m>
                <a:endParaRPr lang="en-GB" sz="2800" dirty="0"/>
              </a:p>
            </p:txBody>
          </p:sp>
        </mc:Choice>
        <mc:Fallback xmlns="">
          <p:sp>
            <p:nvSpPr>
              <p:cNvPr id="11" name="TextBox 10"/>
              <p:cNvSpPr txBox="1">
                <a:spLocks noRot="1" noChangeAspect="1" noMove="1" noResize="1" noEditPoints="1" noAdjustHandles="1" noChangeArrowheads="1" noChangeShapeType="1" noTextEdit="1"/>
              </p:cNvSpPr>
              <p:nvPr/>
            </p:nvSpPr>
            <p:spPr>
              <a:xfrm>
                <a:off x="7144872" y="2086364"/>
                <a:ext cx="2809615" cy="792205"/>
              </a:xfrm>
              <a:prstGeom prst="rect">
                <a:avLst/>
              </a:prstGeom>
              <a:blipFill>
                <a:blip r:embed="rId2"/>
                <a:stretch>
                  <a:fillRect/>
                </a:stretch>
              </a:blipFill>
            </p:spPr>
            <p:txBody>
              <a:bodyPr/>
              <a:lstStyle/>
              <a:p>
                <a:r>
                  <a:rPr lang="en-GB">
                    <a:noFill/>
                  </a:rPr>
                  <a:t> </a:t>
                </a:r>
              </a:p>
            </p:txBody>
          </p:sp>
        </mc:Fallback>
      </mc:AlternateContent>
      <p:sp>
        <p:nvSpPr>
          <p:cNvPr id="62" name="Rectangle 61"/>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p:grpSp>
        <p:nvGrpSpPr>
          <p:cNvPr id="111" name="Group 110"/>
          <p:cNvGrpSpPr/>
          <p:nvPr/>
        </p:nvGrpSpPr>
        <p:grpSpPr>
          <a:xfrm>
            <a:off x="1878868" y="4090256"/>
            <a:ext cx="8262467" cy="2373821"/>
            <a:chOff x="616124" y="4042491"/>
            <a:chExt cx="8262467" cy="2373821"/>
          </a:xfrm>
        </p:grpSpPr>
        <p:cxnSp>
          <p:nvCxnSpPr>
            <p:cNvPr id="113" name="Straight Arrow Connector 112"/>
            <p:cNvCxnSpPr/>
            <p:nvPr/>
          </p:nvCxnSpPr>
          <p:spPr>
            <a:xfrm>
              <a:off x="1811989" y="5039619"/>
              <a:ext cx="6039526"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5" name="Oval 114"/>
            <p:cNvSpPr/>
            <p:nvPr/>
          </p:nvSpPr>
          <p:spPr>
            <a:xfrm>
              <a:off x="3750340"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16" name="Oval 115"/>
            <p:cNvSpPr/>
            <p:nvPr/>
          </p:nvSpPr>
          <p:spPr>
            <a:xfrm>
              <a:off x="5456226"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17" name="Oval 116"/>
            <p:cNvSpPr/>
            <p:nvPr/>
          </p:nvSpPr>
          <p:spPr>
            <a:xfrm>
              <a:off x="7162112" y="4859619"/>
              <a:ext cx="360000" cy="360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18" name="Rectangle 117"/>
            <p:cNvSpPr>
              <a:spLocks noChangeArrowheads="1"/>
            </p:cNvSpPr>
            <p:nvPr/>
          </p:nvSpPr>
          <p:spPr bwMode="auto">
            <a:xfrm rot="18850529">
              <a:off x="3845132" y="4418891"/>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119" name="Rectangle 118"/>
            <p:cNvSpPr>
              <a:spLocks noChangeArrowheads="1"/>
            </p:cNvSpPr>
            <p:nvPr/>
          </p:nvSpPr>
          <p:spPr bwMode="auto">
            <a:xfrm rot="18850529">
              <a:off x="5541850"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120" name="Rectangle 119"/>
            <p:cNvSpPr>
              <a:spLocks noChangeArrowheads="1"/>
            </p:cNvSpPr>
            <p:nvPr/>
          </p:nvSpPr>
          <p:spPr bwMode="auto">
            <a:xfrm rot="18850529">
              <a:off x="7168999" y="4417450"/>
              <a:ext cx="10884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chemeClr val="accent3">
                      <a:lumMod val="50000"/>
                    </a:schemeClr>
                  </a:solidFill>
                  <a:latin typeface="Calibri" panose="020F0502020204030204"/>
                </a:rPr>
                <a:t>Infection</a:t>
              </a:r>
              <a:endParaRPr lang="en-US" altLang="en-US" sz="1600" dirty="0">
                <a:solidFill>
                  <a:schemeClr val="accent3">
                    <a:lumMod val="50000"/>
                  </a:schemeClr>
                </a:solidFill>
                <a:latin typeface="Calibri" panose="020F0502020204030204"/>
              </a:endParaRPr>
            </a:p>
          </p:txBody>
        </p:sp>
        <p:sp>
          <p:nvSpPr>
            <p:cNvPr id="121" name="Right Brace 120"/>
            <p:cNvSpPr/>
            <p:nvPr/>
          </p:nvSpPr>
          <p:spPr>
            <a:xfrm rot="5400000">
              <a:off x="4601722" y="2658626"/>
              <a:ext cx="460060" cy="5942046"/>
            </a:xfrm>
            <a:prstGeom prst="rightBrace">
              <a:avLst/>
            </a:prstGeom>
            <a:ln w="571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a:p>
          </p:txBody>
        </p:sp>
        <p:sp>
          <p:nvSpPr>
            <p:cNvPr id="122" name="Rectangle 121"/>
            <p:cNvSpPr>
              <a:spLocks noChangeArrowheads="1"/>
            </p:cNvSpPr>
            <p:nvPr/>
          </p:nvSpPr>
          <p:spPr bwMode="auto">
            <a:xfrm>
              <a:off x="2484206" y="6016202"/>
              <a:ext cx="4695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002060"/>
                  </a:solidFill>
                  <a:latin typeface="Calibri" panose="020F0502020204030204"/>
                </a:rPr>
                <a:t>Infectious lifespan or generation</a:t>
              </a:r>
              <a:endParaRPr lang="en-US" altLang="en-US" sz="2000" dirty="0">
                <a:solidFill>
                  <a:srgbClr val="002060"/>
                </a:solidFill>
                <a:latin typeface="Calibri" panose="020F0502020204030204"/>
              </a:endParaRPr>
            </a:p>
          </p:txBody>
        </p:sp>
        <p:grpSp>
          <p:nvGrpSpPr>
            <p:cNvPr id="123" name="Group 122"/>
            <p:cNvGrpSpPr/>
            <p:nvPr/>
          </p:nvGrpSpPr>
          <p:grpSpPr>
            <a:xfrm>
              <a:off x="616124" y="4112980"/>
              <a:ext cx="802507" cy="1547149"/>
              <a:chOff x="4175605" y="2364190"/>
              <a:chExt cx="802507" cy="1547149"/>
            </a:xfrm>
          </p:grpSpPr>
          <p:cxnSp>
            <p:nvCxnSpPr>
              <p:cNvPr id="130" name="Straight Connector 129"/>
              <p:cNvCxnSpPr/>
              <p:nvPr/>
            </p:nvCxnSpPr>
            <p:spPr>
              <a:xfrm flipV="1">
                <a:off x="4175605" y="3048233"/>
                <a:ext cx="79426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5400000" flipV="1">
                <a:off x="4274431" y="3157842"/>
                <a:ext cx="61310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590697" y="3403625"/>
                <a:ext cx="387415" cy="49639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4185321" y="3341772"/>
                <a:ext cx="405375" cy="569567"/>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Oval 133"/>
              <p:cNvSpPr/>
              <p:nvPr/>
            </p:nvSpPr>
            <p:spPr>
              <a:xfrm>
                <a:off x="4361383" y="2364190"/>
                <a:ext cx="458628" cy="490481"/>
              </a:xfrm>
              <a:prstGeom prst="ellipse">
                <a:avLst/>
              </a:prstGeom>
              <a:pattFill prst="lgConfetti">
                <a:fgClr>
                  <a:srgbClr val="FF0000"/>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nvGrpSpPr>
            <p:cNvPr id="124" name="Group 123"/>
            <p:cNvGrpSpPr/>
            <p:nvPr/>
          </p:nvGrpSpPr>
          <p:grpSpPr>
            <a:xfrm>
              <a:off x="8076084" y="4112980"/>
              <a:ext cx="802507" cy="1547149"/>
              <a:chOff x="4175605" y="2364190"/>
              <a:chExt cx="802507" cy="1547149"/>
            </a:xfrm>
          </p:grpSpPr>
          <p:cxnSp>
            <p:nvCxnSpPr>
              <p:cNvPr id="125" name="Straight Connector 124"/>
              <p:cNvCxnSpPr/>
              <p:nvPr/>
            </p:nvCxnSpPr>
            <p:spPr>
              <a:xfrm flipV="1">
                <a:off x="4175605" y="3048233"/>
                <a:ext cx="79426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5400000" flipV="1">
                <a:off x="4274431" y="3157842"/>
                <a:ext cx="613102" cy="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590697" y="3403625"/>
                <a:ext cx="387415" cy="496390"/>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4185321" y="3341772"/>
                <a:ext cx="405375" cy="569567"/>
              </a:xfrm>
              <a:prstGeom prst="line">
                <a:avLst/>
              </a:prstGeom>
              <a:solidFill>
                <a:schemeClr val="accent1"/>
              </a:solidFill>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Oval 128"/>
              <p:cNvSpPr/>
              <p:nvPr/>
            </p:nvSpPr>
            <p:spPr>
              <a:xfrm>
                <a:off x="4361383" y="2364190"/>
                <a:ext cx="458628" cy="49048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sp>
        <p:nvSpPr>
          <p:cNvPr id="2" name="Title 1">
            <a:extLst>
              <a:ext uri="{FF2B5EF4-FFF2-40B4-BE49-F238E27FC236}">
                <a16:creationId xmlns:a16="http://schemas.microsoft.com/office/drawing/2014/main" id="{C7AFCDB8-EF57-E304-BFEE-E0372A8690D4}"/>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3941019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p:sp>
        <p:nvSpPr>
          <p:cNvPr id="6" name="Rectangle 5"/>
          <p:cNvSpPr>
            <a:spLocks noChangeArrowheads="1"/>
          </p:cNvSpPr>
          <p:nvPr/>
        </p:nvSpPr>
        <p:spPr bwMode="auto">
          <a:xfrm>
            <a:off x="1858896" y="4324356"/>
            <a:ext cx="1593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big idea:</a:t>
            </a:r>
          </a:p>
        </p:txBody>
      </p:sp>
      <mc:AlternateContent xmlns:mc="http://schemas.openxmlformats.org/markup-compatibility/2006" xmlns:a14="http://schemas.microsoft.com/office/drawing/2010/main">
        <mc:Choice Requires="a14">
          <p:sp>
            <p:nvSpPr>
              <p:cNvPr id="2" name="TextBox 1"/>
              <p:cNvSpPr txBox="1"/>
              <p:nvPr/>
            </p:nvSpPr>
            <p:spPr>
              <a:xfrm>
                <a:off x="4399991" y="3997825"/>
                <a:ext cx="3969035" cy="172964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r>
                        <m:rPr>
                          <m:nor/>
                        </m:rPr>
                        <a:rPr lang="en-GB" sz="3600" dirty="0"/>
                        <m:t>Infections</m:t>
                      </m:r>
                      <m:r>
                        <m:rPr>
                          <m:nor/>
                        </m:rPr>
                        <a:rPr lang="en-GB" sz="3600" dirty="0"/>
                        <m:t> </m:t>
                      </m:r>
                      <m:r>
                        <m:rPr>
                          <m:nor/>
                        </m:rPr>
                        <a:rPr lang="en-GB" sz="3600" dirty="0"/>
                        <m:t>per</m:t>
                      </m:r>
                      <m:r>
                        <m:rPr>
                          <m:nor/>
                        </m:rPr>
                        <a:rPr lang="en-GB" sz="3600" dirty="0"/>
                        <m:t> </m:t>
                      </m:r>
                    </m:oMath>
                  </m:oMathPara>
                </a14:m>
                <a:endParaRPr lang="en-GB" sz="3600" dirty="0"/>
              </a:p>
              <a:p>
                <a:pPr/>
                <a14:m>
                  <m:oMathPara xmlns:m="http://schemas.openxmlformats.org/officeDocument/2006/math">
                    <m:oMathParaPr>
                      <m:jc m:val="centerGroup"/>
                    </m:oMathParaPr>
                    <m:oMath xmlns:m="http://schemas.openxmlformats.org/officeDocument/2006/math">
                      <m:r>
                        <m:rPr>
                          <m:nor/>
                        </m:rPr>
                        <a:rPr lang="en-GB" sz="3600" dirty="0"/>
                        <m:t>			</m:t>
                      </m:r>
                      <m:r>
                        <m:rPr>
                          <m:nor/>
                        </m:rPr>
                        <a:rPr lang="en-GB" sz="3600" dirty="0"/>
                        <m:t>generation</m:t>
                      </m:r>
                    </m:oMath>
                  </m:oMathPara>
                </a14:m>
                <a:endParaRPr lang="en-GB" sz="3600" dirty="0"/>
              </a:p>
              <a:p>
                <a:endParaRPr lang="en-GB" sz="3600" dirty="0"/>
              </a:p>
            </p:txBody>
          </p:sp>
        </mc:Choice>
        <mc:Fallback xmlns="">
          <p:sp>
            <p:nvSpPr>
              <p:cNvPr id="2" name="TextBox 1"/>
              <p:cNvSpPr txBox="1">
                <a:spLocks noRot="1" noChangeAspect="1" noMove="1" noResize="1" noEditPoints="1" noAdjustHandles="1" noChangeArrowheads="1" noChangeShapeType="1" noTextEdit="1"/>
              </p:cNvSpPr>
              <p:nvPr/>
            </p:nvSpPr>
            <p:spPr>
              <a:xfrm>
                <a:off x="4399991" y="3997825"/>
                <a:ext cx="3969035" cy="1729641"/>
              </a:xfrm>
              <a:prstGeom prst="rect">
                <a:avLst/>
              </a:prstGeom>
              <a:blipFill>
                <a:blip r:embed="rId2"/>
                <a:stretch>
                  <a:fillRect/>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01AC1BDA-A49D-BA0D-3DAE-81D7C634291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2621378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1752600" y="1743802"/>
            <a:ext cx="4343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Two infectious compartments:</a:t>
            </a:r>
          </a:p>
          <a:p>
            <a:pPr eaLnBrk="1" hangingPunct="1">
              <a:spcAft>
                <a:spcPts val="600"/>
              </a:spcAft>
              <a:defRPr/>
            </a:pPr>
            <a:endParaRPr lang="en-GB" altLang="en-US" sz="2000" dirty="0">
              <a:solidFill>
                <a:srgbClr val="23166D"/>
              </a:solidFill>
              <a:latin typeface="Calibri" panose="020F0502020204030204"/>
            </a:endParaRPr>
          </a:p>
          <a:p>
            <a:pPr eaLnBrk="1" hangingPunct="1">
              <a:spcAft>
                <a:spcPts val="600"/>
              </a:spcAft>
              <a:defRPr/>
            </a:pPr>
            <a:r>
              <a:rPr lang="en-GB" altLang="en-US" sz="2000" dirty="0">
                <a:solidFill>
                  <a:srgbClr val="23166D"/>
                </a:solidFill>
                <a:latin typeface="Calibri" panose="020F0502020204030204"/>
              </a:rPr>
              <a:t>We have to use a next generation matrix approach... </a:t>
            </a:r>
          </a:p>
        </p:txBody>
      </p:sp>
      <p:sp>
        <p:nvSpPr>
          <p:cNvPr id="6" name="Rectangle 5"/>
          <p:cNvSpPr>
            <a:spLocks noChangeArrowheads="1"/>
          </p:cNvSpPr>
          <p:nvPr/>
        </p:nvSpPr>
        <p:spPr bwMode="auto">
          <a:xfrm>
            <a:off x="1858896" y="4329340"/>
            <a:ext cx="1593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big idea:</a:t>
            </a:r>
          </a:p>
        </p:txBody>
      </p:sp>
      <mc:AlternateContent xmlns:mc="http://schemas.openxmlformats.org/markup-compatibility/2006" xmlns:a14="http://schemas.microsoft.com/office/drawing/2010/main">
        <mc:Choice Requires="a14">
          <p:sp>
            <p:nvSpPr>
              <p:cNvPr id="2" name="TextBox 1"/>
              <p:cNvSpPr txBox="1"/>
              <p:nvPr/>
            </p:nvSpPr>
            <p:spPr>
              <a:xfrm>
                <a:off x="4399991" y="3997825"/>
                <a:ext cx="3969035" cy="172964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r>
                        <m:rPr>
                          <m:nor/>
                        </m:rPr>
                        <a:rPr lang="en-GB" sz="3600" dirty="0"/>
                        <m:t>Infections</m:t>
                      </m:r>
                      <m:r>
                        <m:rPr>
                          <m:nor/>
                        </m:rPr>
                        <a:rPr lang="en-GB" sz="3600" dirty="0"/>
                        <m:t> </m:t>
                      </m:r>
                      <m:r>
                        <m:rPr>
                          <m:nor/>
                        </m:rPr>
                        <a:rPr lang="en-GB" sz="3600" dirty="0"/>
                        <m:t>per</m:t>
                      </m:r>
                      <m:r>
                        <m:rPr>
                          <m:nor/>
                        </m:rPr>
                        <a:rPr lang="en-GB" sz="3600" dirty="0"/>
                        <m:t> </m:t>
                      </m:r>
                    </m:oMath>
                  </m:oMathPara>
                </a14:m>
                <a:endParaRPr lang="en-GB" sz="3600" dirty="0"/>
              </a:p>
              <a:p>
                <a:pPr/>
                <a14:m>
                  <m:oMathPara xmlns:m="http://schemas.openxmlformats.org/officeDocument/2006/math">
                    <m:oMathParaPr>
                      <m:jc m:val="centerGroup"/>
                    </m:oMathParaPr>
                    <m:oMath xmlns:m="http://schemas.openxmlformats.org/officeDocument/2006/math">
                      <m:r>
                        <m:rPr>
                          <m:nor/>
                        </m:rPr>
                        <a:rPr lang="en-GB" sz="3600" dirty="0"/>
                        <m:t>			</m:t>
                      </m:r>
                      <m:r>
                        <m:rPr>
                          <m:nor/>
                        </m:rPr>
                        <a:rPr lang="en-GB" sz="3600" dirty="0"/>
                        <m:t>generation</m:t>
                      </m:r>
                    </m:oMath>
                  </m:oMathPara>
                </a14:m>
                <a:endParaRPr lang="en-GB" sz="3600" dirty="0"/>
              </a:p>
              <a:p>
                <a:endParaRPr lang="en-GB" sz="3600" dirty="0"/>
              </a:p>
            </p:txBody>
          </p:sp>
        </mc:Choice>
        <mc:Fallback xmlns="">
          <p:sp>
            <p:nvSpPr>
              <p:cNvPr id="2" name="TextBox 1"/>
              <p:cNvSpPr txBox="1">
                <a:spLocks noRot="1" noChangeAspect="1" noMove="1" noResize="1" noEditPoints="1" noAdjustHandles="1" noChangeArrowheads="1" noChangeShapeType="1" noTextEdit="1"/>
              </p:cNvSpPr>
              <p:nvPr/>
            </p:nvSpPr>
            <p:spPr>
              <a:xfrm>
                <a:off x="4399991" y="3997825"/>
                <a:ext cx="3969035" cy="1729641"/>
              </a:xfrm>
              <a:prstGeom prst="rect">
                <a:avLst/>
              </a:prstGeom>
              <a:blipFill>
                <a:blip r:embed="rId2"/>
                <a:stretch>
                  <a:fillRect/>
                </a:stretch>
              </a:blipFill>
            </p:spPr>
            <p:txBody>
              <a:bodyPr/>
              <a:lstStyle/>
              <a:p>
                <a:r>
                  <a:rPr lang="en-GB">
                    <a:noFill/>
                  </a:rPr>
                  <a:t> </a:t>
                </a:r>
              </a:p>
            </p:txBody>
          </p:sp>
        </mc:Fallback>
      </mc:AlternateContent>
      <p:sp>
        <p:nvSpPr>
          <p:cNvPr id="3" name="Oval 2"/>
          <p:cNvSpPr/>
          <p:nvPr/>
        </p:nvSpPr>
        <p:spPr>
          <a:xfrm>
            <a:off x="5472614" y="3941910"/>
            <a:ext cx="2037249" cy="678322"/>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Curved Connector 6"/>
          <p:cNvCxnSpPr>
            <a:stCxn id="3" idx="7"/>
            <a:endCxn id="11" idx="1"/>
          </p:cNvCxnSpPr>
          <p:nvPr/>
        </p:nvCxnSpPr>
        <p:spPr>
          <a:xfrm rot="5400000" flipH="1" flipV="1">
            <a:off x="7896633" y="3259501"/>
            <a:ext cx="96628" cy="1466866"/>
          </a:xfrm>
          <a:prstGeom prst="curvedConnector4">
            <a:avLst>
              <a:gd name="adj1" fmla="val 236577"/>
              <a:gd name="adj2" fmla="val 60170"/>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1" name="Rectangle 10"/>
          <p:cNvSpPr>
            <a:spLocks noChangeArrowheads="1"/>
          </p:cNvSpPr>
          <p:nvPr/>
        </p:nvSpPr>
        <p:spPr bwMode="auto">
          <a:xfrm>
            <a:off x="8678380" y="3359845"/>
            <a:ext cx="143376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chemeClr val="accent2"/>
                </a:solidFill>
                <a:latin typeface="Calibri" panose="020F0502020204030204"/>
              </a:rPr>
              <a:t>Humans</a:t>
            </a:r>
          </a:p>
          <a:p>
            <a:pPr eaLnBrk="1" hangingPunct="1">
              <a:spcAft>
                <a:spcPts val="600"/>
              </a:spcAft>
              <a:defRPr/>
            </a:pPr>
            <a:r>
              <a:rPr lang="en-GB" altLang="en-US" sz="2000" dirty="0">
                <a:solidFill>
                  <a:schemeClr val="accent2"/>
                </a:solidFill>
                <a:latin typeface="Calibri" panose="020F0502020204030204"/>
              </a:rPr>
              <a:t>or </a:t>
            </a:r>
          </a:p>
          <a:p>
            <a:pPr eaLnBrk="1" hangingPunct="1">
              <a:spcAft>
                <a:spcPts val="600"/>
              </a:spcAft>
              <a:defRPr/>
            </a:pPr>
            <a:r>
              <a:rPr lang="en-GB" altLang="en-US" sz="2000" dirty="0">
                <a:solidFill>
                  <a:schemeClr val="accent2"/>
                </a:solidFill>
                <a:latin typeface="Calibri" panose="020F0502020204030204"/>
              </a:rPr>
              <a:t>Bacteria?</a:t>
            </a:r>
          </a:p>
        </p:txBody>
      </p:sp>
      <p:sp>
        <p:nvSpPr>
          <p:cNvPr id="4" name="Title 1">
            <a:extLst>
              <a:ext uri="{FF2B5EF4-FFF2-40B4-BE49-F238E27FC236}">
                <a16:creationId xmlns:a16="http://schemas.microsoft.com/office/drawing/2014/main" id="{B7B18A4B-ABCA-C8AB-4CA7-4F6733357313}"/>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R</a:t>
            </a:r>
            <a:r>
              <a:rPr lang="en-GB" b="1" baseline="-25000" dirty="0"/>
              <a:t>0</a:t>
            </a:r>
            <a:endParaRPr lang="en-GB" b="1" dirty="0"/>
          </a:p>
        </p:txBody>
      </p:sp>
    </p:spTree>
    <p:extLst>
      <p:ext uri="{BB962C8B-B14F-4D97-AF65-F5344CB8AC3E}">
        <p14:creationId xmlns:p14="http://schemas.microsoft.com/office/powerpoint/2010/main" val="3279038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Box 15"/>
              <p:cNvSpPr txBox="1"/>
              <p:nvPr/>
            </p:nvSpPr>
            <p:spPr>
              <a:xfrm>
                <a:off x="2110148" y="1508198"/>
                <a:ext cx="4797788" cy="1107996"/>
              </a:xfrm>
              <a:prstGeom prst="rect">
                <a:avLst/>
              </a:prstGeom>
              <a:noFill/>
            </p:spPr>
            <p:txBody>
              <a:bodyPr wrap="none" lIns="0" tIns="0" rIns="0" bIns="0" rtlCol="0">
                <a:spAutoFit/>
              </a:bodyPr>
              <a:lstStyle/>
              <a:p>
                <a14:m>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oMath>
                </a14:m>
                <a:r>
                  <a:rPr lang="en-GB" sz="3600" dirty="0"/>
                  <a:t>Infections per </a:t>
                </a:r>
              </a:p>
              <a:p>
                <a:r>
                  <a:rPr lang="en-GB" sz="3600" dirty="0"/>
                  <a:t>			generation</a:t>
                </a:r>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8"/>
                <a:ext cx="4797788" cy="1107996"/>
              </a:xfrm>
              <a:prstGeom prst="rect">
                <a:avLst/>
              </a:prstGeom>
              <a:blipFill>
                <a:blip r:embed="rId2"/>
                <a:stretch>
                  <a:fillRect t="-12637" r="-4574" b="-24176"/>
                </a:stretch>
              </a:blipFill>
            </p:spPr>
            <p:txBody>
              <a:bodyPr/>
              <a:lstStyle/>
              <a:p>
                <a:r>
                  <a:rPr lang="en-GB">
                    <a:noFill/>
                  </a:rPr>
                  <a:t> </a:t>
                </a:r>
              </a:p>
            </p:txBody>
          </p:sp>
        </mc:Fallback>
      </mc:AlternateContent>
      <p:sp>
        <p:nvSpPr>
          <p:cNvPr id="4" name="Rectangle 3"/>
          <p:cNvSpPr/>
          <p:nvPr/>
        </p:nvSpPr>
        <p:spPr>
          <a:xfrm>
            <a:off x="1752600" y="5394929"/>
            <a:ext cx="868680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GB" dirty="0" err="1">
                <a:solidFill>
                  <a:srgbClr val="222222"/>
                </a:solidFill>
                <a:latin typeface="Arial" panose="020B0604020202020204" pitchFamily="34" charset="0"/>
              </a:rPr>
              <a:t>Diekmann</a:t>
            </a:r>
            <a:r>
              <a:rPr lang="en-GB" dirty="0">
                <a:solidFill>
                  <a:srgbClr val="222222"/>
                </a:solidFill>
                <a:latin typeface="Arial" panose="020B0604020202020204" pitchFamily="34" charset="0"/>
              </a:rPr>
              <a:t>, O., </a:t>
            </a:r>
            <a:r>
              <a:rPr lang="en-GB" dirty="0" err="1">
                <a:solidFill>
                  <a:srgbClr val="222222"/>
                </a:solidFill>
                <a:latin typeface="Arial" panose="020B0604020202020204" pitchFamily="34" charset="0"/>
              </a:rPr>
              <a:t>Heesterbeek</a:t>
            </a:r>
            <a:r>
              <a:rPr lang="en-GB" dirty="0">
                <a:solidFill>
                  <a:srgbClr val="222222"/>
                </a:solidFill>
                <a:latin typeface="Arial" panose="020B0604020202020204" pitchFamily="34" charset="0"/>
              </a:rPr>
              <a:t>, J.A.P. and Roberts, M.G., 2009. The construction of next-generation matrices for compartmental epidemic models. </a:t>
            </a:r>
            <a:r>
              <a:rPr lang="en-GB" i="1" dirty="0">
                <a:solidFill>
                  <a:srgbClr val="222222"/>
                </a:solidFill>
                <a:latin typeface="Arial" panose="020B0604020202020204" pitchFamily="34" charset="0"/>
              </a:rPr>
              <a:t>Journal of the Royal Society Interface</a:t>
            </a:r>
            <a:r>
              <a:rPr lang="en-GB" dirty="0">
                <a:solidFill>
                  <a:srgbClr val="222222"/>
                </a:solidFill>
                <a:latin typeface="Arial" panose="020B0604020202020204" pitchFamily="34" charset="0"/>
              </a:rPr>
              <a:t>, p.rsif20090386.</a:t>
            </a:r>
            <a:endParaRPr lang="en-GB" dirty="0"/>
          </a:p>
        </p:txBody>
      </p:sp>
      <p:sp>
        <p:nvSpPr>
          <p:cNvPr id="2" name="Title 1">
            <a:extLst>
              <a:ext uri="{FF2B5EF4-FFF2-40B4-BE49-F238E27FC236}">
                <a16:creationId xmlns:a16="http://schemas.microsoft.com/office/drawing/2014/main" id="{F384BEA5-4CC2-E2EE-DB60-63A5AD2B6E6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1286873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3200" b="1" dirty="0"/>
              <a:t>1</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579077" y="3265471"/>
            <a:ext cx="7807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Examine how our system of infectious differential equations changes with respect to each infectious variable </a:t>
            </a:r>
          </a:p>
        </p:txBody>
      </p:sp>
      <p:sp>
        <p:nvSpPr>
          <p:cNvPr id="3" name="Title 1">
            <a:extLst>
              <a:ext uri="{FF2B5EF4-FFF2-40B4-BE49-F238E27FC236}">
                <a16:creationId xmlns:a16="http://schemas.microsoft.com/office/drawing/2014/main" id="{D821CE75-6D5B-DE71-6853-F7B5E6B2F31A}"/>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1751701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3200" b="1" dirty="0"/>
              <a:t>1</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4"/>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579077" y="3265471"/>
            <a:ext cx="7807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Examine how our system of infectious differential equations changes with respect to each infectious variable </a:t>
            </a:r>
          </a:p>
        </p:txBody>
      </p:sp>
      <p:sp>
        <p:nvSpPr>
          <p:cNvPr id="8" name="Rectangle 7"/>
          <p:cNvSpPr>
            <a:spLocks noChangeArrowheads="1"/>
          </p:cNvSpPr>
          <p:nvPr/>
        </p:nvSpPr>
        <p:spPr bwMode="auto">
          <a:xfrm>
            <a:off x="1752601" y="4079910"/>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3" name="TextBox 2"/>
              <p:cNvSpPr txBox="1"/>
              <p:nvPr/>
            </p:nvSpPr>
            <p:spPr>
              <a:xfrm>
                <a:off x="5085275" y="4432162"/>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5085275" y="4432162"/>
                <a:ext cx="2021451" cy="936410"/>
              </a:xfrm>
              <a:prstGeom prst="rect">
                <a:avLst/>
              </a:prstGeom>
              <a:blipFill>
                <a:blip r:embed="rId5"/>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7BA41B55-FDB1-77BC-128F-F6966156A410}"/>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223686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3200" b="1" dirty="0"/>
              <a:t>1</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579077" y="3265471"/>
            <a:ext cx="7807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Examine how our system of infectious differential equations changes with respect to each infectious variable </a:t>
            </a:r>
          </a:p>
        </p:txBody>
      </p:sp>
      <p:sp>
        <p:nvSpPr>
          <p:cNvPr id="8" name="Rectangle 7"/>
          <p:cNvSpPr>
            <a:spLocks noChangeArrowheads="1"/>
          </p:cNvSpPr>
          <p:nvPr/>
        </p:nvSpPr>
        <p:spPr bwMode="auto">
          <a:xfrm>
            <a:off x="1752601" y="4079910"/>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3" name="TextBox 2"/>
              <p:cNvSpPr txBox="1"/>
              <p:nvPr/>
            </p:nvSpPr>
            <p:spPr>
              <a:xfrm>
                <a:off x="5085275" y="4432162"/>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5085275" y="4432162"/>
                <a:ext cx="2021451"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4198429" y="5668509"/>
                <a:ext cx="3795141" cy="10060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𝑎</m:t>
                      </m:r>
                      <m:f>
                        <m:fPr>
                          <m:ctrlPr>
                            <a:rPr lang="en-GB" sz="3200" i="1">
                              <a:latin typeface="Cambria Math" panose="02040503050406030204" pitchFamily="18" charset="0"/>
                            </a:rPr>
                          </m:ctrlPr>
                        </m:fPr>
                        <m:num>
                          <m:r>
                            <a:rPr lang="en-GB" sz="3200" i="1">
                              <a:latin typeface="Cambria Math" panose="02040503050406030204" pitchFamily="18" charset="0"/>
                            </a:rPr>
                            <m:t>𝐾</m:t>
                          </m:r>
                        </m:num>
                        <m:den>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r>
                                    <a:rPr lang="en-GB" sz="3200" i="1">
                                      <a:latin typeface="Cambria Math" panose="02040503050406030204" pitchFamily="18" charset="0"/>
                                    </a:rPr>
                                    <m:t>𝐾</m:t>
                                  </m:r>
                                  <m:r>
                                    <a:rPr lang="en-GB" sz="3200" i="1">
                                      <a:latin typeface="Cambria Math" panose="02040503050406030204" pitchFamily="18" charset="0"/>
                                    </a:rPr>
                                    <m:t>+</m:t>
                                  </m:r>
                                  <m:r>
                                    <a:rPr lang="en-GB" sz="3200" i="1">
                                      <a:latin typeface="Cambria Math" panose="02040503050406030204" pitchFamily="18" charset="0"/>
                                    </a:rPr>
                                    <m:t>𝐵</m:t>
                                  </m:r>
                                </m:e>
                              </m:d>
                            </m:e>
                            <m:sup>
                              <m:r>
                                <a:rPr lang="en-GB" sz="3200" i="1">
                                  <a:latin typeface="Cambria Math" panose="02040503050406030204" pitchFamily="18" charset="0"/>
                                </a:rPr>
                                <m:t>2</m:t>
                              </m:r>
                            </m:sup>
                          </m:sSup>
                        </m:den>
                      </m:f>
                      <m:r>
                        <a:rPr lang="en-GB" sz="3200" i="1">
                          <a:latin typeface="Cambria Math" panose="02040503050406030204" pitchFamily="18" charset="0"/>
                        </a:rPr>
                        <m:t>𝑆</m:t>
                      </m:r>
                    </m:oMath>
                  </m:oMathPara>
                </a14:m>
                <a:endParaRPr lang="en-GB" sz="3200" dirty="0"/>
              </a:p>
            </p:txBody>
          </p:sp>
        </mc:Choice>
        <mc:Fallback xmlns="">
          <p:sp>
            <p:nvSpPr>
              <p:cNvPr id="4" name="TextBox 3"/>
              <p:cNvSpPr txBox="1">
                <a:spLocks noRot="1" noChangeAspect="1" noMove="1" noResize="1" noEditPoints="1" noAdjustHandles="1" noChangeArrowheads="1" noChangeShapeType="1" noTextEdit="1"/>
              </p:cNvSpPr>
              <p:nvPr/>
            </p:nvSpPr>
            <p:spPr>
              <a:xfrm>
                <a:off x="4198429" y="5668509"/>
                <a:ext cx="3795141" cy="1006045"/>
              </a:xfrm>
              <a:prstGeom prst="rect">
                <a:avLst/>
              </a:prstGeom>
              <a:blipFill>
                <a:blip r:embed="rId5"/>
                <a:stretch>
                  <a:fillRect/>
                </a:stretch>
              </a:blipFill>
            </p:spPr>
            <p:txBody>
              <a:bodyPr/>
              <a:lstStyle/>
              <a:p>
                <a:r>
                  <a:rPr lang="en-GB">
                    <a:noFill/>
                  </a:rPr>
                  <a:t> </a:t>
                </a:r>
              </a:p>
            </p:txBody>
          </p:sp>
        </mc:Fallback>
      </mc:AlternateContent>
      <p:sp>
        <p:nvSpPr>
          <p:cNvPr id="5" name="Title 1">
            <a:extLst>
              <a:ext uri="{FF2B5EF4-FFF2-40B4-BE49-F238E27FC236}">
                <a16:creationId xmlns:a16="http://schemas.microsoft.com/office/drawing/2014/main" id="{26D1D0CA-576C-2D25-2066-39B951CF7C0F}"/>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14461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67F55-8890-F94D-F9DC-E286301B42DA}"/>
              </a:ext>
            </a:extLst>
          </p:cNvPr>
          <p:cNvSpPr>
            <a:spLocks noGrp="1"/>
          </p:cNvSpPr>
          <p:nvPr>
            <p:ph type="title"/>
          </p:nvPr>
        </p:nvSpPr>
        <p:spPr/>
        <p:txBody>
          <a:bodyPr>
            <a:normAutofit/>
          </a:bodyPr>
          <a:lstStyle/>
          <a:p>
            <a:r>
              <a:rPr lang="en-GB" dirty="0"/>
              <a:t>Motivation</a:t>
            </a:r>
          </a:p>
        </p:txBody>
      </p:sp>
      <p:sp>
        <p:nvSpPr>
          <p:cNvPr id="3" name="Content Placeholder 2">
            <a:extLst>
              <a:ext uri="{FF2B5EF4-FFF2-40B4-BE49-F238E27FC236}">
                <a16:creationId xmlns:a16="http://schemas.microsoft.com/office/drawing/2014/main" id="{39F7C30F-B7B4-BAA0-B163-A1C3BD216FCB}"/>
              </a:ext>
            </a:extLst>
          </p:cNvPr>
          <p:cNvSpPr>
            <a:spLocks noGrp="1"/>
          </p:cNvSpPr>
          <p:nvPr>
            <p:ph idx="1"/>
          </p:nvPr>
        </p:nvSpPr>
        <p:spPr/>
        <p:txBody>
          <a:bodyPr vert="horz" lIns="91440" tIns="45720" rIns="91440" bIns="45720" rtlCol="0" anchor="t">
            <a:normAutofit/>
          </a:bodyPr>
          <a:lstStyle/>
          <a:p>
            <a:r>
              <a:rPr lang="en-GB" dirty="0">
                <a:latin typeface="Century Gothic"/>
              </a:rPr>
              <a:t>Environmental transmission is an important consideration for many common diseases </a:t>
            </a:r>
          </a:p>
          <a:p>
            <a:r>
              <a:rPr lang="en-GB" dirty="0">
                <a:latin typeface="Century Gothic"/>
              </a:rPr>
              <a:t>We model the system as having two populations, one human and one environmental pathogen</a:t>
            </a:r>
          </a:p>
          <a:p>
            <a:r>
              <a:rPr lang="en-GB" dirty="0">
                <a:latin typeface="Century Gothic"/>
              </a:rPr>
              <a:t>One key example is cholera, a bacterial gastrointestinal disease which can survive in water for long periods of time</a:t>
            </a:r>
          </a:p>
          <a:p>
            <a:endParaRPr lang="en-GB" dirty="0">
              <a:latin typeface="Century Gothic"/>
            </a:endParaRPr>
          </a:p>
        </p:txBody>
      </p:sp>
      <p:sp>
        <p:nvSpPr>
          <p:cNvPr id="4" name="Slide Number Placeholder 3">
            <a:extLst>
              <a:ext uri="{FF2B5EF4-FFF2-40B4-BE49-F238E27FC236}">
                <a16:creationId xmlns:a16="http://schemas.microsoft.com/office/drawing/2014/main" id="{674A2FBB-0D14-BFE5-B310-B8D2DE3EE40C}"/>
              </a:ext>
            </a:extLst>
          </p:cNvPr>
          <p:cNvSpPr>
            <a:spLocks noGrp="1"/>
          </p:cNvSpPr>
          <p:nvPr>
            <p:ph type="sldNum" sz="quarter" idx="4"/>
          </p:nvPr>
        </p:nvSpPr>
        <p:spPr/>
        <p:txBody>
          <a:bodyPr/>
          <a:lstStyle/>
          <a:p>
            <a:fld id="{68A6EE70-77F6-40C0-AED2-27236C7D2C5E}" type="slidenum">
              <a:rPr lang="en-GB" smtClean="0"/>
              <a:t>2</a:t>
            </a:fld>
            <a:endParaRPr lang="en-GB"/>
          </a:p>
        </p:txBody>
      </p:sp>
    </p:spTree>
    <p:extLst>
      <p:ext uri="{BB962C8B-B14F-4D97-AF65-F5344CB8AC3E}">
        <p14:creationId xmlns:p14="http://schemas.microsoft.com/office/powerpoint/2010/main" val="3851749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3200" b="1" dirty="0"/>
              <a:t>1</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579077" y="3265471"/>
            <a:ext cx="7807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Examine how our system of infectious differential equations changes with respect to each infectious variable </a:t>
            </a:r>
          </a:p>
        </p:txBody>
      </p:sp>
      <p:sp>
        <p:nvSpPr>
          <p:cNvPr id="8" name="Rectangle 7"/>
          <p:cNvSpPr>
            <a:spLocks noChangeArrowheads="1"/>
          </p:cNvSpPr>
          <p:nvPr/>
        </p:nvSpPr>
        <p:spPr bwMode="auto">
          <a:xfrm>
            <a:off x="1752601" y="4079910"/>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5180140" y="4225218"/>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5180140" y="4225218"/>
                <a:ext cx="1831720" cy="936410"/>
              </a:xfrm>
              <a:prstGeom prst="rect">
                <a:avLst/>
              </a:prstGeom>
              <a:blipFill>
                <a:blip r:embed="rId4"/>
                <a:stretch>
                  <a:fillRect/>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FDA0C574-CEDA-12A0-5831-CBEBC32872E4}"/>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583415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3200" b="1" dirty="0"/>
              <a:t>1</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579077" y="3265471"/>
            <a:ext cx="7807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Examine how our system of infectious differential equations changes with respect to each infectious variable </a:t>
            </a:r>
          </a:p>
        </p:txBody>
      </p:sp>
      <p:sp>
        <p:nvSpPr>
          <p:cNvPr id="8" name="Rectangle 7"/>
          <p:cNvSpPr>
            <a:spLocks noChangeArrowheads="1"/>
          </p:cNvSpPr>
          <p:nvPr/>
        </p:nvSpPr>
        <p:spPr bwMode="auto">
          <a:xfrm>
            <a:off x="1752601" y="4079910"/>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5180140" y="4225218"/>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5180140" y="4225218"/>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845305" y="5477608"/>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4845305" y="5477608"/>
                <a:ext cx="2501390" cy="936410"/>
              </a:xfrm>
              <a:prstGeom prst="rect">
                <a:avLst/>
              </a:prstGeom>
              <a:blipFill>
                <a:blip r:embed="rId5"/>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F576E7BC-0584-1F59-B3A2-8D7F116061F6}"/>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432383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3200" b="1" dirty="0"/>
              <a:t>2</a:t>
            </a:r>
          </a:p>
        </p:txBody>
      </p:sp>
      <p:sp>
        <p:nvSpPr>
          <p:cNvPr id="13" name="Rectangle 12"/>
          <p:cNvSpPr>
            <a:spLocks noChangeArrowheads="1"/>
          </p:cNvSpPr>
          <p:nvPr/>
        </p:nvSpPr>
        <p:spPr bwMode="auto">
          <a:xfrm>
            <a:off x="1752600" y="917050"/>
            <a:ext cx="868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US" altLang="en-US" b="1" dirty="0">
                <a:solidFill>
                  <a:srgbClr val="23166D"/>
                </a:solidFill>
                <a:latin typeface="Calibri" panose="020F0502020204030204"/>
              </a:rPr>
              <a:t>Next generation matrix method</a:t>
            </a:r>
            <a:endParaRPr lang="en-US" altLang="en-US" sz="2000" dirty="0">
              <a:solidFill>
                <a:srgbClr val="23166D"/>
              </a:solidFill>
              <a:latin typeface="Calibri" panose="020F0502020204030204"/>
            </a:endParaRP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5"/>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7"/>
                <a:ext cx="3795141" cy="10060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𝑎</m:t>
                      </m:r>
                      <m:f>
                        <m:fPr>
                          <m:ctrlPr>
                            <a:rPr lang="en-GB" sz="3200" i="1">
                              <a:latin typeface="Cambria Math" panose="02040503050406030204" pitchFamily="18" charset="0"/>
                            </a:rPr>
                          </m:ctrlPr>
                        </m:fPr>
                        <m:num>
                          <m:r>
                            <a:rPr lang="en-GB" sz="3200" i="1">
                              <a:latin typeface="Cambria Math" panose="02040503050406030204" pitchFamily="18" charset="0"/>
                            </a:rPr>
                            <m:t>𝐾</m:t>
                          </m:r>
                        </m:num>
                        <m:den>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r>
                                    <a:rPr lang="en-GB" sz="3200" i="1">
                                      <a:latin typeface="Cambria Math" panose="02040503050406030204" pitchFamily="18" charset="0"/>
                                    </a:rPr>
                                    <m:t>𝐾</m:t>
                                  </m:r>
                                  <m:r>
                                    <a:rPr lang="en-GB" sz="3200" i="1">
                                      <a:latin typeface="Cambria Math" panose="02040503050406030204" pitchFamily="18" charset="0"/>
                                    </a:rPr>
                                    <m:t>+</m:t>
                                  </m:r>
                                  <m:r>
                                    <a:rPr lang="en-GB" sz="3200" i="1">
                                      <a:latin typeface="Cambria Math" panose="02040503050406030204" pitchFamily="18" charset="0"/>
                                    </a:rPr>
                                    <m:t>𝐵</m:t>
                                  </m:r>
                                </m:e>
                              </m:d>
                            </m:e>
                            <m:sup>
                              <m:r>
                                <a:rPr lang="en-GB" sz="3200" i="1">
                                  <a:latin typeface="Cambria Math" panose="02040503050406030204" pitchFamily="18" charset="0"/>
                                </a:rPr>
                                <m:t>2</m:t>
                              </m:r>
                            </m:sup>
                          </m:sSup>
                        </m:den>
                      </m:f>
                      <m:r>
                        <a:rPr lang="en-GB" sz="3200" i="1">
                          <a:latin typeface="Cambria Math" panose="02040503050406030204" pitchFamily="18" charset="0"/>
                        </a:rPr>
                        <m:t>𝑆</m:t>
                      </m:r>
                    </m:oMath>
                  </m:oMathPara>
                </a14:m>
                <a:endParaRPr lang="en-GB" sz="3200" dirty="0"/>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7"/>
                <a:ext cx="3795141" cy="1006045"/>
              </a:xfrm>
              <a:prstGeom prst="rect">
                <a:avLst/>
              </a:prstGeom>
              <a:blipFill>
                <a:blip r:embed="rId7"/>
                <a:stretch>
                  <a:fillRect/>
                </a:stretch>
              </a:blipFill>
            </p:spPr>
            <p:txBody>
              <a:bodyPr/>
              <a:lstStyle/>
              <a:p>
                <a:r>
                  <a:rPr lang="en-GB">
                    <a:noFill/>
                  </a:rPr>
                  <a:t> </a:t>
                </a:r>
              </a:p>
            </p:txBody>
          </p:sp>
        </mc:Fallback>
      </mc:AlternateContent>
      <p:sp>
        <p:nvSpPr>
          <p:cNvPr id="15" name="Rectangle 14"/>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Substitute in variables at disease free equilibrium</a:t>
            </a:r>
          </a:p>
        </p:txBody>
      </p:sp>
    </p:spTree>
    <p:extLst>
      <p:ext uri="{BB962C8B-B14F-4D97-AF65-F5344CB8AC3E}">
        <p14:creationId xmlns:p14="http://schemas.microsoft.com/office/powerpoint/2010/main" val="3574814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3200" b="1" dirty="0"/>
              <a:t>2</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4"/>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Substitute in variables at disease free equilibrium</a:t>
            </a:r>
          </a:p>
        </p:txBody>
      </p:sp>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6"/>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7"/>
                <a:ext cx="3795141" cy="10060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𝑎</m:t>
                      </m:r>
                      <m:f>
                        <m:fPr>
                          <m:ctrlPr>
                            <a:rPr lang="en-GB" sz="3200" i="1">
                              <a:latin typeface="Cambria Math" panose="02040503050406030204" pitchFamily="18" charset="0"/>
                            </a:rPr>
                          </m:ctrlPr>
                        </m:fPr>
                        <m:num>
                          <m:r>
                            <a:rPr lang="en-GB" sz="3200" i="1">
                              <a:latin typeface="Cambria Math" panose="02040503050406030204" pitchFamily="18" charset="0"/>
                            </a:rPr>
                            <m:t>𝐾</m:t>
                          </m:r>
                        </m:num>
                        <m:den>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r>
                                    <a:rPr lang="en-GB" sz="3200" i="1">
                                      <a:latin typeface="Cambria Math" panose="02040503050406030204" pitchFamily="18" charset="0"/>
                                    </a:rPr>
                                    <m:t>𝐾</m:t>
                                  </m:r>
                                  <m:r>
                                    <a:rPr lang="en-GB" sz="3200" i="1">
                                      <a:latin typeface="Cambria Math" panose="02040503050406030204" pitchFamily="18" charset="0"/>
                                    </a:rPr>
                                    <m:t>+</m:t>
                                  </m:r>
                                  <m:r>
                                    <a:rPr lang="en-GB" sz="3200" i="1">
                                      <a:solidFill>
                                        <a:schemeClr val="accent6"/>
                                      </a:solidFill>
                                      <a:latin typeface="Cambria Math" panose="02040503050406030204" pitchFamily="18" charset="0"/>
                                    </a:rPr>
                                    <m:t>𝐵</m:t>
                                  </m:r>
                                </m:e>
                              </m:d>
                            </m:e>
                            <m:sup>
                              <m:r>
                                <a:rPr lang="en-GB" sz="3200" i="1">
                                  <a:latin typeface="Cambria Math" panose="02040503050406030204" pitchFamily="18" charset="0"/>
                                </a:rPr>
                                <m:t>2</m:t>
                              </m:r>
                            </m:sup>
                          </m:sSup>
                        </m:den>
                      </m:f>
                      <m:r>
                        <a:rPr lang="en-GB" sz="3200" i="1">
                          <a:solidFill>
                            <a:schemeClr val="accent6"/>
                          </a:solidFill>
                          <a:latin typeface="Cambria Math" panose="02040503050406030204" pitchFamily="18" charset="0"/>
                        </a:rPr>
                        <m:t>𝑆</m:t>
                      </m:r>
                    </m:oMath>
                  </m:oMathPara>
                </a14:m>
                <a:endParaRPr lang="en-GB" sz="3200" dirty="0">
                  <a:solidFill>
                    <a:schemeClr val="accent6"/>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7"/>
                <a:ext cx="3795141" cy="1006045"/>
              </a:xfrm>
              <a:prstGeom prst="rect">
                <a:avLst/>
              </a:prstGeom>
              <a:blipFill>
                <a:blip r:embed="rId8"/>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55D0AD38-3C53-A15A-67F3-D8CE88D235D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952391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3200" b="1" dirty="0"/>
              <a:t>2</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Substitute in variables at disease free equilibrium</a:t>
            </a:r>
          </a:p>
        </p:txBody>
      </p:sp>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5"/>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6"/>
                <a:ext cx="2240357"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𝑎</m:t>
                      </m:r>
                      <m:f>
                        <m:fPr>
                          <m:ctrlPr>
                            <a:rPr lang="en-GB" sz="3200" i="1">
                              <a:latin typeface="Cambria Math" panose="02040503050406030204" pitchFamily="18" charset="0"/>
                            </a:rPr>
                          </m:ctrlPr>
                        </m:fPr>
                        <m:num>
                          <m:r>
                            <a:rPr lang="en-GB" sz="3200" i="1">
                              <a:latin typeface="Cambria Math" panose="02040503050406030204" pitchFamily="18" charset="0"/>
                            </a:rPr>
                            <m:t>𝐻</m:t>
                          </m:r>
                        </m:num>
                        <m:den>
                          <m:r>
                            <a:rPr lang="en-GB" sz="3200" i="1">
                              <a:latin typeface="Cambria Math" panose="02040503050406030204" pitchFamily="18" charset="0"/>
                            </a:rPr>
                            <m:t>𝐾</m:t>
                          </m:r>
                        </m:den>
                      </m:f>
                    </m:oMath>
                  </m:oMathPara>
                </a14:m>
                <a:endParaRPr lang="en-GB" sz="3200" dirty="0">
                  <a:solidFill>
                    <a:schemeClr val="accent6"/>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6"/>
                <a:ext cx="2240357" cy="936410"/>
              </a:xfrm>
              <a:prstGeom prst="rect">
                <a:avLst/>
              </a:prstGeom>
              <a:blipFill>
                <a:blip r:embed="rId7"/>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327CB916-E66C-985F-4D2C-BD21686EA71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1191309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3200" b="1" dirty="0"/>
              <a:t>3</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Divide into transmission and transition terms</a:t>
            </a:r>
          </a:p>
        </p:txBody>
      </p:sp>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5"/>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6"/>
                <a:ext cx="2240357"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𝑎</m:t>
                      </m:r>
                      <m:f>
                        <m:fPr>
                          <m:ctrlPr>
                            <a:rPr lang="en-GB" sz="3200" i="1">
                              <a:latin typeface="Cambria Math" panose="02040503050406030204" pitchFamily="18" charset="0"/>
                            </a:rPr>
                          </m:ctrlPr>
                        </m:fPr>
                        <m:num>
                          <m:r>
                            <a:rPr lang="en-GB" sz="3200" i="1">
                              <a:latin typeface="Cambria Math" panose="02040503050406030204" pitchFamily="18" charset="0"/>
                            </a:rPr>
                            <m:t>𝐻</m:t>
                          </m:r>
                        </m:num>
                        <m:den>
                          <m:r>
                            <a:rPr lang="en-GB" sz="3200" i="1">
                              <a:latin typeface="Cambria Math" panose="02040503050406030204" pitchFamily="18" charset="0"/>
                            </a:rPr>
                            <m:t>𝐾</m:t>
                          </m:r>
                        </m:den>
                      </m:f>
                    </m:oMath>
                  </m:oMathPara>
                </a14:m>
                <a:endParaRPr lang="en-GB" sz="3200" dirty="0">
                  <a:solidFill>
                    <a:schemeClr val="accent6"/>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6"/>
                <a:ext cx="2240357" cy="936410"/>
              </a:xfrm>
              <a:prstGeom prst="rect">
                <a:avLst/>
              </a:prstGeom>
              <a:blipFill>
                <a:blip r:embed="rId7"/>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182B70ED-230B-4D0A-8346-93CF0DAACEEE}"/>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881736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3200" b="1" dirty="0"/>
              <a:t>3</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Divide into </a:t>
            </a:r>
            <a:r>
              <a:rPr lang="en-GB" altLang="en-US" sz="2000" b="1" dirty="0">
                <a:solidFill>
                  <a:schemeClr val="accent3">
                    <a:lumMod val="75000"/>
                  </a:schemeClr>
                </a:solidFill>
                <a:latin typeface="Calibri" panose="020F0502020204030204"/>
              </a:rPr>
              <a:t>transmission</a:t>
            </a:r>
            <a:r>
              <a:rPr lang="en-GB" altLang="en-US" sz="2000" dirty="0">
                <a:solidFill>
                  <a:srgbClr val="23166D"/>
                </a:solidFill>
                <a:latin typeface="Calibri" panose="020F0502020204030204"/>
              </a:rPr>
              <a:t> and transition terms</a:t>
            </a:r>
          </a:p>
        </p:txBody>
      </p:sp>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3">
                              <a:lumMod val="75000"/>
                            </a:schemeClr>
                          </a:solidFill>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5"/>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latin typeface="Cambria Math" panose="02040503050406030204" pitchFamily="18" charset="0"/>
                        </a:rPr>
                        <m:t>𝑟</m:t>
                      </m:r>
                    </m:oMath>
                  </m:oMathPara>
                </a14:m>
                <a:endParaRPr lang="en-GB" sz="32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6"/>
                <a:ext cx="2240357"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3">
                              <a:lumMod val="75000"/>
                            </a:schemeClr>
                          </a:solidFill>
                          <a:latin typeface="Cambria Math" panose="02040503050406030204" pitchFamily="18" charset="0"/>
                        </a:rPr>
                        <m:t>𝑎</m:t>
                      </m:r>
                      <m:f>
                        <m:fPr>
                          <m:ctrlPr>
                            <a:rPr lang="en-GB" sz="3200" i="1">
                              <a:solidFill>
                                <a:schemeClr val="accent3">
                                  <a:lumMod val="75000"/>
                                </a:schemeClr>
                              </a:solidFill>
                              <a:latin typeface="Cambria Math" panose="02040503050406030204" pitchFamily="18" charset="0"/>
                            </a:rPr>
                          </m:ctrlPr>
                        </m:fPr>
                        <m:num>
                          <m:r>
                            <a:rPr lang="en-GB" sz="3200" i="1">
                              <a:solidFill>
                                <a:schemeClr val="accent3">
                                  <a:lumMod val="75000"/>
                                </a:schemeClr>
                              </a:solidFill>
                              <a:latin typeface="Cambria Math" panose="02040503050406030204" pitchFamily="18" charset="0"/>
                            </a:rPr>
                            <m:t>𝐻</m:t>
                          </m:r>
                        </m:num>
                        <m:den>
                          <m:r>
                            <a:rPr lang="en-GB" sz="3200" i="1">
                              <a:solidFill>
                                <a:schemeClr val="accent3">
                                  <a:lumMod val="75000"/>
                                </a:schemeClr>
                              </a:solidFill>
                              <a:latin typeface="Cambria Math" panose="02040503050406030204" pitchFamily="18" charset="0"/>
                            </a:rPr>
                            <m:t>𝐾</m:t>
                          </m:r>
                        </m:den>
                      </m:f>
                    </m:oMath>
                  </m:oMathPara>
                </a14:m>
                <a:endParaRPr lang="en-GB" sz="3200" dirty="0">
                  <a:solidFill>
                    <a:schemeClr val="accent6"/>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6"/>
                <a:ext cx="2240357" cy="936410"/>
              </a:xfrm>
              <a:prstGeom prst="rect">
                <a:avLst/>
              </a:prstGeom>
              <a:blipFill>
                <a:blip r:embed="rId7"/>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5D065E9B-C8F3-7A8A-6E98-7494B28B480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39245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3200" b="1" dirty="0"/>
              <a:t>3</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Divide into </a:t>
            </a:r>
            <a:r>
              <a:rPr lang="en-GB" altLang="en-US" sz="2000" b="1" dirty="0">
                <a:solidFill>
                  <a:schemeClr val="accent3">
                    <a:lumMod val="75000"/>
                  </a:schemeClr>
                </a:solidFill>
                <a:latin typeface="Calibri" panose="020F0502020204030204"/>
              </a:rPr>
              <a:t>transmission</a:t>
            </a:r>
            <a:r>
              <a:rPr lang="en-GB" altLang="en-US" sz="2000" dirty="0">
                <a:solidFill>
                  <a:srgbClr val="23166D"/>
                </a:solidFill>
                <a:latin typeface="Calibri" panose="020F0502020204030204"/>
              </a:rPr>
              <a:t> and </a:t>
            </a:r>
            <a:r>
              <a:rPr lang="en-GB" altLang="en-US" sz="2000" b="1" dirty="0">
                <a:solidFill>
                  <a:schemeClr val="accent6">
                    <a:lumMod val="50000"/>
                  </a:schemeClr>
                </a:solidFill>
                <a:latin typeface="Calibri" panose="020F0502020204030204"/>
              </a:rPr>
              <a:t>transition</a:t>
            </a:r>
            <a:r>
              <a:rPr lang="en-GB" altLang="en-US" sz="2000" dirty="0">
                <a:solidFill>
                  <a:srgbClr val="23166D"/>
                </a:solidFill>
                <a:latin typeface="Calibri" panose="020F0502020204030204"/>
              </a:rPr>
              <a:t> terms</a:t>
            </a:r>
          </a:p>
        </p:txBody>
      </p:sp>
      <p:sp>
        <p:nvSpPr>
          <p:cNvPr id="8" name="Rectangle 7"/>
          <p:cNvSpPr>
            <a:spLocks noChangeArrowheads="1"/>
          </p:cNvSpPr>
          <p:nvPr/>
        </p:nvSpPr>
        <p:spPr bwMode="auto">
          <a:xfrm>
            <a:off x="7850753" y="3879855"/>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Bacteria</a:t>
            </a:r>
          </a:p>
        </p:txBody>
      </p:sp>
      <mc:AlternateContent xmlns:mc="http://schemas.openxmlformats.org/markup-compatibility/2006" xmlns:a14="http://schemas.microsoft.com/office/drawing/2010/main">
        <mc:Choice Requires="a14">
          <p:sp>
            <p:nvSpPr>
              <p:cNvPr id="7" name="TextBox 6"/>
              <p:cNvSpPr txBox="1"/>
              <p:nvPr/>
            </p:nvSpPr>
            <p:spPr>
              <a:xfrm>
                <a:off x="7563543" y="4533611"/>
                <a:ext cx="183172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3">
                              <a:lumMod val="75000"/>
                            </a:schemeClr>
                          </a:solidFill>
                          <a:latin typeface="Cambria Math" panose="02040503050406030204" pitchFamily="18" charset="0"/>
                        </a:rPr>
                        <m:t>ⅇ</m:t>
                      </m:r>
                    </m:oMath>
                  </m:oMathPara>
                </a14:m>
                <a:endParaRPr lang="en-GB" sz="3200" dirty="0"/>
              </a:p>
            </p:txBody>
          </p:sp>
        </mc:Choice>
        <mc:Fallback xmlns="">
          <p:sp>
            <p:nvSpPr>
              <p:cNvPr id="7" name="TextBox 6"/>
              <p:cNvSpPr txBox="1">
                <a:spLocks noRot="1" noChangeAspect="1" noMove="1" noResize="1" noEditPoints="1" noAdjustHandles="1" noChangeArrowheads="1" noChangeShapeType="1" noTextEdit="1"/>
              </p:cNvSpPr>
              <p:nvPr/>
            </p:nvSpPr>
            <p:spPr>
              <a:xfrm>
                <a:off x="7563543" y="4533611"/>
                <a:ext cx="1831720" cy="93641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7228708" y="5786001"/>
                <a:ext cx="2501390"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𝐵</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6">
                              <a:lumMod val="50000"/>
                            </a:schemeClr>
                          </a:solidFill>
                          <a:latin typeface="Cambria Math" panose="02040503050406030204" pitchFamily="18" charset="0"/>
                        </a:rPr>
                        <m:t>−</m:t>
                      </m:r>
                      <m:sSub>
                        <m:sSubPr>
                          <m:ctrlPr>
                            <a:rPr lang="en-GB" sz="3200" i="1">
                              <a:solidFill>
                                <a:schemeClr val="accent6">
                                  <a:lumMod val="50000"/>
                                </a:schemeClr>
                              </a:solidFill>
                              <a:latin typeface="Cambria Math" panose="02040503050406030204" pitchFamily="18" charset="0"/>
                            </a:rPr>
                          </m:ctrlPr>
                        </m:sSubPr>
                        <m:e>
                          <m:r>
                            <a:rPr lang="en-GB" sz="3200" i="1">
                              <a:solidFill>
                                <a:schemeClr val="accent6">
                                  <a:lumMod val="50000"/>
                                </a:schemeClr>
                              </a:solidFill>
                              <a:latin typeface="Cambria Math" panose="02040503050406030204" pitchFamily="18" charset="0"/>
                            </a:rPr>
                            <m:t>𝑛</m:t>
                          </m:r>
                        </m:e>
                        <m:sub>
                          <m:r>
                            <a:rPr lang="en-GB" sz="3200" i="1">
                              <a:solidFill>
                                <a:schemeClr val="accent6">
                                  <a:lumMod val="50000"/>
                                </a:schemeClr>
                              </a:solidFill>
                              <a:latin typeface="Cambria Math" panose="02040503050406030204" pitchFamily="18" charset="0"/>
                            </a:rPr>
                            <m:t>𝐵</m:t>
                          </m:r>
                        </m:sub>
                      </m:sSub>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7228708" y="5786001"/>
                <a:ext cx="2501390" cy="936410"/>
              </a:xfrm>
              <a:prstGeom prst="rect">
                <a:avLst/>
              </a:prstGeom>
              <a:blipFill>
                <a:blip r:embed="rId5"/>
                <a:stretch>
                  <a:fillRect/>
                </a:stretch>
              </a:blipFill>
            </p:spPr>
            <p:txBody>
              <a:bodyPr/>
              <a:lstStyle/>
              <a:p>
                <a:r>
                  <a:rPr lang="en-GB">
                    <a:noFill/>
                  </a:rPr>
                  <a:t> </a:t>
                </a:r>
              </a:p>
            </p:txBody>
          </p:sp>
        </mc:Fallback>
      </mc:AlternateContent>
      <p:sp>
        <p:nvSpPr>
          <p:cNvPr id="11" name="Rectangle 10"/>
          <p:cNvSpPr>
            <a:spLocks noChangeArrowheads="1"/>
          </p:cNvSpPr>
          <p:nvPr/>
        </p:nvSpPr>
        <p:spPr bwMode="auto">
          <a:xfrm>
            <a:off x="2903792" y="3872745"/>
            <a:ext cx="17057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Infected hosts</a:t>
            </a:r>
          </a:p>
        </p:txBody>
      </p:sp>
      <mc:AlternateContent xmlns:mc="http://schemas.openxmlformats.org/markup-compatibility/2006" xmlns:a14="http://schemas.microsoft.com/office/drawing/2010/main">
        <mc:Choice Requires="a14">
          <p:sp>
            <p:nvSpPr>
              <p:cNvPr id="12" name="TextBox 11"/>
              <p:cNvSpPr txBox="1"/>
              <p:nvPr/>
            </p:nvSpPr>
            <p:spPr>
              <a:xfrm>
                <a:off x="2745923" y="4480020"/>
                <a:ext cx="2021451"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𝐼</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6">
                              <a:lumMod val="50000"/>
                            </a:schemeClr>
                          </a:solidFill>
                          <a:latin typeface="Cambria Math" panose="02040503050406030204" pitchFamily="18" charset="0"/>
                        </a:rPr>
                        <m:t>−</m:t>
                      </m:r>
                      <m:r>
                        <a:rPr lang="en-GB" sz="3200" i="1">
                          <a:solidFill>
                            <a:schemeClr val="accent6">
                              <a:lumMod val="50000"/>
                            </a:schemeClr>
                          </a:solidFill>
                          <a:latin typeface="Cambria Math" panose="02040503050406030204" pitchFamily="18" charset="0"/>
                        </a:rPr>
                        <m:t>𝑟</m:t>
                      </m:r>
                    </m:oMath>
                  </m:oMathPara>
                </a14:m>
                <a:endParaRPr lang="en-GB" sz="3200" dirty="0">
                  <a:solidFill>
                    <a:schemeClr val="accent6">
                      <a:lumMod val="50000"/>
                    </a:schemeClr>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2745923" y="4480020"/>
                <a:ext cx="2021451" cy="9364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59077" y="5716366"/>
                <a:ext cx="2240357"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m:t>
                          </m:r>
                        </m:num>
                        <m:den>
                          <m:r>
                            <a:rPr lang="en-GB" sz="3200" i="1">
                              <a:latin typeface="Cambria Math" panose="02040503050406030204" pitchFamily="18" charset="0"/>
                            </a:rPr>
                            <m:t>𝜕</m:t>
                          </m:r>
                          <m:r>
                            <a:rPr lang="en-GB" sz="3200" i="1">
                              <a:latin typeface="Cambria Math" panose="02040503050406030204" pitchFamily="18" charset="0"/>
                            </a:rPr>
                            <m:t>𝐵</m:t>
                          </m:r>
                        </m:den>
                      </m:f>
                      <m:f>
                        <m:fPr>
                          <m:ctrlPr>
                            <a:rPr lang="en-GB" sz="3200" i="1">
                              <a:latin typeface="Cambria Math" panose="02040503050406030204" pitchFamily="18" charset="0"/>
                            </a:rPr>
                          </m:ctrlPr>
                        </m:fPr>
                        <m:num>
                          <m:r>
                            <a:rPr lang="en-GB" sz="3200" i="1">
                              <a:latin typeface="Cambria Math" panose="02040503050406030204" pitchFamily="18" charset="0"/>
                            </a:rPr>
                            <m:t>ⅆ</m:t>
                          </m:r>
                          <m:r>
                            <a:rPr lang="en-GB" sz="3200" i="1">
                              <a:latin typeface="Cambria Math" panose="02040503050406030204" pitchFamily="18" charset="0"/>
                            </a:rPr>
                            <m:t>𝐼</m:t>
                          </m:r>
                        </m:num>
                        <m:den>
                          <m:r>
                            <a:rPr lang="en-GB" sz="3200" i="1">
                              <a:latin typeface="Cambria Math" panose="02040503050406030204" pitchFamily="18" charset="0"/>
                            </a:rPr>
                            <m:t>ⅆ</m:t>
                          </m:r>
                          <m:r>
                            <a:rPr lang="en-GB" sz="3200" i="1">
                              <a:latin typeface="Cambria Math" panose="02040503050406030204" pitchFamily="18" charset="0"/>
                            </a:rPr>
                            <m:t>𝑡</m:t>
                          </m:r>
                        </m:den>
                      </m:f>
                      <m:r>
                        <a:rPr lang="en-GB" sz="3200" i="1">
                          <a:latin typeface="Cambria Math" panose="02040503050406030204" pitchFamily="18" charset="0"/>
                        </a:rPr>
                        <m:t>=</m:t>
                      </m:r>
                      <m:r>
                        <a:rPr lang="en-GB" sz="3200" i="1">
                          <a:solidFill>
                            <a:schemeClr val="accent3">
                              <a:lumMod val="75000"/>
                            </a:schemeClr>
                          </a:solidFill>
                          <a:latin typeface="Cambria Math" panose="02040503050406030204" pitchFamily="18" charset="0"/>
                        </a:rPr>
                        <m:t>𝑎</m:t>
                      </m:r>
                      <m:f>
                        <m:fPr>
                          <m:ctrlPr>
                            <a:rPr lang="en-GB" sz="3200" i="1">
                              <a:solidFill>
                                <a:schemeClr val="accent3">
                                  <a:lumMod val="75000"/>
                                </a:schemeClr>
                              </a:solidFill>
                              <a:latin typeface="Cambria Math" panose="02040503050406030204" pitchFamily="18" charset="0"/>
                            </a:rPr>
                          </m:ctrlPr>
                        </m:fPr>
                        <m:num>
                          <m:r>
                            <a:rPr lang="en-GB" sz="3200" i="1">
                              <a:solidFill>
                                <a:schemeClr val="accent3">
                                  <a:lumMod val="75000"/>
                                </a:schemeClr>
                              </a:solidFill>
                              <a:latin typeface="Cambria Math" panose="02040503050406030204" pitchFamily="18" charset="0"/>
                            </a:rPr>
                            <m:t>𝐻</m:t>
                          </m:r>
                        </m:num>
                        <m:den>
                          <m:r>
                            <a:rPr lang="en-GB" sz="3200" i="1">
                              <a:solidFill>
                                <a:schemeClr val="accent3">
                                  <a:lumMod val="75000"/>
                                </a:schemeClr>
                              </a:solidFill>
                              <a:latin typeface="Cambria Math" panose="02040503050406030204" pitchFamily="18" charset="0"/>
                            </a:rPr>
                            <m:t>𝐾</m:t>
                          </m:r>
                        </m:den>
                      </m:f>
                    </m:oMath>
                  </m:oMathPara>
                </a14:m>
                <a:endParaRPr lang="en-GB" sz="3200" dirty="0">
                  <a:solidFill>
                    <a:schemeClr val="accent6"/>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59077" y="5716366"/>
                <a:ext cx="2240357" cy="936410"/>
              </a:xfrm>
              <a:prstGeom prst="rect">
                <a:avLst/>
              </a:prstGeom>
              <a:blipFill>
                <a:blip r:embed="rId7"/>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1B1A6322-1FA8-90DB-633C-8BAC73AEF786}"/>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0465766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3200" b="1" dirty="0"/>
              <a:t>3</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Divide into </a:t>
            </a:r>
            <a:r>
              <a:rPr lang="en-GB" altLang="en-US" sz="2000" b="1" dirty="0">
                <a:solidFill>
                  <a:schemeClr val="accent3">
                    <a:lumMod val="75000"/>
                  </a:schemeClr>
                </a:solidFill>
                <a:latin typeface="Calibri" panose="020F0502020204030204"/>
              </a:rPr>
              <a:t>transmission</a:t>
            </a:r>
            <a:r>
              <a:rPr lang="en-GB" altLang="en-US" sz="2000" dirty="0">
                <a:solidFill>
                  <a:srgbClr val="23166D"/>
                </a:solidFill>
                <a:latin typeface="Calibri" panose="020F0502020204030204"/>
              </a:rPr>
              <a:t> and </a:t>
            </a:r>
            <a:r>
              <a:rPr lang="en-GB" altLang="en-US" sz="2000" b="1" dirty="0">
                <a:solidFill>
                  <a:schemeClr val="accent6">
                    <a:lumMod val="50000"/>
                  </a:schemeClr>
                </a:solidFill>
                <a:latin typeface="Calibri" panose="020F0502020204030204"/>
              </a:rPr>
              <a:t>transition</a:t>
            </a:r>
            <a:r>
              <a:rPr lang="en-GB" altLang="en-US" sz="2000" dirty="0">
                <a:solidFill>
                  <a:srgbClr val="23166D"/>
                </a:solidFill>
                <a:latin typeface="Calibri" panose="020F0502020204030204"/>
              </a:rPr>
              <a:t> terms</a:t>
            </a:r>
          </a:p>
        </p:txBody>
      </p:sp>
      <mc:AlternateContent xmlns:mc="http://schemas.openxmlformats.org/markup-compatibility/2006" xmlns:a14="http://schemas.microsoft.com/office/drawing/2010/main">
        <mc:Choice Requires="a14">
          <p:sp>
            <p:nvSpPr>
              <p:cNvPr id="4" name="TextBox 3"/>
              <p:cNvSpPr txBox="1"/>
              <p:nvPr/>
            </p:nvSpPr>
            <p:spPr>
              <a:xfrm>
                <a:off x="3723235" y="4397696"/>
                <a:ext cx="4610814" cy="1245919"/>
              </a:xfrm>
              <a:prstGeom prst="rect">
                <a:avLst/>
              </a:prstGeom>
              <a:noFill/>
            </p:spPr>
            <p:txBody>
              <a:bodyPr wrap="none" lIns="0" tIns="0" rIns="0" bIns="0" rtlCol="0">
                <a:spAutoFit/>
              </a:bodyPr>
              <a:lstStyle/>
              <a:p>
                <a:r>
                  <a:rPr lang="en-GB" sz="3600" dirty="0"/>
                  <a:t>Transmission</a:t>
                </a:r>
                <a14:m>
                  <m:oMath xmlns:m="http://schemas.openxmlformats.org/officeDocument/2006/math">
                    <m:r>
                      <a:rPr lang="en-GB" sz="3600" i="1">
                        <a:latin typeface="Cambria Math" panose="02040503050406030204" pitchFamily="18" charset="0"/>
                      </a:rPr>
                      <m:t>=</m:t>
                    </m:r>
                    <m:d>
                      <m:dPr>
                        <m:ctrlPr>
                          <a:rPr lang="en-GB" sz="3600" i="1">
                            <a:latin typeface="Cambria Math" panose="02040503050406030204" pitchFamily="18" charset="0"/>
                          </a:rPr>
                        </m:ctrlPr>
                      </m:dPr>
                      <m:e>
                        <m:m>
                          <m:mPr>
                            <m:mcs>
                              <m:mc>
                                <m:mcPr>
                                  <m:count m:val="2"/>
                                  <m:mcJc m:val="center"/>
                                </m:mcPr>
                              </m:mc>
                            </m:mcs>
                            <m:ctrlPr>
                              <a:rPr lang="en-GB" sz="3600" i="1">
                                <a:latin typeface="Cambria Math" panose="02040503050406030204" pitchFamily="18" charset="0"/>
                              </a:rPr>
                            </m:ctrlPr>
                          </m:mPr>
                          <m:mr>
                            <m:e>
                              <m:r>
                                <a:rPr lang="en-GB" sz="3600" i="1">
                                  <a:latin typeface="Cambria Math" panose="02040503050406030204" pitchFamily="18" charset="0"/>
                                </a:rPr>
                                <m:t>0</m:t>
                              </m:r>
                            </m:e>
                            <m:e>
                              <m:f>
                                <m:fPr>
                                  <m:ctrlPr>
                                    <a:rPr lang="en-GB" sz="3600" i="1">
                                      <a:latin typeface="Cambria Math" panose="02040503050406030204" pitchFamily="18" charset="0"/>
                                    </a:rPr>
                                  </m:ctrlPr>
                                </m:fPr>
                                <m:num>
                                  <m:r>
                                    <a:rPr lang="en-GB" sz="3600" i="1">
                                      <a:latin typeface="Cambria Math" panose="02040503050406030204" pitchFamily="18" charset="0"/>
                                    </a:rPr>
                                    <m:t>𝑎𝐻</m:t>
                                  </m:r>
                                </m:num>
                                <m:den>
                                  <m:r>
                                    <a:rPr lang="en-GB" sz="3600" i="1">
                                      <a:latin typeface="Cambria Math" panose="02040503050406030204" pitchFamily="18" charset="0"/>
                                    </a:rPr>
                                    <m:t>𝐾</m:t>
                                  </m:r>
                                </m:den>
                              </m:f>
                            </m:e>
                          </m:mr>
                          <m:mr>
                            <m:e>
                              <m:r>
                                <a:rPr lang="en-GB" sz="3600" i="1">
                                  <a:latin typeface="Cambria Math" panose="02040503050406030204" pitchFamily="18" charset="0"/>
                                </a:rPr>
                                <m:t>ⅇ</m:t>
                              </m:r>
                            </m:e>
                            <m:e>
                              <m:r>
                                <a:rPr lang="en-GB" sz="3600" i="1">
                                  <a:latin typeface="Cambria Math" panose="02040503050406030204" pitchFamily="18" charset="0"/>
                                </a:rPr>
                                <m:t>0</m:t>
                              </m:r>
                            </m:e>
                          </m:mr>
                        </m:m>
                      </m:e>
                    </m:d>
                  </m:oMath>
                </a14:m>
                <a:endParaRPr lang="en-GB" sz="3600" dirty="0"/>
              </a:p>
            </p:txBody>
          </p:sp>
        </mc:Choice>
        <mc:Fallback xmlns="">
          <p:sp>
            <p:nvSpPr>
              <p:cNvPr id="4" name="TextBox 3"/>
              <p:cNvSpPr txBox="1">
                <a:spLocks noRot="1" noChangeAspect="1" noMove="1" noResize="1" noEditPoints="1" noAdjustHandles="1" noChangeArrowheads="1" noChangeShapeType="1" noTextEdit="1"/>
              </p:cNvSpPr>
              <p:nvPr/>
            </p:nvSpPr>
            <p:spPr>
              <a:xfrm>
                <a:off x="3723235" y="4397696"/>
                <a:ext cx="4610814" cy="1245919"/>
              </a:xfrm>
              <a:prstGeom prst="rect">
                <a:avLst/>
              </a:prstGeom>
              <a:blipFill>
                <a:blip r:embed="rId4"/>
                <a:stretch>
                  <a:fillRect l="-6085"/>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824C32FE-5F7C-C21F-D9C0-E7947F59164C}"/>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5477713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3200" b="1" dirty="0"/>
              <a:t>3</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4"/>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Divide into </a:t>
            </a:r>
            <a:r>
              <a:rPr lang="en-GB" altLang="en-US" sz="2000" b="1" dirty="0">
                <a:solidFill>
                  <a:schemeClr val="accent3">
                    <a:lumMod val="75000"/>
                  </a:schemeClr>
                </a:solidFill>
                <a:latin typeface="Calibri" panose="020F0502020204030204"/>
              </a:rPr>
              <a:t>transmission</a:t>
            </a:r>
            <a:r>
              <a:rPr lang="en-GB" altLang="en-US" sz="2000" dirty="0">
                <a:solidFill>
                  <a:srgbClr val="23166D"/>
                </a:solidFill>
                <a:latin typeface="Calibri" panose="020F0502020204030204"/>
              </a:rPr>
              <a:t> and </a:t>
            </a:r>
            <a:r>
              <a:rPr lang="en-GB" altLang="en-US" sz="2000" b="1" dirty="0">
                <a:solidFill>
                  <a:schemeClr val="accent6">
                    <a:lumMod val="50000"/>
                  </a:schemeClr>
                </a:solidFill>
                <a:latin typeface="Calibri" panose="020F0502020204030204"/>
              </a:rPr>
              <a:t>transition</a:t>
            </a:r>
            <a:r>
              <a:rPr lang="en-GB" altLang="en-US" sz="2000" dirty="0">
                <a:solidFill>
                  <a:srgbClr val="23166D"/>
                </a:solidFill>
                <a:latin typeface="Calibri" panose="020F0502020204030204"/>
              </a:rPr>
              <a:t> terms</a:t>
            </a:r>
          </a:p>
        </p:txBody>
      </p:sp>
      <mc:AlternateContent xmlns:mc="http://schemas.openxmlformats.org/markup-compatibility/2006" xmlns:a14="http://schemas.microsoft.com/office/drawing/2010/main">
        <mc:Choice Requires="a14">
          <p:sp>
            <p:nvSpPr>
              <p:cNvPr id="4" name="TextBox 3"/>
              <p:cNvSpPr txBox="1"/>
              <p:nvPr/>
            </p:nvSpPr>
            <p:spPr>
              <a:xfrm>
                <a:off x="3723235" y="4397696"/>
                <a:ext cx="4674036" cy="1014445"/>
              </a:xfrm>
              <a:prstGeom prst="rect">
                <a:avLst/>
              </a:prstGeom>
              <a:noFill/>
            </p:spPr>
            <p:txBody>
              <a:bodyPr wrap="none" lIns="0" tIns="0" rIns="0" bIns="0" rtlCol="0">
                <a:spAutoFit/>
              </a:bodyPr>
              <a:lstStyle/>
              <a:p>
                <a:r>
                  <a:rPr lang="en-GB" sz="3600" dirty="0"/>
                  <a:t>Transition</a:t>
                </a:r>
                <a14:m>
                  <m:oMath xmlns:m="http://schemas.openxmlformats.org/officeDocument/2006/math">
                    <m:r>
                      <a:rPr lang="en-GB" sz="3600" i="1">
                        <a:latin typeface="Cambria Math" panose="02040503050406030204" pitchFamily="18" charset="0"/>
                      </a:rPr>
                      <m:t>=</m:t>
                    </m:r>
                    <m:d>
                      <m:dPr>
                        <m:ctrlPr>
                          <a:rPr lang="en-GB" sz="3600" i="1">
                            <a:latin typeface="Cambria Math" panose="02040503050406030204" pitchFamily="18" charset="0"/>
                          </a:rPr>
                        </m:ctrlPr>
                      </m:dPr>
                      <m:e>
                        <m:m>
                          <m:mPr>
                            <m:mcs>
                              <m:mc>
                                <m:mcPr>
                                  <m:count m:val="2"/>
                                  <m:mcJc m:val="center"/>
                                </m:mcPr>
                              </m:mc>
                            </m:mcs>
                            <m:ctrlPr>
                              <a:rPr lang="en-GB" sz="3600" i="1">
                                <a:latin typeface="Cambria Math" panose="02040503050406030204" pitchFamily="18" charset="0"/>
                              </a:rPr>
                            </m:ctrlPr>
                          </m:mPr>
                          <m:mr>
                            <m:e>
                              <m:r>
                                <a:rPr lang="en-GB" sz="3600" i="1">
                                  <a:latin typeface="Cambria Math" panose="02040503050406030204" pitchFamily="18" charset="0"/>
                                </a:rPr>
                                <m:t>−</m:t>
                              </m:r>
                              <m:r>
                                <a:rPr lang="en-GB" sz="3600" i="1">
                                  <a:latin typeface="Cambria Math" panose="02040503050406030204" pitchFamily="18" charset="0"/>
                                </a:rPr>
                                <m:t>𝑟</m:t>
                              </m:r>
                            </m:e>
                            <m:e>
                              <m:r>
                                <a:rPr lang="en-GB" sz="3600" i="1">
                                  <a:latin typeface="Cambria Math" panose="02040503050406030204" pitchFamily="18" charset="0"/>
                                </a:rPr>
                                <m:t>0</m:t>
                              </m:r>
                            </m:e>
                          </m:mr>
                          <m:mr>
                            <m:e>
                              <m:r>
                                <a:rPr lang="en-GB" sz="3600" i="1">
                                  <a:latin typeface="Cambria Math" panose="02040503050406030204" pitchFamily="18" charset="0"/>
                                </a:rPr>
                                <m:t>0</m:t>
                              </m:r>
                            </m:e>
                            <m:e>
                              <m:r>
                                <a:rPr lang="en-GB" sz="3600" i="1">
                                  <a:latin typeface="Cambria Math" panose="02040503050406030204" pitchFamily="18" charset="0"/>
                                </a:rPr>
                                <m:t>−</m:t>
                              </m:r>
                              <m:sSub>
                                <m:sSubPr>
                                  <m:ctrlPr>
                                    <a:rPr lang="en-GB" sz="3600" i="1">
                                      <a:latin typeface="Cambria Math" panose="02040503050406030204" pitchFamily="18" charset="0"/>
                                    </a:rPr>
                                  </m:ctrlPr>
                                </m:sSubPr>
                                <m:e>
                                  <m:r>
                                    <a:rPr lang="en-GB" sz="3600" i="1">
                                      <a:latin typeface="Cambria Math" panose="02040503050406030204" pitchFamily="18" charset="0"/>
                                    </a:rPr>
                                    <m:t>𝑛</m:t>
                                  </m:r>
                                </m:e>
                                <m:sub>
                                  <m:r>
                                    <a:rPr lang="en-GB" sz="3600" i="1">
                                      <a:latin typeface="Cambria Math" panose="02040503050406030204" pitchFamily="18" charset="0"/>
                                    </a:rPr>
                                    <m:t>𝐵</m:t>
                                  </m:r>
                                </m:sub>
                              </m:sSub>
                            </m:e>
                          </m:mr>
                        </m:m>
                      </m:e>
                    </m:d>
                  </m:oMath>
                </a14:m>
                <a:endParaRPr lang="en-GB" sz="3600" dirty="0"/>
              </a:p>
            </p:txBody>
          </p:sp>
        </mc:Choice>
        <mc:Fallback xmlns="">
          <p:sp>
            <p:nvSpPr>
              <p:cNvPr id="4" name="TextBox 3"/>
              <p:cNvSpPr txBox="1">
                <a:spLocks noRot="1" noChangeAspect="1" noMove="1" noResize="1" noEditPoints="1" noAdjustHandles="1" noChangeArrowheads="1" noChangeShapeType="1" noTextEdit="1"/>
              </p:cNvSpPr>
              <p:nvPr/>
            </p:nvSpPr>
            <p:spPr>
              <a:xfrm>
                <a:off x="3723235" y="4397696"/>
                <a:ext cx="4674036" cy="1014445"/>
              </a:xfrm>
              <a:prstGeom prst="rect">
                <a:avLst/>
              </a:prstGeom>
              <a:blipFill>
                <a:blip r:embed="rId5"/>
                <a:stretch>
                  <a:fillRect l="-5997" b="-4790"/>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F58C42ED-310B-ADD1-8299-8E761C05FBBE}"/>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2255725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 name="Group 191"/>
          <p:cNvGrpSpPr/>
          <p:nvPr/>
        </p:nvGrpSpPr>
        <p:grpSpPr>
          <a:xfrm>
            <a:off x="3398304" y="2364191"/>
            <a:ext cx="5395392" cy="2715809"/>
            <a:chOff x="2431674" y="2148291"/>
            <a:chExt cx="4271818" cy="2100012"/>
          </a:xfrm>
        </p:grpSpPr>
        <p:grpSp>
          <p:nvGrpSpPr>
            <p:cNvPr id="190" name="Group 189"/>
            <p:cNvGrpSpPr/>
            <p:nvPr/>
          </p:nvGrpSpPr>
          <p:grpSpPr>
            <a:xfrm>
              <a:off x="3117887" y="3542183"/>
              <a:ext cx="2908226" cy="706120"/>
              <a:chOff x="3117887" y="3542183"/>
              <a:chExt cx="2908226" cy="706120"/>
            </a:xfrm>
          </p:grpSpPr>
          <p:sp>
            <p:nvSpPr>
              <p:cNvPr id="21" name="Oval 20"/>
              <p:cNvSpPr/>
              <p:nvPr/>
            </p:nvSpPr>
            <p:spPr>
              <a:xfrm>
                <a:off x="3117887" y="3542183"/>
                <a:ext cx="2908226" cy="70612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a:solidFill>
                    <a:srgbClr val="FFFFFF"/>
                  </a:solidFill>
                  <a:latin typeface="Calibri" panose="020F0502020204030204"/>
                </a:endParaRPr>
              </a:p>
            </p:txBody>
          </p:sp>
          <p:grpSp>
            <p:nvGrpSpPr>
              <p:cNvPr id="23" name="Group 2"/>
              <p:cNvGrpSpPr>
                <a:grpSpLocks/>
              </p:cNvGrpSpPr>
              <p:nvPr/>
            </p:nvGrpSpPr>
            <p:grpSpPr bwMode="auto">
              <a:xfrm>
                <a:off x="4024299" y="3625368"/>
                <a:ext cx="539750" cy="539750"/>
                <a:chOff x="96366675" y="106802649"/>
                <a:chExt cx="540000" cy="540000"/>
              </a:xfrm>
              <a:solidFill>
                <a:schemeClr val="tx2"/>
              </a:solidFill>
            </p:grpSpPr>
            <p:sp>
              <p:nvSpPr>
                <p:cNvPr id="24" name="Oval 3"/>
                <p:cNvSpPr>
                  <a:spLocks noChangeArrowheads="1"/>
                </p:cNvSpPr>
                <p:nvPr/>
              </p:nvSpPr>
              <p:spPr bwMode="auto">
                <a:xfrm>
                  <a:off x="96366675" y="106802649"/>
                  <a:ext cx="540000" cy="540000"/>
                </a:xfrm>
                <a:prstGeom prst="ellipse">
                  <a:avLst/>
                </a:prstGeom>
                <a:grp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25" name="AutoShape 4"/>
                <p:cNvSpPr>
                  <a:spLocks noChangeArrowheads="1"/>
                </p:cNvSpPr>
                <p:nvPr/>
              </p:nvSpPr>
              <p:spPr bwMode="auto">
                <a:xfrm rot="2171556">
                  <a:off x="96575263" y="106961671"/>
                  <a:ext cx="121920" cy="243840"/>
                </a:xfrm>
                <a:prstGeom prst="roundRect">
                  <a:avLst>
                    <a:gd name="adj" fmla="val 16667"/>
                  </a:avLst>
                </a:prstGeom>
                <a:grp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26" name="Freeform 5"/>
                <p:cNvSpPr>
                  <a:spLocks/>
                </p:cNvSpPr>
                <p:nvPr/>
              </p:nvSpPr>
              <p:spPr bwMode="auto">
                <a:xfrm>
                  <a:off x="96441151" y="106856769"/>
                  <a:ext cx="310134" cy="147574"/>
                </a:xfrm>
                <a:custGeom>
                  <a:avLst/>
                  <a:gdLst>
                    <a:gd name="T0" fmla="*/ 275844 w 310134"/>
                    <a:gd name="T1" fmla="*/ 114046 h 147574"/>
                    <a:gd name="T2" fmla="*/ 295656 w 310134"/>
                    <a:gd name="T3" fmla="*/ 42418 h 147574"/>
                    <a:gd name="T4" fmla="*/ 188976 w 310134"/>
                    <a:gd name="T5" fmla="*/ 2794 h 147574"/>
                    <a:gd name="T6" fmla="*/ 88392 w 310134"/>
                    <a:gd name="T7" fmla="*/ 25654 h 147574"/>
                    <a:gd name="T8" fmla="*/ 91440 w 310134"/>
                    <a:gd name="T9" fmla="*/ 86614 h 147574"/>
                    <a:gd name="T10" fmla="*/ 0 w 310134"/>
                    <a:gd name="T11" fmla="*/ 147574 h 147574"/>
                  </a:gdLst>
                  <a:ahLst/>
                  <a:cxnLst>
                    <a:cxn ang="0">
                      <a:pos x="T0" y="T1"/>
                    </a:cxn>
                    <a:cxn ang="0">
                      <a:pos x="T2" y="T3"/>
                    </a:cxn>
                    <a:cxn ang="0">
                      <a:pos x="T4" y="T5"/>
                    </a:cxn>
                    <a:cxn ang="0">
                      <a:pos x="T6" y="T7"/>
                    </a:cxn>
                    <a:cxn ang="0">
                      <a:pos x="T8" y="T9"/>
                    </a:cxn>
                    <a:cxn ang="0">
                      <a:pos x="T10" y="T11"/>
                    </a:cxn>
                  </a:cxnLst>
                  <a:rect l="0" t="0" r="r" b="b"/>
                  <a:pathLst>
                    <a:path w="310134" h="147574">
                      <a:moveTo>
                        <a:pt x="275844" y="114046"/>
                      </a:moveTo>
                      <a:cubicBezTo>
                        <a:pt x="292989" y="87503"/>
                        <a:pt x="310134" y="60960"/>
                        <a:pt x="295656" y="42418"/>
                      </a:cubicBezTo>
                      <a:cubicBezTo>
                        <a:pt x="281178" y="23876"/>
                        <a:pt x="223520" y="5588"/>
                        <a:pt x="188976" y="2794"/>
                      </a:cubicBezTo>
                      <a:cubicBezTo>
                        <a:pt x="154432" y="0"/>
                        <a:pt x="104648" y="11684"/>
                        <a:pt x="88392" y="25654"/>
                      </a:cubicBezTo>
                      <a:cubicBezTo>
                        <a:pt x="72136" y="39624"/>
                        <a:pt x="106172" y="66294"/>
                        <a:pt x="91440" y="86614"/>
                      </a:cubicBezTo>
                      <a:cubicBezTo>
                        <a:pt x="76708" y="106934"/>
                        <a:pt x="38354" y="127254"/>
                        <a:pt x="0" y="147574"/>
                      </a:cubicBezTo>
                    </a:path>
                  </a:pathLst>
                </a:custGeom>
                <a:noFill/>
                <a:ln w="25400" cap="flat"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cxnSp>
              <p:nvCxnSpPr>
                <p:cNvPr id="27" name="AutoShape 6"/>
                <p:cNvCxnSpPr>
                  <a:cxnSpLocks noChangeShapeType="1"/>
                </p:cNvCxnSpPr>
                <p:nvPr/>
              </p:nvCxnSpPr>
              <p:spPr bwMode="auto">
                <a:xfrm flipH="1">
                  <a:off x="96671455" y="106894807"/>
                  <a:ext cx="4596" cy="440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8" name="AutoShape 7"/>
                <p:cNvCxnSpPr>
                  <a:cxnSpLocks noChangeShapeType="1"/>
                </p:cNvCxnSpPr>
                <p:nvPr/>
              </p:nvCxnSpPr>
              <p:spPr bwMode="auto">
                <a:xfrm>
                  <a:off x="96605743" y="106920523"/>
                  <a:ext cx="2895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9" name="AutoShape 8"/>
                <p:cNvCxnSpPr>
                  <a:cxnSpLocks noChangeShapeType="1"/>
                </p:cNvCxnSpPr>
                <p:nvPr/>
              </p:nvCxnSpPr>
              <p:spPr bwMode="auto">
                <a:xfrm>
                  <a:off x="96566119" y="106960147"/>
                  <a:ext cx="45720"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0" name="AutoShape 9"/>
                <p:cNvCxnSpPr>
                  <a:cxnSpLocks noChangeShapeType="1"/>
                </p:cNvCxnSpPr>
                <p:nvPr/>
              </p:nvCxnSpPr>
              <p:spPr bwMode="auto">
                <a:xfrm>
                  <a:off x="96535639" y="107008915"/>
                  <a:ext cx="4419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1" name="AutoShape 10"/>
                <p:cNvCxnSpPr>
                  <a:cxnSpLocks noChangeShapeType="1"/>
                </p:cNvCxnSpPr>
                <p:nvPr/>
              </p:nvCxnSpPr>
              <p:spPr bwMode="auto">
                <a:xfrm flipH="1" flipV="1">
                  <a:off x="96499063" y="107057683"/>
                  <a:ext cx="36576" cy="2133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2" name="AutoShape 11"/>
                <p:cNvCxnSpPr>
                  <a:cxnSpLocks noChangeShapeType="1"/>
                </p:cNvCxnSpPr>
                <p:nvPr/>
              </p:nvCxnSpPr>
              <p:spPr bwMode="auto">
                <a:xfrm flipH="1" flipV="1">
                  <a:off x="96470107" y="107104927"/>
                  <a:ext cx="42672"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3" name="AutoShape 12"/>
                <p:cNvCxnSpPr>
                  <a:cxnSpLocks noChangeShapeType="1"/>
                </p:cNvCxnSpPr>
                <p:nvPr/>
              </p:nvCxnSpPr>
              <p:spPr bwMode="auto">
                <a:xfrm flipH="1">
                  <a:off x="96464011" y="107146075"/>
                  <a:ext cx="47244"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4" name="AutoShape 13"/>
                <p:cNvCxnSpPr>
                  <a:cxnSpLocks noChangeShapeType="1"/>
                </p:cNvCxnSpPr>
                <p:nvPr/>
              </p:nvCxnSpPr>
              <p:spPr bwMode="auto">
                <a:xfrm flipH="1">
                  <a:off x="96494491" y="107168935"/>
                  <a:ext cx="28956"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5" name="AutoShape 14"/>
                <p:cNvCxnSpPr>
                  <a:cxnSpLocks noChangeShapeType="1"/>
                </p:cNvCxnSpPr>
                <p:nvPr/>
              </p:nvCxnSpPr>
              <p:spPr bwMode="auto">
                <a:xfrm flipH="1">
                  <a:off x="96526495" y="107196367"/>
                  <a:ext cx="25908" cy="3505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6" name="AutoShape 15"/>
                <p:cNvCxnSpPr>
                  <a:cxnSpLocks noChangeShapeType="1"/>
                </p:cNvCxnSpPr>
                <p:nvPr/>
              </p:nvCxnSpPr>
              <p:spPr bwMode="auto">
                <a:xfrm flipH="1">
                  <a:off x="96564595" y="107220751"/>
                  <a:ext cx="19812" cy="3657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7" name="AutoShape 16"/>
                <p:cNvCxnSpPr>
                  <a:cxnSpLocks noChangeShapeType="1"/>
                </p:cNvCxnSpPr>
                <p:nvPr/>
              </p:nvCxnSpPr>
              <p:spPr bwMode="auto">
                <a:xfrm>
                  <a:off x="96613363" y="107223799"/>
                  <a:ext cx="9144" cy="45720"/>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8" name="AutoShape 17"/>
                <p:cNvCxnSpPr>
                  <a:cxnSpLocks noChangeShapeType="1"/>
                </p:cNvCxnSpPr>
                <p:nvPr/>
              </p:nvCxnSpPr>
              <p:spPr bwMode="auto">
                <a:xfrm>
                  <a:off x="96639271" y="107214655"/>
                  <a:ext cx="28956" cy="2438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9" name="AutoShape 18"/>
                <p:cNvCxnSpPr>
                  <a:cxnSpLocks noChangeShapeType="1"/>
                </p:cNvCxnSpPr>
                <p:nvPr/>
              </p:nvCxnSpPr>
              <p:spPr bwMode="auto">
                <a:xfrm>
                  <a:off x="96663655" y="107185699"/>
                  <a:ext cx="35052" cy="1981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0" name="AutoShape 19"/>
                <p:cNvCxnSpPr>
                  <a:cxnSpLocks noChangeShapeType="1"/>
                </p:cNvCxnSpPr>
                <p:nvPr/>
              </p:nvCxnSpPr>
              <p:spPr bwMode="auto">
                <a:xfrm>
                  <a:off x="96694135" y="107155219"/>
                  <a:ext cx="33528"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1" name="AutoShape 20"/>
                <p:cNvCxnSpPr>
                  <a:cxnSpLocks noChangeShapeType="1"/>
                </p:cNvCxnSpPr>
                <p:nvPr/>
              </p:nvCxnSpPr>
              <p:spPr bwMode="auto">
                <a:xfrm>
                  <a:off x="96721567" y="107120167"/>
                  <a:ext cx="30480"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2" name="AutoShape 21"/>
                <p:cNvCxnSpPr>
                  <a:cxnSpLocks noChangeShapeType="1"/>
                </p:cNvCxnSpPr>
                <p:nvPr/>
              </p:nvCxnSpPr>
              <p:spPr bwMode="auto">
                <a:xfrm>
                  <a:off x="96735283" y="107080543"/>
                  <a:ext cx="39624"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3" name="AutoShape 22"/>
                <p:cNvCxnSpPr>
                  <a:cxnSpLocks noChangeShapeType="1"/>
                </p:cNvCxnSpPr>
                <p:nvPr/>
              </p:nvCxnSpPr>
              <p:spPr bwMode="auto">
                <a:xfrm>
                  <a:off x="96767287" y="107047015"/>
                  <a:ext cx="32004"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4" name="AutoShape 23"/>
                <p:cNvCxnSpPr>
                  <a:cxnSpLocks noChangeShapeType="1"/>
                </p:cNvCxnSpPr>
                <p:nvPr/>
              </p:nvCxnSpPr>
              <p:spPr bwMode="auto">
                <a:xfrm flipV="1">
                  <a:off x="96762715" y="107010439"/>
                  <a:ext cx="47244" cy="304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5" name="AutoShape 24"/>
                <p:cNvCxnSpPr>
                  <a:cxnSpLocks noChangeShapeType="1"/>
                </p:cNvCxnSpPr>
                <p:nvPr/>
              </p:nvCxnSpPr>
              <p:spPr bwMode="auto">
                <a:xfrm flipV="1">
                  <a:off x="96752047" y="106967767"/>
                  <a:ext cx="30480"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46" name="Group 2"/>
              <p:cNvGrpSpPr>
                <a:grpSpLocks/>
              </p:cNvGrpSpPr>
              <p:nvPr/>
            </p:nvGrpSpPr>
            <p:grpSpPr bwMode="auto">
              <a:xfrm rot="14209588">
                <a:off x="4600516" y="3657631"/>
                <a:ext cx="539750" cy="539750"/>
                <a:chOff x="96366675" y="106802649"/>
                <a:chExt cx="540000" cy="540000"/>
              </a:xfrm>
              <a:solidFill>
                <a:schemeClr val="tx2"/>
              </a:solidFill>
            </p:grpSpPr>
            <p:sp>
              <p:nvSpPr>
                <p:cNvPr id="47" name="Oval 3"/>
                <p:cNvSpPr>
                  <a:spLocks noChangeArrowheads="1"/>
                </p:cNvSpPr>
                <p:nvPr/>
              </p:nvSpPr>
              <p:spPr bwMode="auto">
                <a:xfrm>
                  <a:off x="96366675" y="106802649"/>
                  <a:ext cx="540000" cy="540000"/>
                </a:xfrm>
                <a:prstGeom prst="ellipse">
                  <a:avLst/>
                </a:prstGeom>
                <a:grp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48" name="AutoShape 4"/>
                <p:cNvSpPr>
                  <a:spLocks noChangeArrowheads="1"/>
                </p:cNvSpPr>
                <p:nvPr/>
              </p:nvSpPr>
              <p:spPr bwMode="auto">
                <a:xfrm rot="2171556">
                  <a:off x="96575263" y="106961671"/>
                  <a:ext cx="121920" cy="243840"/>
                </a:xfrm>
                <a:prstGeom prst="roundRect">
                  <a:avLst>
                    <a:gd name="adj" fmla="val 16667"/>
                  </a:avLst>
                </a:prstGeom>
                <a:grp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49" name="Freeform 5"/>
                <p:cNvSpPr>
                  <a:spLocks/>
                </p:cNvSpPr>
                <p:nvPr/>
              </p:nvSpPr>
              <p:spPr bwMode="auto">
                <a:xfrm>
                  <a:off x="96441151" y="106856769"/>
                  <a:ext cx="310134" cy="147574"/>
                </a:xfrm>
                <a:custGeom>
                  <a:avLst/>
                  <a:gdLst>
                    <a:gd name="T0" fmla="*/ 275844 w 310134"/>
                    <a:gd name="T1" fmla="*/ 114046 h 147574"/>
                    <a:gd name="T2" fmla="*/ 295656 w 310134"/>
                    <a:gd name="T3" fmla="*/ 42418 h 147574"/>
                    <a:gd name="T4" fmla="*/ 188976 w 310134"/>
                    <a:gd name="T5" fmla="*/ 2794 h 147574"/>
                    <a:gd name="T6" fmla="*/ 88392 w 310134"/>
                    <a:gd name="T7" fmla="*/ 25654 h 147574"/>
                    <a:gd name="T8" fmla="*/ 91440 w 310134"/>
                    <a:gd name="T9" fmla="*/ 86614 h 147574"/>
                    <a:gd name="T10" fmla="*/ 0 w 310134"/>
                    <a:gd name="T11" fmla="*/ 147574 h 147574"/>
                  </a:gdLst>
                  <a:ahLst/>
                  <a:cxnLst>
                    <a:cxn ang="0">
                      <a:pos x="T0" y="T1"/>
                    </a:cxn>
                    <a:cxn ang="0">
                      <a:pos x="T2" y="T3"/>
                    </a:cxn>
                    <a:cxn ang="0">
                      <a:pos x="T4" y="T5"/>
                    </a:cxn>
                    <a:cxn ang="0">
                      <a:pos x="T6" y="T7"/>
                    </a:cxn>
                    <a:cxn ang="0">
                      <a:pos x="T8" y="T9"/>
                    </a:cxn>
                    <a:cxn ang="0">
                      <a:pos x="T10" y="T11"/>
                    </a:cxn>
                  </a:cxnLst>
                  <a:rect l="0" t="0" r="r" b="b"/>
                  <a:pathLst>
                    <a:path w="310134" h="147574">
                      <a:moveTo>
                        <a:pt x="275844" y="114046"/>
                      </a:moveTo>
                      <a:cubicBezTo>
                        <a:pt x="292989" y="87503"/>
                        <a:pt x="310134" y="60960"/>
                        <a:pt x="295656" y="42418"/>
                      </a:cubicBezTo>
                      <a:cubicBezTo>
                        <a:pt x="281178" y="23876"/>
                        <a:pt x="223520" y="5588"/>
                        <a:pt x="188976" y="2794"/>
                      </a:cubicBezTo>
                      <a:cubicBezTo>
                        <a:pt x="154432" y="0"/>
                        <a:pt x="104648" y="11684"/>
                        <a:pt x="88392" y="25654"/>
                      </a:cubicBezTo>
                      <a:cubicBezTo>
                        <a:pt x="72136" y="39624"/>
                        <a:pt x="106172" y="66294"/>
                        <a:pt x="91440" y="86614"/>
                      </a:cubicBezTo>
                      <a:cubicBezTo>
                        <a:pt x="76708" y="106934"/>
                        <a:pt x="38354" y="127254"/>
                        <a:pt x="0" y="147574"/>
                      </a:cubicBezTo>
                    </a:path>
                  </a:pathLst>
                </a:custGeom>
                <a:noFill/>
                <a:ln w="25400" cap="flat"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cxnSp>
              <p:nvCxnSpPr>
                <p:cNvPr id="50" name="AutoShape 6"/>
                <p:cNvCxnSpPr>
                  <a:cxnSpLocks noChangeShapeType="1"/>
                </p:cNvCxnSpPr>
                <p:nvPr/>
              </p:nvCxnSpPr>
              <p:spPr bwMode="auto">
                <a:xfrm flipH="1">
                  <a:off x="96671455" y="106894807"/>
                  <a:ext cx="4596" cy="440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1" name="AutoShape 7"/>
                <p:cNvCxnSpPr>
                  <a:cxnSpLocks noChangeShapeType="1"/>
                </p:cNvCxnSpPr>
                <p:nvPr/>
              </p:nvCxnSpPr>
              <p:spPr bwMode="auto">
                <a:xfrm>
                  <a:off x="96605743" y="106920523"/>
                  <a:ext cx="2895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2" name="AutoShape 8"/>
                <p:cNvCxnSpPr>
                  <a:cxnSpLocks noChangeShapeType="1"/>
                </p:cNvCxnSpPr>
                <p:nvPr/>
              </p:nvCxnSpPr>
              <p:spPr bwMode="auto">
                <a:xfrm>
                  <a:off x="96566119" y="106960147"/>
                  <a:ext cx="45720"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3" name="AutoShape 9"/>
                <p:cNvCxnSpPr>
                  <a:cxnSpLocks noChangeShapeType="1"/>
                </p:cNvCxnSpPr>
                <p:nvPr/>
              </p:nvCxnSpPr>
              <p:spPr bwMode="auto">
                <a:xfrm>
                  <a:off x="96535639" y="107008915"/>
                  <a:ext cx="4419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4" name="AutoShape 10"/>
                <p:cNvCxnSpPr>
                  <a:cxnSpLocks noChangeShapeType="1"/>
                </p:cNvCxnSpPr>
                <p:nvPr/>
              </p:nvCxnSpPr>
              <p:spPr bwMode="auto">
                <a:xfrm flipH="1" flipV="1">
                  <a:off x="96499063" y="107057683"/>
                  <a:ext cx="36576" cy="2133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5" name="AutoShape 11"/>
                <p:cNvCxnSpPr>
                  <a:cxnSpLocks noChangeShapeType="1"/>
                </p:cNvCxnSpPr>
                <p:nvPr/>
              </p:nvCxnSpPr>
              <p:spPr bwMode="auto">
                <a:xfrm flipH="1" flipV="1">
                  <a:off x="96470107" y="107104927"/>
                  <a:ext cx="42672"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6" name="AutoShape 12"/>
                <p:cNvCxnSpPr>
                  <a:cxnSpLocks noChangeShapeType="1"/>
                </p:cNvCxnSpPr>
                <p:nvPr/>
              </p:nvCxnSpPr>
              <p:spPr bwMode="auto">
                <a:xfrm flipH="1">
                  <a:off x="96464011" y="107146075"/>
                  <a:ext cx="47244"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7" name="AutoShape 13"/>
                <p:cNvCxnSpPr>
                  <a:cxnSpLocks noChangeShapeType="1"/>
                </p:cNvCxnSpPr>
                <p:nvPr/>
              </p:nvCxnSpPr>
              <p:spPr bwMode="auto">
                <a:xfrm flipH="1">
                  <a:off x="96494491" y="107168935"/>
                  <a:ext cx="28956"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8" name="AutoShape 14"/>
                <p:cNvCxnSpPr>
                  <a:cxnSpLocks noChangeShapeType="1"/>
                </p:cNvCxnSpPr>
                <p:nvPr/>
              </p:nvCxnSpPr>
              <p:spPr bwMode="auto">
                <a:xfrm flipH="1">
                  <a:off x="96526495" y="107196367"/>
                  <a:ext cx="25908" cy="3505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9" name="AutoShape 15"/>
                <p:cNvCxnSpPr>
                  <a:cxnSpLocks noChangeShapeType="1"/>
                </p:cNvCxnSpPr>
                <p:nvPr/>
              </p:nvCxnSpPr>
              <p:spPr bwMode="auto">
                <a:xfrm flipH="1">
                  <a:off x="96564595" y="107220751"/>
                  <a:ext cx="19812" cy="3657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0" name="AutoShape 16"/>
                <p:cNvCxnSpPr>
                  <a:cxnSpLocks noChangeShapeType="1"/>
                </p:cNvCxnSpPr>
                <p:nvPr/>
              </p:nvCxnSpPr>
              <p:spPr bwMode="auto">
                <a:xfrm>
                  <a:off x="96613363" y="107223799"/>
                  <a:ext cx="9144" cy="45720"/>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1" name="AutoShape 17"/>
                <p:cNvCxnSpPr>
                  <a:cxnSpLocks noChangeShapeType="1"/>
                </p:cNvCxnSpPr>
                <p:nvPr/>
              </p:nvCxnSpPr>
              <p:spPr bwMode="auto">
                <a:xfrm>
                  <a:off x="96639271" y="107214655"/>
                  <a:ext cx="28956" cy="2438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2" name="AutoShape 18"/>
                <p:cNvCxnSpPr>
                  <a:cxnSpLocks noChangeShapeType="1"/>
                </p:cNvCxnSpPr>
                <p:nvPr/>
              </p:nvCxnSpPr>
              <p:spPr bwMode="auto">
                <a:xfrm>
                  <a:off x="96663655" y="107185699"/>
                  <a:ext cx="35052" cy="1981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3" name="AutoShape 19"/>
                <p:cNvCxnSpPr>
                  <a:cxnSpLocks noChangeShapeType="1"/>
                </p:cNvCxnSpPr>
                <p:nvPr/>
              </p:nvCxnSpPr>
              <p:spPr bwMode="auto">
                <a:xfrm>
                  <a:off x="96694135" y="107155219"/>
                  <a:ext cx="33528"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4" name="AutoShape 20"/>
                <p:cNvCxnSpPr>
                  <a:cxnSpLocks noChangeShapeType="1"/>
                </p:cNvCxnSpPr>
                <p:nvPr/>
              </p:nvCxnSpPr>
              <p:spPr bwMode="auto">
                <a:xfrm>
                  <a:off x="96721567" y="107120167"/>
                  <a:ext cx="30480"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5" name="AutoShape 21"/>
                <p:cNvCxnSpPr>
                  <a:cxnSpLocks noChangeShapeType="1"/>
                </p:cNvCxnSpPr>
                <p:nvPr/>
              </p:nvCxnSpPr>
              <p:spPr bwMode="auto">
                <a:xfrm>
                  <a:off x="96735283" y="107080543"/>
                  <a:ext cx="39624"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6" name="AutoShape 22"/>
                <p:cNvCxnSpPr>
                  <a:cxnSpLocks noChangeShapeType="1"/>
                </p:cNvCxnSpPr>
                <p:nvPr/>
              </p:nvCxnSpPr>
              <p:spPr bwMode="auto">
                <a:xfrm>
                  <a:off x="96767287" y="107047015"/>
                  <a:ext cx="32004"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7" name="AutoShape 23"/>
                <p:cNvCxnSpPr>
                  <a:cxnSpLocks noChangeShapeType="1"/>
                </p:cNvCxnSpPr>
                <p:nvPr/>
              </p:nvCxnSpPr>
              <p:spPr bwMode="auto">
                <a:xfrm flipV="1">
                  <a:off x="96762715" y="107010439"/>
                  <a:ext cx="47244" cy="304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8" name="AutoShape 24"/>
                <p:cNvCxnSpPr>
                  <a:cxnSpLocks noChangeShapeType="1"/>
                </p:cNvCxnSpPr>
                <p:nvPr/>
              </p:nvCxnSpPr>
              <p:spPr bwMode="auto">
                <a:xfrm flipV="1">
                  <a:off x="96752047" y="106967767"/>
                  <a:ext cx="30480"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69" name="Group 2"/>
              <p:cNvGrpSpPr>
                <a:grpSpLocks/>
              </p:cNvGrpSpPr>
              <p:nvPr/>
            </p:nvGrpSpPr>
            <p:grpSpPr bwMode="auto">
              <a:xfrm rot="5602459">
                <a:off x="3495670" y="3625367"/>
                <a:ext cx="539750" cy="539750"/>
                <a:chOff x="96366675" y="106802649"/>
                <a:chExt cx="540000" cy="540000"/>
              </a:xfrm>
              <a:solidFill>
                <a:schemeClr val="tx2"/>
              </a:solidFill>
            </p:grpSpPr>
            <p:sp>
              <p:nvSpPr>
                <p:cNvPr id="70" name="Oval 3"/>
                <p:cNvSpPr>
                  <a:spLocks noChangeArrowheads="1"/>
                </p:cNvSpPr>
                <p:nvPr/>
              </p:nvSpPr>
              <p:spPr bwMode="auto">
                <a:xfrm>
                  <a:off x="96366675" y="106802649"/>
                  <a:ext cx="540000" cy="540000"/>
                </a:xfrm>
                <a:prstGeom prst="ellipse">
                  <a:avLst/>
                </a:prstGeom>
                <a:grp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71" name="AutoShape 4"/>
                <p:cNvSpPr>
                  <a:spLocks noChangeArrowheads="1"/>
                </p:cNvSpPr>
                <p:nvPr/>
              </p:nvSpPr>
              <p:spPr bwMode="auto">
                <a:xfrm rot="2171556">
                  <a:off x="96575263" y="106961671"/>
                  <a:ext cx="121920" cy="243840"/>
                </a:xfrm>
                <a:prstGeom prst="roundRect">
                  <a:avLst>
                    <a:gd name="adj" fmla="val 16667"/>
                  </a:avLst>
                </a:prstGeom>
                <a:grp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72" name="Freeform 5"/>
                <p:cNvSpPr>
                  <a:spLocks/>
                </p:cNvSpPr>
                <p:nvPr/>
              </p:nvSpPr>
              <p:spPr bwMode="auto">
                <a:xfrm>
                  <a:off x="96441151" y="106856769"/>
                  <a:ext cx="310134" cy="147574"/>
                </a:xfrm>
                <a:custGeom>
                  <a:avLst/>
                  <a:gdLst>
                    <a:gd name="T0" fmla="*/ 275844 w 310134"/>
                    <a:gd name="T1" fmla="*/ 114046 h 147574"/>
                    <a:gd name="T2" fmla="*/ 295656 w 310134"/>
                    <a:gd name="T3" fmla="*/ 42418 h 147574"/>
                    <a:gd name="T4" fmla="*/ 188976 w 310134"/>
                    <a:gd name="T5" fmla="*/ 2794 h 147574"/>
                    <a:gd name="T6" fmla="*/ 88392 w 310134"/>
                    <a:gd name="T7" fmla="*/ 25654 h 147574"/>
                    <a:gd name="T8" fmla="*/ 91440 w 310134"/>
                    <a:gd name="T9" fmla="*/ 86614 h 147574"/>
                    <a:gd name="T10" fmla="*/ 0 w 310134"/>
                    <a:gd name="T11" fmla="*/ 147574 h 147574"/>
                  </a:gdLst>
                  <a:ahLst/>
                  <a:cxnLst>
                    <a:cxn ang="0">
                      <a:pos x="T0" y="T1"/>
                    </a:cxn>
                    <a:cxn ang="0">
                      <a:pos x="T2" y="T3"/>
                    </a:cxn>
                    <a:cxn ang="0">
                      <a:pos x="T4" y="T5"/>
                    </a:cxn>
                    <a:cxn ang="0">
                      <a:pos x="T6" y="T7"/>
                    </a:cxn>
                    <a:cxn ang="0">
                      <a:pos x="T8" y="T9"/>
                    </a:cxn>
                    <a:cxn ang="0">
                      <a:pos x="T10" y="T11"/>
                    </a:cxn>
                  </a:cxnLst>
                  <a:rect l="0" t="0" r="r" b="b"/>
                  <a:pathLst>
                    <a:path w="310134" h="147574">
                      <a:moveTo>
                        <a:pt x="275844" y="114046"/>
                      </a:moveTo>
                      <a:cubicBezTo>
                        <a:pt x="292989" y="87503"/>
                        <a:pt x="310134" y="60960"/>
                        <a:pt x="295656" y="42418"/>
                      </a:cubicBezTo>
                      <a:cubicBezTo>
                        <a:pt x="281178" y="23876"/>
                        <a:pt x="223520" y="5588"/>
                        <a:pt x="188976" y="2794"/>
                      </a:cubicBezTo>
                      <a:cubicBezTo>
                        <a:pt x="154432" y="0"/>
                        <a:pt x="104648" y="11684"/>
                        <a:pt x="88392" y="25654"/>
                      </a:cubicBezTo>
                      <a:cubicBezTo>
                        <a:pt x="72136" y="39624"/>
                        <a:pt x="106172" y="66294"/>
                        <a:pt x="91440" y="86614"/>
                      </a:cubicBezTo>
                      <a:cubicBezTo>
                        <a:pt x="76708" y="106934"/>
                        <a:pt x="38354" y="127254"/>
                        <a:pt x="0" y="147574"/>
                      </a:cubicBezTo>
                    </a:path>
                  </a:pathLst>
                </a:custGeom>
                <a:noFill/>
                <a:ln w="25400" cap="flat"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cxnSp>
              <p:nvCxnSpPr>
                <p:cNvPr id="73" name="AutoShape 6"/>
                <p:cNvCxnSpPr>
                  <a:cxnSpLocks noChangeShapeType="1"/>
                </p:cNvCxnSpPr>
                <p:nvPr/>
              </p:nvCxnSpPr>
              <p:spPr bwMode="auto">
                <a:xfrm flipH="1">
                  <a:off x="96671455" y="106894807"/>
                  <a:ext cx="4596" cy="440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4" name="AutoShape 7"/>
                <p:cNvCxnSpPr>
                  <a:cxnSpLocks noChangeShapeType="1"/>
                </p:cNvCxnSpPr>
                <p:nvPr/>
              </p:nvCxnSpPr>
              <p:spPr bwMode="auto">
                <a:xfrm>
                  <a:off x="96605743" y="106920523"/>
                  <a:ext cx="2895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5" name="AutoShape 8"/>
                <p:cNvCxnSpPr>
                  <a:cxnSpLocks noChangeShapeType="1"/>
                </p:cNvCxnSpPr>
                <p:nvPr/>
              </p:nvCxnSpPr>
              <p:spPr bwMode="auto">
                <a:xfrm>
                  <a:off x="96566119" y="106960147"/>
                  <a:ext cx="45720"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6" name="AutoShape 9"/>
                <p:cNvCxnSpPr>
                  <a:cxnSpLocks noChangeShapeType="1"/>
                </p:cNvCxnSpPr>
                <p:nvPr/>
              </p:nvCxnSpPr>
              <p:spPr bwMode="auto">
                <a:xfrm>
                  <a:off x="96535639" y="107008915"/>
                  <a:ext cx="4419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7" name="AutoShape 10"/>
                <p:cNvCxnSpPr>
                  <a:cxnSpLocks noChangeShapeType="1"/>
                </p:cNvCxnSpPr>
                <p:nvPr/>
              </p:nvCxnSpPr>
              <p:spPr bwMode="auto">
                <a:xfrm flipH="1" flipV="1">
                  <a:off x="96499063" y="107057683"/>
                  <a:ext cx="36576" cy="2133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8" name="AutoShape 11"/>
                <p:cNvCxnSpPr>
                  <a:cxnSpLocks noChangeShapeType="1"/>
                </p:cNvCxnSpPr>
                <p:nvPr/>
              </p:nvCxnSpPr>
              <p:spPr bwMode="auto">
                <a:xfrm flipH="1" flipV="1">
                  <a:off x="96470107" y="107104927"/>
                  <a:ext cx="42672"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9" name="AutoShape 12"/>
                <p:cNvCxnSpPr>
                  <a:cxnSpLocks noChangeShapeType="1"/>
                </p:cNvCxnSpPr>
                <p:nvPr/>
              </p:nvCxnSpPr>
              <p:spPr bwMode="auto">
                <a:xfrm flipH="1">
                  <a:off x="96464011" y="107146075"/>
                  <a:ext cx="47244"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0" name="AutoShape 13"/>
                <p:cNvCxnSpPr>
                  <a:cxnSpLocks noChangeShapeType="1"/>
                </p:cNvCxnSpPr>
                <p:nvPr/>
              </p:nvCxnSpPr>
              <p:spPr bwMode="auto">
                <a:xfrm flipH="1">
                  <a:off x="96494491" y="107168935"/>
                  <a:ext cx="28956"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1" name="AutoShape 14"/>
                <p:cNvCxnSpPr>
                  <a:cxnSpLocks noChangeShapeType="1"/>
                </p:cNvCxnSpPr>
                <p:nvPr/>
              </p:nvCxnSpPr>
              <p:spPr bwMode="auto">
                <a:xfrm flipH="1">
                  <a:off x="96526495" y="107196367"/>
                  <a:ext cx="25908" cy="3505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2" name="AutoShape 15"/>
                <p:cNvCxnSpPr>
                  <a:cxnSpLocks noChangeShapeType="1"/>
                </p:cNvCxnSpPr>
                <p:nvPr/>
              </p:nvCxnSpPr>
              <p:spPr bwMode="auto">
                <a:xfrm flipH="1">
                  <a:off x="96564595" y="107220751"/>
                  <a:ext cx="19812" cy="3657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3" name="AutoShape 16"/>
                <p:cNvCxnSpPr>
                  <a:cxnSpLocks noChangeShapeType="1"/>
                </p:cNvCxnSpPr>
                <p:nvPr/>
              </p:nvCxnSpPr>
              <p:spPr bwMode="auto">
                <a:xfrm>
                  <a:off x="96613363" y="107223799"/>
                  <a:ext cx="9144" cy="45720"/>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4" name="AutoShape 17"/>
                <p:cNvCxnSpPr>
                  <a:cxnSpLocks noChangeShapeType="1"/>
                </p:cNvCxnSpPr>
                <p:nvPr/>
              </p:nvCxnSpPr>
              <p:spPr bwMode="auto">
                <a:xfrm>
                  <a:off x="96639271" y="107214655"/>
                  <a:ext cx="28956" cy="2438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5" name="AutoShape 18"/>
                <p:cNvCxnSpPr>
                  <a:cxnSpLocks noChangeShapeType="1"/>
                </p:cNvCxnSpPr>
                <p:nvPr/>
              </p:nvCxnSpPr>
              <p:spPr bwMode="auto">
                <a:xfrm>
                  <a:off x="96663655" y="107185699"/>
                  <a:ext cx="35052" cy="1981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6" name="AutoShape 19"/>
                <p:cNvCxnSpPr>
                  <a:cxnSpLocks noChangeShapeType="1"/>
                </p:cNvCxnSpPr>
                <p:nvPr/>
              </p:nvCxnSpPr>
              <p:spPr bwMode="auto">
                <a:xfrm>
                  <a:off x="96694135" y="107155219"/>
                  <a:ext cx="33528"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7" name="AutoShape 20"/>
                <p:cNvCxnSpPr>
                  <a:cxnSpLocks noChangeShapeType="1"/>
                </p:cNvCxnSpPr>
                <p:nvPr/>
              </p:nvCxnSpPr>
              <p:spPr bwMode="auto">
                <a:xfrm>
                  <a:off x="96721567" y="107120167"/>
                  <a:ext cx="30480"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8" name="AutoShape 21"/>
                <p:cNvCxnSpPr>
                  <a:cxnSpLocks noChangeShapeType="1"/>
                </p:cNvCxnSpPr>
                <p:nvPr/>
              </p:nvCxnSpPr>
              <p:spPr bwMode="auto">
                <a:xfrm>
                  <a:off x="96735283" y="107080543"/>
                  <a:ext cx="39624"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9" name="AutoShape 22"/>
                <p:cNvCxnSpPr>
                  <a:cxnSpLocks noChangeShapeType="1"/>
                </p:cNvCxnSpPr>
                <p:nvPr/>
              </p:nvCxnSpPr>
              <p:spPr bwMode="auto">
                <a:xfrm>
                  <a:off x="96767287" y="107047015"/>
                  <a:ext cx="32004"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90" name="AutoShape 23"/>
                <p:cNvCxnSpPr>
                  <a:cxnSpLocks noChangeShapeType="1"/>
                </p:cNvCxnSpPr>
                <p:nvPr/>
              </p:nvCxnSpPr>
              <p:spPr bwMode="auto">
                <a:xfrm flipV="1">
                  <a:off x="96762715" y="107010439"/>
                  <a:ext cx="47244" cy="304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91" name="AutoShape 24"/>
                <p:cNvCxnSpPr>
                  <a:cxnSpLocks noChangeShapeType="1"/>
                </p:cNvCxnSpPr>
                <p:nvPr/>
              </p:nvCxnSpPr>
              <p:spPr bwMode="auto">
                <a:xfrm flipV="1">
                  <a:off x="96752047" y="106967767"/>
                  <a:ext cx="30480"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92" name="Group 2"/>
              <p:cNvGrpSpPr>
                <a:grpSpLocks/>
              </p:cNvGrpSpPr>
              <p:nvPr/>
            </p:nvGrpSpPr>
            <p:grpSpPr bwMode="auto">
              <a:xfrm rot="7643199">
                <a:off x="5171769" y="3641299"/>
                <a:ext cx="539750" cy="539750"/>
                <a:chOff x="96366675" y="106802649"/>
                <a:chExt cx="540000" cy="540000"/>
              </a:xfrm>
              <a:solidFill>
                <a:schemeClr val="tx2"/>
              </a:solidFill>
            </p:grpSpPr>
            <p:sp>
              <p:nvSpPr>
                <p:cNvPr id="93" name="Oval 3"/>
                <p:cNvSpPr>
                  <a:spLocks noChangeArrowheads="1"/>
                </p:cNvSpPr>
                <p:nvPr/>
              </p:nvSpPr>
              <p:spPr bwMode="auto">
                <a:xfrm>
                  <a:off x="96366675" y="106802649"/>
                  <a:ext cx="540000" cy="540000"/>
                </a:xfrm>
                <a:prstGeom prst="ellipse">
                  <a:avLst/>
                </a:prstGeom>
                <a:grp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94" name="AutoShape 4"/>
                <p:cNvSpPr>
                  <a:spLocks noChangeArrowheads="1"/>
                </p:cNvSpPr>
                <p:nvPr/>
              </p:nvSpPr>
              <p:spPr bwMode="auto">
                <a:xfrm rot="2171556">
                  <a:off x="96575263" y="106961671"/>
                  <a:ext cx="121920" cy="243840"/>
                </a:xfrm>
                <a:prstGeom prst="roundRect">
                  <a:avLst>
                    <a:gd name="adj" fmla="val 16667"/>
                  </a:avLst>
                </a:prstGeom>
                <a:grp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95" name="Freeform 5"/>
                <p:cNvSpPr>
                  <a:spLocks/>
                </p:cNvSpPr>
                <p:nvPr/>
              </p:nvSpPr>
              <p:spPr bwMode="auto">
                <a:xfrm>
                  <a:off x="96441151" y="106856769"/>
                  <a:ext cx="310134" cy="147574"/>
                </a:xfrm>
                <a:custGeom>
                  <a:avLst/>
                  <a:gdLst>
                    <a:gd name="T0" fmla="*/ 275844 w 310134"/>
                    <a:gd name="T1" fmla="*/ 114046 h 147574"/>
                    <a:gd name="T2" fmla="*/ 295656 w 310134"/>
                    <a:gd name="T3" fmla="*/ 42418 h 147574"/>
                    <a:gd name="T4" fmla="*/ 188976 w 310134"/>
                    <a:gd name="T5" fmla="*/ 2794 h 147574"/>
                    <a:gd name="T6" fmla="*/ 88392 w 310134"/>
                    <a:gd name="T7" fmla="*/ 25654 h 147574"/>
                    <a:gd name="T8" fmla="*/ 91440 w 310134"/>
                    <a:gd name="T9" fmla="*/ 86614 h 147574"/>
                    <a:gd name="T10" fmla="*/ 0 w 310134"/>
                    <a:gd name="T11" fmla="*/ 147574 h 147574"/>
                  </a:gdLst>
                  <a:ahLst/>
                  <a:cxnLst>
                    <a:cxn ang="0">
                      <a:pos x="T0" y="T1"/>
                    </a:cxn>
                    <a:cxn ang="0">
                      <a:pos x="T2" y="T3"/>
                    </a:cxn>
                    <a:cxn ang="0">
                      <a:pos x="T4" y="T5"/>
                    </a:cxn>
                    <a:cxn ang="0">
                      <a:pos x="T6" y="T7"/>
                    </a:cxn>
                    <a:cxn ang="0">
                      <a:pos x="T8" y="T9"/>
                    </a:cxn>
                    <a:cxn ang="0">
                      <a:pos x="T10" y="T11"/>
                    </a:cxn>
                  </a:cxnLst>
                  <a:rect l="0" t="0" r="r" b="b"/>
                  <a:pathLst>
                    <a:path w="310134" h="147574">
                      <a:moveTo>
                        <a:pt x="275844" y="114046"/>
                      </a:moveTo>
                      <a:cubicBezTo>
                        <a:pt x="292989" y="87503"/>
                        <a:pt x="310134" y="60960"/>
                        <a:pt x="295656" y="42418"/>
                      </a:cubicBezTo>
                      <a:cubicBezTo>
                        <a:pt x="281178" y="23876"/>
                        <a:pt x="223520" y="5588"/>
                        <a:pt x="188976" y="2794"/>
                      </a:cubicBezTo>
                      <a:cubicBezTo>
                        <a:pt x="154432" y="0"/>
                        <a:pt x="104648" y="11684"/>
                        <a:pt x="88392" y="25654"/>
                      </a:cubicBezTo>
                      <a:cubicBezTo>
                        <a:pt x="72136" y="39624"/>
                        <a:pt x="106172" y="66294"/>
                        <a:pt x="91440" y="86614"/>
                      </a:cubicBezTo>
                      <a:cubicBezTo>
                        <a:pt x="76708" y="106934"/>
                        <a:pt x="38354" y="127254"/>
                        <a:pt x="0" y="147574"/>
                      </a:cubicBezTo>
                    </a:path>
                  </a:pathLst>
                </a:custGeom>
                <a:noFill/>
                <a:ln w="25400" cap="flat"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cxnSp>
              <p:nvCxnSpPr>
                <p:cNvPr id="96" name="AutoShape 6"/>
                <p:cNvCxnSpPr>
                  <a:cxnSpLocks noChangeShapeType="1"/>
                </p:cNvCxnSpPr>
                <p:nvPr/>
              </p:nvCxnSpPr>
              <p:spPr bwMode="auto">
                <a:xfrm flipH="1">
                  <a:off x="96671455" y="106894807"/>
                  <a:ext cx="4596" cy="440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97" name="AutoShape 7"/>
                <p:cNvCxnSpPr>
                  <a:cxnSpLocks noChangeShapeType="1"/>
                </p:cNvCxnSpPr>
                <p:nvPr/>
              </p:nvCxnSpPr>
              <p:spPr bwMode="auto">
                <a:xfrm>
                  <a:off x="96605743" y="106920523"/>
                  <a:ext cx="2895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98" name="AutoShape 8"/>
                <p:cNvCxnSpPr>
                  <a:cxnSpLocks noChangeShapeType="1"/>
                </p:cNvCxnSpPr>
                <p:nvPr/>
              </p:nvCxnSpPr>
              <p:spPr bwMode="auto">
                <a:xfrm>
                  <a:off x="96566119" y="106960147"/>
                  <a:ext cx="45720"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99" name="AutoShape 9"/>
                <p:cNvCxnSpPr>
                  <a:cxnSpLocks noChangeShapeType="1"/>
                </p:cNvCxnSpPr>
                <p:nvPr/>
              </p:nvCxnSpPr>
              <p:spPr bwMode="auto">
                <a:xfrm>
                  <a:off x="96535639" y="107008915"/>
                  <a:ext cx="44196" cy="2895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0" name="AutoShape 10"/>
                <p:cNvCxnSpPr>
                  <a:cxnSpLocks noChangeShapeType="1"/>
                </p:cNvCxnSpPr>
                <p:nvPr/>
              </p:nvCxnSpPr>
              <p:spPr bwMode="auto">
                <a:xfrm flipH="1" flipV="1">
                  <a:off x="96499063" y="107057683"/>
                  <a:ext cx="36576" cy="2133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1" name="AutoShape 11"/>
                <p:cNvCxnSpPr>
                  <a:cxnSpLocks noChangeShapeType="1"/>
                </p:cNvCxnSpPr>
                <p:nvPr/>
              </p:nvCxnSpPr>
              <p:spPr bwMode="auto">
                <a:xfrm flipH="1" flipV="1">
                  <a:off x="96470107" y="107104927"/>
                  <a:ext cx="42672"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2" name="AutoShape 12"/>
                <p:cNvCxnSpPr>
                  <a:cxnSpLocks noChangeShapeType="1"/>
                </p:cNvCxnSpPr>
                <p:nvPr/>
              </p:nvCxnSpPr>
              <p:spPr bwMode="auto">
                <a:xfrm flipH="1">
                  <a:off x="96464011" y="107146075"/>
                  <a:ext cx="47244"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3" name="AutoShape 13"/>
                <p:cNvCxnSpPr>
                  <a:cxnSpLocks noChangeShapeType="1"/>
                </p:cNvCxnSpPr>
                <p:nvPr/>
              </p:nvCxnSpPr>
              <p:spPr bwMode="auto">
                <a:xfrm flipH="1">
                  <a:off x="96494491" y="107168935"/>
                  <a:ext cx="28956" cy="3352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4" name="AutoShape 14"/>
                <p:cNvCxnSpPr>
                  <a:cxnSpLocks noChangeShapeType="1"/>
                </p:cNvCxnSpPr>
                <p:nvPr/>
              </p:nvCxnSpPr>
              <p:spPr bwMode="auto">
                <a:xfrm flipH="1">
                  <a:off x="96526495" y="107196367"/>
                  <a:ext cx="25908" cy="3505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5" name="AutoShape 15"/>
                <p:cNvCxnSpPr>
                  <a:cxnSpLocks noChangeShapeType="1"/>
                </p:cNvCxnSpPr>
                <p:nvPr/>
              </p:nvCxnSpPr>
              <p:spPr bwMode="auto">
                <a:xfrm flipH="1">
                  <a:off x="96564595" y="107220751"/>
                  <a:ext cx="19812" cy="36576"/>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6" name="AutoShape 16"/>
                <p:cNvCxnSpPr>
                  <a:cxnSpLocks noChangeShapeType="1"/>
                </p:cNvCxnSpPr>
                <p:nvPr/>
              </p:nvCxnSpPr>
              <p:spPr bwMode="auto">
                <a:xfrm>
                  <a:off x="96613363" y="107223799"/>
                  <a:ext cx="9144" cy="45720"/>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7" name="AutoShape 17"/>
                <p:cNvCxnSpPr>
                  <a:cxnSpLocks noChangeShapeType="1"/>
                </p:cNvCxnSpPr>
                <p:nvPr/>
              </p:nvCxnSpPr>
              <p:spPr bwMode="auto">
                <a:xfrm>
                  <a:off x="96639271" y="107214655"/>
                  <a:ext cx="28956" cy="2438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8" name="AutoShape 18"/>
                <p:cNvCxnSpPr>
                  <a:cxnSpLocks noChangeShapeType="1"/>
                </p:cNvCxnSpPr>
                <p:nvPr/>
              </p:nvCxnSpPr>
              <p:spPr bwMode="auto">
                <a:xfrm>
                  <a:off x="96663655" y="107185699"/>
                  <a:ext cx="35052" cy="19812"/>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9" name="AutoShape 19"/>
                <p:cNvCxnSpPr>
                  <a:cxnSpLocks noChangeShapeType="1"/>
                </p:cNvCxnSpPr>
                <p:nvPr/>
              </p:nvCxnSpPr>
              <p:spPr bwMode="auto">
                <a:xfrm>
                  <a:off x="96694135" y="107155219"/>
                  <a:ext cx="33528"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0" name="AutoShape 20"/>
                <p:cNvCxnSpPr>
                  <a:cxnSpLocks noChangeShapeType="1"/>
                </p:cNvCxnSpPr>
                <p:nvPr/>
              </p:nvCxnSpPr>
              <p:spPr bwMode="auto">
                <a:xfrm>
                  <a:off x="96721567" y="107120167"/>
                  <a:ext cx="30480" cy="16764"/>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1" name="AutoShape 21"/>
                <p:cNvCxnSpPr>
                  <a:cxnSpLocks noChangeShapeType="1"/>
                </p:cNvCxnSpPr>
                <p:nvPr/>
              </p:nvCxnSpPr>
              <p:spPr bwMode="auto">
                <a:xfrm>
                  <a:off x="96735283" y="107080543"/>
                  <a:ext cx="39624"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2" name="AutoShape 22"/>
                <p:cNvCxnSpPr>
                  <a:cxnSpLocks noChangeShapeType="1"/>
                </p:cNvCxnSpPr>
                <p:nvPr/>
              </p:nvCxnSpPr>
              <p:spPr bwMode="auto">
                <a:xfrm>
                  <a:off x="96767287" y="107047015"/>
                  <a:ext cx="32004" cy="1828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3" name="AutoShape 23"/>
                <p:cNvCxnSpPr>
                  <a:cxnSpLocks noChangeShapeType="1"/>
                </p:cNvCxnSpPr>
                <p:nvPr/>
              </p:nvCxnSpPr>
              <p:spPr bwMode="auto">
                <a:xfrm flipV="1">
                  <a:off x="96762715" y="107010439"/>
                  <a:ext cx="47244" cy="304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4" name="AutoShape 24"/>
                <p:cNvCxnSpPr>
                  <a:cxnSpLocks noChangeShapeType="1"/>
                </p:cNvCxnSpPr>
                <p:nvPr/>
              </p:nvCxnSpPr>
              <p:spPr bwMode="auto">
                <a:xfrm flipV="1">
                  <a:off x="96752047" y="106967767"/>
                  <a:ext cx="30480" cy="25908"/>
                </a:xfrm>
                <a:prstGeom prst="straightConnector1">
                  <a:avLst/>
                </a:prstGeom>
                <a:grpFill/>
                <a:ln w="25400" algn="ctr">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grpSp>
          <p:nvGrpSpPr>
            <p:cNvPr id="134" name="Group 133"/>
            <p:cNvGrpSpPr/>
            <p:nvPr/>
          </p:nvGrpSpPr>
          <p:grpSpPr>
            <a:xfrm>
              <a:off x="4253736" y="2148291"/>
              <a:ext cx="635387" cy="1196340"/>
              <a:chOff x="860006" y="2164852"/>
              <a:chExt cx="635387" cy="1196340"/>
            </a:xfrm>
            <a:solidFill>
              <a:schemeClr val="accent1"/>
            </a:solidFill>
          </p:grpSpPr>
          <p:cxnSp>
            <p:nvCxnSpPr>
              <p:cNvPr id="135" name="Straight Connector 134"/>
              <p:cNvCxnSpPr/>
              <p:nvPr/>
            </p:nvCxnSpPr>
            <p:spPr>
              <a:xfrm flipV="1">
                <a:off x="860006" y="2693791"/>
                <a:ext cx="628859" cy="0"/>
              </a:xfrm>
              <a:prstGeom prst="line">
                <a:avLst/>
              </a:prstGeom>
              <a:grpFill/>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flipV="1">
                <a:off x="943922" y="2778547"/>
                <a:ext cx="474084" cy="0"/>
              </a:xfrm>
              <a:prstGeom prst="line">
                <a:avLst/>
              </a:prstGeom>
              <a:grpFill/>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188656" y="2968600"/>
                <a:ext cx="306737" cy="383836"/>
              </a:xfrm>
              <a:prstGeom prst="line">
                <a:avLst/>
              </a:prstGeom>
              <a:grpFill/>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867699" y="2920772"/>
                <a:ext cx="320957" cy="440420"/>
              </a:xfrm>
              <a:prstGeom prst="line">
                <a:avLst/>
              </a:prstGeom>
              <a:grpFill/>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9" name="Oval 138"/>
              <p:cNvSpPr/>
              <p:nvPr/>
            </p:nvSpPr>
            <p:spPr>
              <a:xfrm>
                <a:off x="1007096" y="2164852"/>
                <a:ext cx="363120" cy="37926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nvGrpSpPr>
            <p:cNvPr id="140" name="Group 139"/>
            <p:cNvGrpSpPr/>
            <p:nvPr/>
          </p:nvGrpSpPr>
          <p:grpSpPr>
            <a:xfrm>
              <a:off x="6068105" y="2163816"/>
              <a:ext cx="635387" cy="1196340"/>
              <a:chOff x="860006" y="2164852"/>
              <a:chExt cx="635387" cy="1196340"/>
            </a:xfrm>
            <a:solidFill>
              <a:schemeClr val="accent4"/>
            </a:solidFill>
          </p:grpSpPr>
          <p:cxnSp>
            <p:nvCxnSpPr>
              <p:cNvPr id="141" name="Straight Connector 140"/>
              <p:cNvCxnSpPr/>
              <p:nvPr/>
            </p:nvCxnSpPr>
            <p:spPr>
              <a:xfrm flipV="1">
                <a:off x="860006" y="2693791"/>
                <a:ext cx="628859" cy="0"/>
              </a:xfrm>
              <a:prstGeom prst="line">
                <a:avLst/>
              </a:prstGeom>
              <a:grpFill/>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rot="5400000" flipV="1">
                <a:off x="943922" y="2778547"/>
                <a:ext cx="474084" cy="0"/>
              </a:xfrm>
              <a:prstGeom prst="line">
                <a:avLst/>
              </a:prstGeom>
              <a:grpFill/>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1188656" y="2968600"/>
                <a:ext cx="306737" cy="383836"/>
              </a:xfrm>
              <a:prstGeom prst="line">
                <a:avLst/>
              </a:prstGeom>
              <a:grpFill/>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867699" y="2920772"/>
                <a:ext cx="320957" cy="440420"/>
              </a:xfrm>
              <a:prstGeom prst="line">
                <a:avLst/>
              </a:prstGeom>
              <a:grpFill/>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45" name="Oval 144"/>
              <p:cNvSpPr/>
              <p:nvPr/>
            </p:nvSpPr>
            <p:spPr>
              <a:xfrm>
                <a:off x="1007096" y="2164852"/>
                <a:ext cx="363120" cy="379267"/>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nvGrpSpPr>
            <p:cNvPr id="133" name="Group 132"/>
            <p:cNvGrpSpPr/>
            <p:nvPr/>
          </p:nvGrpSpPr>
          <p:grpSpPr>
            <a:xfrm>
              <a:off x="2431674" y="2148291"/>
              <a:ext cx="635387" cy="1196340"/>
              <a:chOff x="860006" y="2164852"/>
              <a:chExt cx="635387" cy="1196340"/>
            </a:xfrm>
            <a:solidFill>
              <a:schemeClr val="accent6"/>
            </a:solidFill>
          </p:grpSpPr>
          <p:cxnSp>
            <p:nvCxnSpPr>
              <p:cNvPr id="125" name="Straight Connector 124"/>
              <p:cNvCxnSpPr/>
              <p:nvPr/>
            </p:nvCxnSpPr>
            <p:spPr>
              <a:xfrm flipV="1">
                <a:off x="860006" y="2693791"/>
                <a:ext cx="628859" cy="0"/>
              </a:xfrm>
              <a:prstGeom prst="line">
                <a:avLst/>
              </a:prstGeom>
              <a:grpFill/>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5400000" flipV="1">
                <a:off x="943922" y="2778547"/>
                <a:ext cx="474084" cy="0"/>
              </a:xfrm>
              <a:prstGeom prst="line">
                <a:avLst/>
              </a:prstGeom>
              <a:grpFill/>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1188656" y="2968600"/>
                <a:ext cx="306737" cy="383836"/>
              </a:xfrm>
              <a:prstGeom prst="line">
                <a:avLst/>
              </a:prstGeom>
              <a:grpFill/>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867699" y="2920772"/>
                <a:ext cx="320957" cy="440420"/>
              </a:xfrm>
              <a:prstGeom prst="line">
                <a:avLst/>
              </a:prstGeom>
              <a:grpFill/>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29" name="Oval 128"/>
              <p:cNvSpPr/>
              <p:nvPr/>
            </p:nvSpPr>
            <p:spPr>
              <a:xfrm>
                <a:off x="1007096" y="2164852"/>
                <a:ext cx="363120" cy="379267"/>
              </a:xfrm>
              <a:prstGeom prst="ellipse">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dirty="0">
                  <a:solidFill>
                    <a:srgbClr val="FFFFFF"/>
                  </a:solidFill>
                  <a:latin typeface="Calibri" panose="020F0502020204030204"/>
                </a:endParaRPr>
              </a:p>
            </p:txBody>
          </p:sp>
        </p:grpSp>
        <p:grpSp>
          <p:nvGrpSpPr>
            <p:cNvPr id="161" name="Group 160"/>
            <p:cNvGrpSpPr/>
            <p:nvPr/>
          </p:nvGrpSpPr>
          <p:grpSpPr>
            <a:xfrm>
              <a:off x="3124851" y="2661300"/>
              <a:ext cx="1104333" cy="962530"/>
              <a:chOff x="2994409" y="2683062"/>
              <a:chExt cx="1104333" cy="962530"/>
            </a:xfrm>
          </p:grpSpPr>
          <p:cxnSp>
            <p:nvCxnSpPr>
              <p:cNvPr id="149" name="Curved Connector 148"/>
              <p:cNvCxnSpPr>
                <a:stCxn id="21" idx="1"/>
              </p:cNvCxnSpPr>
              <p:nvPr/>
            </p:nvCxnSpPr>
            <p:spPr>
              <a:xfrm rot="5400000" flipH="1" flipV="1">
                <a:off x="3344846" y="2891697"/>
                <a:ext cx="952837" cy="554954"/>
              </a:xfrm>
              <a:prstGeom prst="curvedConnector3">
                <a:avLst>
                  <a:gd name="adj1" fmla="val 99903"/>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Curved Connector 158"/>
              <p:cNvCxnSpPr/>
              <p:nvPr/>
            </p:nvCxnSpPr>
            <p:spPr>
              <a:xfrm rot="16200000" flipV="1">
                <a:off x="2795467" y="2882004"/>
                <a:ext cx="952837" cy="554954"/>
              </a:xfrm>
              <a:prstGeom prst="curvedConnector3">
                <a:avLst>
                  <a:gd name="adj1" fmla="val 99903"/>
                </a:avLst>
              </a:prstGeom>
              <a:ln w="7620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63" name="Curved Connector 162"/>
            <p:cNvCxnSpPr>
              <a:endCxn id="21" idx="7"/>
            </p:cNvCxnSpPr>
            <p:nvPr/>
          </p:nvCxnSpPr>
          <p:spPr>
            <a:xfrm>
              <a:off x="4625597" y="2758127"/>
              <a:ext cx="974616" cy="887465"/>
            </a:xfrm>
            <a:prstGeom prst="curvedConnector2">
              <a:avLst/>
            </a:prstGeom>
            <a:ln w="57150">
              <a:prstDash val="sysDot"/>
              <a:tailEnd type="triangle"/>
            </a:ln>
          </p:spPr>
          <p:style>
            <a:lnRef idx="1">
              <a:schemeClr val="accent1"/>
            </a:lnRef>
            <a:fillRef idx="0">
              <a:schemeClr val="accent1"/>
            </a:fillRef>
            <a:effectRef idx="0">
              <a:schemeClr val="accent1"/>
            </a:effectRef>
            <a:fontRef idx="minor">
              <a:schemeClr val="tx1"/>
            </a:fontRef>
          </p:style>
        </p:cxnSp>
        <p:sp>
          <p:nvSpPr>
            <p:cNvPr id="166" name="Oval 3"/>
            <p:cNvSpPr>
              <a:spLocks noChangeArrowheads="1"/>
            </p:cNvSpPr>
            <p:nvPr/>
          </p:nvSpPr>
          <p:spPr bwMode="auto">
            <a:xfrm rot="14209588">
              <a:off x="5015092" y="2807724"/>
              <a:ext cx="539750" cy="539750"/>
            </a:xfrm>
            <a:prstGeom prst="ellipse">
              <a:avLst/>
            </a:prstGeom>
            <a:noFill/>
            <a:ln w="25400" algn="ctr">
              <a:no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grpSp>
          <p:nvGrpSpPr>
            <p:cNvPr id="191" name="Group 190"/>
            <p:cNvGrpSpPr/>
            <p:nvPr/>
          </p:nvGrpSpPr>
          <p:grpSpPr>
            <a:xfrm>
              <a:off x="5112311" y="2947320"/>
              <a:ext cx="364147" cy="396836"/>
              <a:chOff x="5112311" y="2947320"/>
              <a:chExt cx="364147" cy="396836"/>
            </a:xfrm>
          </p:grpSpPr>
          <p:sp>
            <p:nvSpPr>
              <p:cNvPr id="167" name="AutoShape 4"/>
              <p:cNvSpPr>
                <a:spLocks noChangeArrowheads="1"/>
              </p:cNvSpPr>
              <p:nvPr/>
            </p:nvSpPr>
            <p:spPr bwMode="auto">
              <a:xfrm rot="16381144">
                <a:off x="5233437" y="2950129"/>
                <a:ext cx="121864" cy="243727"/>
              </a:xfrm>
              <a:prstGeom prst="roundRect">
                <a:avLst>
                  <a:gd name="adj" fmla="val 16667"/>
                </a:avLst>
              </a:prstGeom>
              <a:noFill/>
              <a:ln w="57150" algn="ctr">
                <a:solidFill>
                  <a:schemeClr val="tx2"/>
                </a:solidFill>
                <a:round/>
                <a:headEnd/>
                <a:tailEnd/>
              </a:ln>
              <a:effec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sp>
            <p:nvSpPr>
              <p:cNvPr id="168" name="Freeform 5"/>
              <p:cNvSpPr>
                <a:spLocks/>
              </p:cNvSpPr>
              <p:nvPr/>
            </p:nvSpPr>
            <p:spPr bwMode="auto">
              <a:xfrm rot="14209588">
                <a:off x="5033219" y="3115408"/>
                <a:ext cx="309990" cy="147506"/>
              </a:xfrm>
              <a:custGeom>
                <a:avLst/>
                <a:gdLst>
                  <a:gd name="T0" fmla="*/ 275844 w 310134"/>
                  <a:gd name="T1" fmla="*/ 114046 h 147574"/>
                  <a:gd name="T2" fmla="*/ 295656 w 310134"/>
                  <a:gd name="T3" fmla="*/ 42418 h 147574"/>
                  <a:gd name="T4" fmla="*/ 188976 w 310134"/>
                  <a:gd name="T5" fmla="*/ 2794 h 147574"/>
                  <a:gd name="T6" fmla="*/ 88392 w 310134"/>
                  <a:gd name="T7" fmla="*/ 25654 h 147574"/>
                  <a:gd name="T8" fmla="*/ 91440 w 310134"/>
                  <a:gd name="T9" fmla="*/ 86614 h 147574"/>
                  <a:gd name="T10" fmla="*/ 0 w 310134"/>
                  <a:gd name="T11" fmla="*/ 147574 h 147574"/>
                </a:gdLst>
                <a:ahLst/>
                <a:cxnLst>
                  <a:cxn ang="0">
                    <a:pos x="T0" y="T1"/>
                  </a:cxn>
                  <a:cxn ang="0">
                    <a:pos x="T2" y="T3"/>
                  </a:cxn>
                  <a:cxn ang="0">
                    <a:pos x="T4" y="T5"/>
                  </a:cxn>
                  <a:cxn ang="0">
                    <a:pos x="T6" y="T7"/>
                  </a:cxn>
                  <a:cxn ang="0">
                    <a:pos x="T8" y="T9"/>
                  </a:cxn>
                  <a:cxn ang="0">
                    <a:pos x="T10" y="T11"/>
                  </a:cxn>
                </a:cxnLst>
                <a:rect l="0" t="0" r="r" b="b"/>
                <a:pathLst>
                  <a:path w="310134" h="147574">
                    <a:moveTo>
                      <a:pt x="275844" y="114046"/>
                    </a:moveTo>
                    <a:cubicBezTo>
                      <a:pt x="292989" y="87503"/>
                      <a:pt x="310134" y="60960"/>
                      <a:pt x="295656" y="42418"/>
                    </a:cubicBezTo>
                    <a:cubicBezTo>
                      <a:pt x="281178" y="23876"/>
                      <a:pt x="223520" y="5588"/>
                      <a:pt x="188976" y="2794"/>
                    </a:cubicBezTo>
                    <a:cubicBezTo>
                      <a:pt x="154432" y="0"/>
                      <a:pt x="104648" y="11684"/>
                      <a:pt x="88392" y="25654"/>
                    </a:cubicBezTo>
                    <a:cubicBezTo>
                      <a:pt x="72136" y="39624"/>
                      <a:pt x="106172" y="66294"/>
                      <a:pt x="91440" y="86614"/>
                    </a:cubicBezTo>
                    <a:cubicBezTo>
                      <a:pt x="76708" y="106934"/>
                      <a:pt x="38354" y="127254"/>
                      <a:pt x="0" y="147574"/>
                    </a:cubicBezTo>
                  </a:path>
                </a:pathLst>
              </a:custGeom>
              <a:noFill/>
              <a:ln w="25400" cap="flat" algn="ctr">
                <a:solidFill>
                  <a:schemeClr val="tx2"/>
                </a:solidFill>
                <a:round/>
                <a:headEnd/>
                <a:tailEnd/>
              </a:ln>
              <a:effectLst/>
            </p:spPr>
            <p:txBody>
              <a:bodyPr vert="horz" wrap="square" lIns="36576" tIns="36576" rIns="36576" bIns="36576" numCol="1" anchor="t" anchorCtr="0" compatLnSpc="1">
                <a:prstTxWarp prst="textNoShape">
                  <a:avLst/>
                </a:prstTxWarp>
              </a:bodyPr>
              <a:lstStyle/>
              <a:p>
                <a:pPr defTabSz="457200">
                  <a:defRPr/>
                </a:pPr>
                <a:endParaRPr lang="en-GB">
                  <a:solidFill>
                    <a:srgbClr val="000000"/>
                  </a:solidFill>
                  <a:latin typeface="Calibri" panose="020F0502020204030204"/>
                </a:endParaRPr>
              </a:p>
            </p:txBody>
          </p:sp>
          <p:cxnSp>
            <p:nvCxnSpPr>
              <p:cNvPr id="169" name="AutoShape 6"/>
              <p:cNvCxnSpPr>
                <a:cxnSpLocks noChangeShapeType="1"/>
              </p:cNvCxnSpPr>
              <p:nvPr/>
            </p:nvCxnSpPr>
            <p:spPr bwMode="auto">
              <a:xfrm rot="14209588" flipH="1">
                <a:off x="5132036" y="3109773"/>
                <a:ext cx="4594" cy="44044"/>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0" name="AutoShape 7"/>
              <p:cNvCxnSpPr>
                <a:cxnSpLocks noChangeShapeType="1"/>
              </p:cNvCxnSpPr>
              <p:nvPr/>
            </p:nvCxnSpPr>
            <p:spPr bwMode="auto">
              <a:xfrm rot="14209588">
                <a:off x="5164334" y="3152177"/>
                <a:ext cx="28943" cy="28943"/>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1" name="AutoShape 8"/>
              <p:cNvCxnSpPr>
                <a:cxnSpLocks noChangeShapeType="1"/>
              </p:cNvCxnSpPr>
              <p:nvPr/>
            </p:nvCxnSpPr>
            <p:spPr bwMode="auto">
              <a:xfrm rot="14209588">
                <a:off x="5208106" y="3153108"/>
                <a:ext cx="45699" cy="33512"/>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2" name="AutoShape 9"/>
              <p:cNvCxnSpPr>
                <a:cxnSpLocks noChangeShapeType="1"/>
              </p:cNvCxnSpPr>
              <p:nvPr/>
            </p:nvCxnSpPr>
            <p:spPr bwMode="auto">
              <a:xfrm rot="14209588">
                <a:off x="5264843" y="3156109"/>
                <a:ext cx="44176" cy="28943"/>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3" name="AutoShape 10"/>
              <p:cNvCxnSpPr>
                <a:cxnSpLocks noChangeShapeType="1"/>
              </p:cNvCxnSpPr>
              <p:nvPr/>
            </p:nvCxnSpPr>
            <p:spPr bwMode="auto">
              <a:xfrm rot="14209588" flipH="1" flipV="1">
                <a:off x="5328353" y="3169117"/>
                <a:ext cx="36559" cy="2132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4" name="AutoShape 11"/>
              <p:cNvCxnSpPr>
                <a:cxnSpLocks noChangeShapeType="1"/>
              </p:cNvCxnSpPr>
              <p:nvPr/>
            </p:nvCxnSpPr>
            <p:spPr bwMode="auto">
              <a:xfrm rot="14209588" flipH="1" flipV="1">
                <a:off x="5377089" y="3168488"/>
                <a:ext cx="42652" cy="1675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5" name="AutoShape 12"/>
              <p:cNvCxnSpPr>
                <a:cxnSpLocks noChangeShapeType="1"/>
              </p:cNvCxnSpPr>
              <p:nvPr/>
            </p:nvCxnSpPr>
            <p:spPr bwMode="auto">
              <a:xfrm rot="14209588" flipH="1">
                <a:off x="5411313" y="3149171"/>
                <a:ext cx="47222" cy="1675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6" name="AutoShape 13"/>
              <p:cNvCxnSpPr>
                <a:cxnSpLocks noChangeShapeType="1"/>
              </p:cNvCxnSpPr>
              <p:nvPr/>
            </p:nvCxnSpPr>
            <p:spPr bwMode="auto">
              <a:xfrm rot="14209588" flipH="1">
                <a:off x="5434922" y="3105856"/>
                <a:ext cx="28943" cy="33512"/>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7" name="AutoShape 14"/>
              <p:cNvCxnSpPr>
                <a:cxnSpLocks noChangeShapeType="1"/>
              </p:cNvCxnSpPr>
              <p:nvPr/>
            </p:nvCxnSpPr>
            <p:spPr bwMode="auto">
              <a:xfrm rot="14209588" flipH="1">
                <a:off x="5443363" y="3064174"/>
                <a:ext cx="25896" cy="3503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8" name="AutoShape 15"/>
              <p:cNvCxnSpPr>
                <a:cxnSpLocks noChangeShapeType="1"/>
              </p:cNvCxnSpPr>
              <p:nvPr/>
            </p:nvCxnSpPr>
            <p:spPr bwMode="auto">
              <a:xfrm rot="14209588" flipH="1">
                <a:off x="5448277" y="3020334"/>
                <a:ext cx="19803" cy="36559"/>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79" name="AutoShape 16"/>
              <p:cNvCxnSpPr>
                <a:cxnSpLocks noChangeShapeType="1"/>
              </p:cNvCxnSpPr>
              <p:nvPr/>
            </p:nvCxnSpPr>
            <p:spPr bwMode="auto">
              <a:xfrm rot="14209588">
                <a:off x="5436228" y="2975258"/>
                <a:ext cx="9140" cy="45699"/>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0" name="AutoShape 17"/>
              <p:cNvCxnSpPr>
                <a:cxnSpLocks noChangeShapeType="1"/>
              </p:cNvCxnSpPr>
              <p:nvPr/>
            </p:nvCxnSpPr>
            <p:spPr bwMode="auto">
              <a:xfrm rot="14209588">
                <a:off x="5390164" y="2966794"/>
                <a:ext cx="28943" cy="24373"/>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1" name="AutoShape 18"/>
              <p:cNvCxnSpPr>
                <a:cxnSpLocks noChangeShapeType="1"/>
              </p:cNvCxnSpPr>
              <p:nvPr/>
            </p:nvCxnSpPr>
            <p:spPr bwMode="auto">
              <a:xfrm rot="14209588">
                <a:off x="5345976" y="2963215"/>
                <a:ext cx="35036" cy="19803"/>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2" name="AutoShape 19"/>
              <p:cNvCxnSpPr>
                <a:cxnSpLocks noChangeShapeType="1"/>
              </p:cNvCxnSpPr>
              <p:nvPr/>
            </p:nvCxnSpPr>
            <p:spPr bwMode="auto">
              <a:xfrm rot="14209588">
                <a:off x="5304347" y="2956201"/>
                <a:ext cx="33512" cy="18280"/>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3" name="AutoShape 20"/>
              <p:cNvCxnSpPr>
                <a:cxnSpLocks noChangeShapeType="1"/>
              </p:cNvCxnSpPr>
              <p:nvPr/>
            </p:nvCxnSpPr>
            <p:spPr bwMode="auto">
              <a:xfrm rot="14209588">
                <a:off x="5261737" y="2954874"/>
                <a:ext cx="30466" cy="1675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4" name="AutoShape 21"/>
              <p:cNvCxnSpPr>
                <a:cxnSpLocks noChangeShapeType="1"/>
              </p:cNvCxnSpPr>
              <p:nvPr/>
            </p:nvCxnSpPr>
            <p:spPr bwMode="auto">
              <a:xfrm rot="14209588">
                <a:off x="5217840" y="2954175"/>
                <a:ext cx="39606" cy="2589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5" name="AutoShape 22"/>
              <p:cNvCxnSpPr>
                <a:cxnSpLocks noChangeShapeType="1"/>
              </p:cNvCxnSpPr>
              <p:nvPr/>
            </p:nvCxnSpPr>
            <p:spPr bwMode="auto">
              <a:xfrm rot="14209588">
                <a:off x="5174990" y="2954816"/>
                <a:ext cx="31989" cy="18280"/>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6" name="AutoShape 23"/>
              <p:cNvCxnSpPr>
                <a:cxnSpLocks noChangeShapeType="1"/>
              </p:cNvCxnSpPr>
              <p:nvPr/>
            </p:nvCxnSpPr>
            <p:spPr bwMode="auto">
              <a:xfrm rot="14209588" flipV="1">
                <a:off x="5128731" y="2984055"/>
                <a:ext cx="47222" cy="3047"/>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87" name="AutoShape 24"/>
              <p:cNvCxnSpPr>
                <a:cxnSpLocks noChangeShapeType="1"/>
              </p:cNvCxnSpPr>
              <p:nvPr/>
            </p:nvCxnSpPr>
            <p:spPr bwMode="auto">
              <a:xfrm rot="14209588" flipV="1">
                <a:off x="5121390" y="3005655"/>
                <a:ext cx="30466" cy="25896"/>
              </a:xfrm>
              <a:prstGeom prst="straightConnector1">
                <a:avLst/>
              </a:prstGeom>
              <a:solidFill>
                <a:schemeClr val="tx2"/>
              </a:solid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cxnSp>
          <p:nvCxnSpPr>
            <p:cNvPr id="189" name="Straight Arrow Connector 188"/>
            <p:cNvCxnSpPr/>
            <p:nvPr/>
          </p:nvCxnSpPr>
          <p:spPr>
            <a:xfrm>
              <a:off x="4948918" y="2692755"/>
              <a:ext cx="1077195"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30743D56-DDD5-9B28-B616-08F6A49756B8}"/>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Simple model</a:t>
            </a:r>
          </a:p>
        </p:txBody>
      </p:sp>
    </p:spTree>
    <p:extLst>
      <p:ext uri="{BB962C8B-B14F-4D97-AF65-F5344CB8AC3E}">
        <p14:creationId xmlns:p14="http://schemas.microsoft.com/office/powerpoint/2010/main" val="909832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4708473" y="4597504"/>
                <a:ext cx="2775055"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r>
                        <a:rPr lang="en-GB" sz="3200" i="1">
                          <a:latin typeface="Cambria Math" panose="02040503050406030204" pitchFamily="18" charset="0"/>
                        </a:rPr>
                        <m:t>𝑇</m:t>
                      </m:r>
                      <m:sSup>
                        <m:sSupPr>
                          <m:ctrlPr>
                            <a:rPr lang="en-GB" sz="3200" i="1">
                              <a:latin typeface="Cambria Math" panose="02040503050406030204" pitchFamily="18" charset="0"/>
                            </a:rPr>
                          </m:ctrlPr>
                        </m:sSupPr>
                        <m:e>
                          <m:r>
                            <a:rPr lang="en-GB" sz="3200" i="1">
                              <a:latin typeface="Cambria Math" panose="02040503050406030204" pitchFamily="18" charset="0"/>
                            </a:rPr>
                            <m:t>𝛴</m:t>
                          </m:r>
                        </m:e>
                        <m:sup>
                          <m:r>
                            <a:rPr lang="en-GB" sz="3200" i="1">
                              <a:latin typeface="Cambria Math" panose="02040503050406030204" pitchFamily="18" charset="0"/>
                            </a:rPr>
                            <m:t>−1</m:t>
                          </m:r>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4708473" y="4597504"/>
                <a:ext cx="2775055" cy="492443"/>
              </a:xfrm>
              <a:prstGeom prst="rect">
                <a:avLst/>
              </a:prstGeom>
              <a:blipFill>
                <a:blip r:embed="rId4"/>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67A777BA-AFE1-A194-4CFF-588525B0E3ED}"/>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2074262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4708473" y="4597504"/>
                <a:ext cx="2775055"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r>
                        <a:rPr lang="en-GB" sz="3200" i="1">
                          <a:latin typeface="Cambria Math" panose="02040503050406030204" pitchFamily="18" charset="0"/>
                        </a:rPr>
                        <m:t>𝑇</m:t>
                      </m:r>
                      <m:sSup>
                        <m:sSupPr>
                          <m:ctrlPr>
                            <a:rPr lang="en-GB" sz="3200" i="1">
                              <a:latin typeface="Cambria Math" panose="02040503050406030204" pitchFamily="18" charset="0"/>
                            </a:rPr>
                          </m:ctrlPr>
                        </m:sSupPr>
                        <m:e>
                          <m:r>
                            <a:rPr lang="en-GB" sz="3200" i="1">
                              <a:latin typeface="Cambria Math" panose="02040503050406030204" pitchFamily="18" charset="0"/>
                            </a:rPr>
                            <m:t>𝛴</m:t>
                          </m:r>
                        </m:e>
                        <m:sup>
                          <m:r>
                            <a:rPr lang="en-GB" sz="3200" i="1">
                              <a:latin typeface="Cambria Math" panose="02040503050406030204" pitchFamily="18" charset="0"/>
                            </a:rPr>
                            <m:t>−1</m:t>
                          </m:r>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4708473" y="4597504"/>
                <a:ext cx="2775055" cy="492443"/>
              </a:xfrm>
              <a:prstGeom prst="rect">
                <a:avLst/>
              </a:prstGeom>
              <a:blipFill>
                <a:blip r:embed="rId4"/>
                <a:stretch>
                  <a:fillRect/>
                </a:stretch>
              </a:blipFill>
            </p:spPr>
            <p:txBody>
              <a:bodyPr/>
              <a:lstStyle/>
              <a:p>
                <a:r>
                  <a:rPr lang="en-GB">
                    <a:noFill/>
                  </a:rPr>
                  <a:t> </a:t>
                </a:r>
              </a:p>
            </p:txBody>
          </p:sp>
        </mc:Fallback>
      </mc:AlternateContent>
      <p:sp>
        <p:nvSpPr>
          <p:cNvPr id="4" name="Oval 3"/>
          <p:cNvSpPr/>
          <p:nvPr/>
        </p:nvSpPr>
        <p:spPr>
          <a:xfrm>
            <a:off x="6491655" y="4597504"/>
            <a:ext cx="272561" cy="492443"/>
          </a:xfrm>
          <a:prstGeom prst="ellipse">
            <a:avLst/>
          </a:prstGeom>
          <a:solidFill>
            <a:srgbClr val="8842C2">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a:spLocks noChangeArrowheads="1"/>
          </p:cNvSpPr>
          <p:nvPr/>
        </p:nvSpPr>
        <p:spPr bwMode="auto">
          <a:xfrm>
            <a:off x="3579940" y="5492429"/>
            <a:ext cx="15928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b="1" dirty="0">
                <a:solidFill>
                  <a:schemeClr val="accent1"/>
                </a:solidFill>
                <a:latin typeface="Calibri" panose="020F0502020204030204"/>
              </a:rPr>
              <a:t>Transmission</a:t>
            </a:r>
          </a:p>
        </p:txBody>
      </p:sp>
      <p:cxnSp>
        <p:nvCxnSpPr>
          <p:cNvPr id="8" name="Curved Connector 7"/>
          <p:cNvCxnSpPr>
            <a:stCxn id="10" idx="0"/>
            <a:endCxn id="4" idx="4"/>
          </p:cNvCxnSpPr>
          <p:nvPr/>
        </p:nvCxnSpPr>
        <p:spPr>
          <a:xfrm rot="5400000" flipH="1" flipV="1">
            <a:off x="5300914" y="4165409"/>
            <a:ext cx="402483" cy="2251561"/>
          </a:xfrm>
          <a:prstGeom prst="curved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a:spLocks noChangeArrowheads="1"/>
          </p:cNvSpPr>
          <p:nvPr/>
        </p:nvSpPr>
        <p:spPr bwMode="auto">
          <a:xfrm>
            <a:off x="8288133" y="5492429"/>
            <a:ext cx="15928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b="1" dirty="0">
                <a:solidFill>
                  <a:schemeClr val="tx2"/>
                </a:solidFill>
                <a:latin typeface="Calibri" panose="020F0502020204030204"/>
              </a:rPr>
              <a:t>Transition</a:t>
            </a:r>
          </a:p>
        </p:txBody>
      </p:sp>
      <p:sp>
        <p:nvSpPr>
          <p:cNvPr id="15" name="Oval 14"/>
          <p:cNvSpPr/>
          <p:nvPr/>
        </p:nvSpPr>
        <p:spPr>
          <a:xfrm>
            <a:off x="6764216" y="4597504"/>
            <a:ext cx="272561" cy="492443"/>
          </a:xfrm>
          <a:prstGeom prst="ellipse">
            <a:avLst/>
          </a:prstGeom>
          <a:solidFill>
            <a:schemeClr val="tx2">
              <a:alpha val="30196"/>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Curved Connector 17"/>
          <p:cNvCxnSpPr>
            <a:stCxn id="14" idx="0"/>
            <a:endCxn id="15" idx="4"/>
          </p:cNvCxnSpPr>
          <p:nvPr/>
        </p:nvCxnSpPr>
        <p:spPr>
          <a:xfrm rot="16200000" flipV="1">
            <a:off x="7791292" y="4199153"/>
            <a:ext cx="402483" cy="2184071"/>
          </a:xfrm>
          <a:prstGeom prst="curvedConnector3">
            <a:avLst>
              <a:gd name="adj1" fmla="val 50000"/>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9B47CA40-61BE-F82C-8612-0350FE4806C0}"/>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882436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2970753" y="4439242"/>
                <a:ext cx="6172074" cy="133280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𝑘</m:t>
                                    </m:r>
                                  </m:den>
                                </m:f>
                              </m:e>
                            </m:mr>
                            <m:mr>
                              <m:e>
                                <m:r>
                                  <a:rPr lang="en-GB" sz="3200" i="1">
                                    <a:latin typeface="Cambria Math" panose="02040503050406030204" pitchFamily="18" charset="0"/>
                                  </a:rPr>
                                  <m:t>ⅇ</m:t>
                                </m:r>
                              </m:e>
                              <m:e>
                                <m:r>
                                  <a:rPr lang="en-GB" sz="3200" i="1">
                                    <a:latin typeface="Cambria Math" panose="02040503050406030204" pitchFamily="18" charset="0"/>
                                  </a:rPr>
                                  <m:t>0</m:t>
                                </m:r>
                              </m:e>
                            </m:mr>
                          </m:m>
                        </m:e>
                      </m:d>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m:t>
                                    </m:r>
                                    <m:r>
                                      <a:rPr lang="en-GB" sz="3200" i="1">
                                        <a:latin typeface="Cambria Math" panose="02040503050406030204" pitchFamily="18" charset="0"/>
                                      </a:rPr>
                                      <m:t>𝑟</m:t>
                                    </m:r>
                                  </m:e>
                                  <m:e>
                                    <m:r>
                                      <a:rPr lang="en-GB" sz="3200" i="1">
                                        <a:latin typeface="Cambria Math" panose="02040503050406030204" pitchFamily="18" charset="0"/>
                                      </a:rPr>
                                      <m:t>0</m:t>
                                    </m:r>
                                  </m:e>
                                </m:mr>
                                <m:mr>
                                  <m:e>
                                    <m:r>
                                      <a:rPr lang="en-GB" sz="3200" i="1">
                                        <a:latin typeface="Cambria Math" panose="02040503050406030204" pitchFamily="18" charset="0"/>
                                      </a:rPr>
                                      <m:t>0</m:t>
                                    </m:r>
                                  </m:e>
                                  <m:e>
                                    <m:r>
                                      <a:rPr lang="en-GB" sz="3200" i="1">
                                        <a:latin typeface="Cambria Math" panose="02040503050406030204" pitchFamily="18" charset="0"/>
                                      </a:rPr>
                                      <m:t>−</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e>
                                </m:mr>
                              </m:m>
                            </m:e>
                          </m:d>
                        </m:e>
                        <m:sup>
                          <m:r>
                            <a:rPr lang="en-GB" sz="3200" i="1">
                              <a:latin typeface="Cambria Math" panose="02040503050406030204" pitchFamily="18" charset="0"/>
                            </a:rPr>
                            <m:t>−1</m:t>
                          </m:r>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2970753" y="4439242"/>
                <a:ext cx="6172074" cy="1332801"/>
              </a:xfrm>
              <a:prstGeom prst="rect">
                <a:avLst/>
              </a:prstGeom>
              <a:blipFill>
                <a:blip r:embed="rId4"/>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83BEB49A-71EC-968D-7CF0-B3CADA412223}"/>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664980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2996395" y="3985471"/>
                <a:ext cx="6433236" cy="21392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den>
                                </m:f>
                              </m:e>
                            </m:mr>
                            <m:mr>
                              <m:e>
                                <m:r>
                                  <a:rPr lang="en-GB" sz="3200" i="1">
                                    <a:latin typeface="Cambria Math" panose="02040503050406030204" pitchFamily="18" charset="0"/>
                                  </a:rPr>
                                  <m:t>ⅇ</m:t>
                                </m:r>
                              </m:e>
                              <m:e>
                                <m:r>
                                  <a:rPr lang="en-GB" sz="3200" i="1">
                                    <a:latin typeface="Cambria Math" panose="02040503050406030204" pitchFamily="18" charset="0"/>
                                  </a:rPr>
                                  <m:t>0</m:t>
                                </m:r>
                              </m:e>
                            </m:mr>
                          </m:m>
                        </m:e>
                      </m:d>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1</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r>
                                  <m:e>
                                    <m:r>
                                      <a:rPr lang="en-GB" sz="3200" i="1">
                                        <a:latin typeface="Cambria Math" panose="02040503050406030204" pitchFamily="18" charset="0"/>
                                      </a:rPr>
                                      <m:t>0</m:t>
                                    </m:r>
                                  </m:e>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1</m:t>
                                        </m:r>
                                      </m:num>
                                      <m:den>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
                            </m:e>
                          </m:d>
                        </m:e>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2996395" y="3985471"/>
                <a:ext cx="6433236" cy="2139240"/>
              </a:xfrm>
              <a:prstGeom prst="rect">
                <a:avLst/>
              </a:prstGeom>
              <a:blipFill>
                <a:blip r:embed="rId4"/>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EFADDF80-47C4-DB3C-809A-4B401805082A}"/>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2273018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3017388" y="3985471"/>
                <a:ext cx="6433236" cy="21392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den>
                                </m:f>
                              </m:e>
                            </m:mr>
                            <m:mr>
                              <m:e>
                                <m:r>
                                  <a:rPr lang="en-GB" sz="3200" i="1">
                                    <a:latin typeface="Cambria Math" panose="02040503050406030204" pitchFamily="18" charset="0"/>
                                  </a:rPr>
                                  <m:t>ⅇ</m:t>
                                </m:r>
                              </m:e>
                              <m:e>
                                <m:r>
                                  <a:rPr lang="en-GB" sz="3200" i="1">
                                    <a:latin typeface="Cambria Math" panose="02040503050406030204" pitchFamily="18" charset="0"/>
                                  </a:rPr>
                                  <m:t>0</m:t>
                                </m:r>
                              </m:e>
                            </m:mr>
                          </m:m>
                        </m:e>
                      </m:d>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1</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r>
                                  <m:e>
                                    <m:r>
                                      <a:rPr lang="en-GB" sz="3200" i="1">
                                        <a:latin typeface="Cambria Math" panose="02040503050406030204" pitchFamily="18" charset="0"/>
                                      </a:rPr>
                                      <m:t>0</m:t>
                                    </m:r>
                                  </m:e>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1</m:t>
                                        </m:r>
                                      </m:num>
                                      <m:den>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
                            </m:e>
                          </m:d>
                        </m:e>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3017388" y="3985471"/>
                <a:ext cx="6433236" cy="2139240"/>
              </a:xfrm>
              <a:prstGeom prst="rect">
                <a:avLst/>
              </a:prstGeom>
              <a:blipFill>
                <a:blip r:embed="rId4"/>
                <a:stretch>
                  <a:fillRect/>
                </a:stretch>
              </a:blipFill>
            </p:spPr>
            <p:txBody>
              <a:bodyPr/>
              <a:lstStyle/>
              <a:p>
                <a:r>
                  <a:rPr lang="en-GB">
                    <a:noFill/>
                  </a:rPr>
                  <a:t> </a:t>
                </a:r>
              </a:p>
            </p:txBody>
          </p:sp>
        </mc:Fallback>
      </mc:AlternateContent>
      <p:cxnSp>
        <p:nvCxnSpPr>
          <p:cNvPr id="7" name="Straight Arrow Connector 6"/>
          <p:cNvCxnSpPr/>
          <p:nvPr/>
        </p:nvCxnSpPr>
        <p:spPr>
          <a:xfrm>
            <a:off x="5105878" y="4927122"/>
            <a:ext cx="1327638" cy="87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105878" y="5542520"/>
            <a:ext cx="1327638" cy="8792"/>
          </a:xfrm>
          <a:prstGeom prst="straightConnector1">
            <a:avLst/>
          </a:prstGeom>
          <a:ln w="571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6638670" y="5050695"/>
            <a:ext cx="1327638" cy="879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7766485" y="5050695"/>
            <a:ext cx="1327638" cy="8792"/>
          </a:xfrm>
          <a:prstGeom prst="straightConnector1">
            <a:avLst/>
          </a:prstGeom>
          <a:ln w="57150">
            <a:solidFill>
              <a:schemeClr val="tx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98C6C662-6930-9126-D384-D9D334619DA2}"/>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838029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4206188" y="4702171"/>
                <a:ext cx="3779624" cy="100123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e/>
                                </m:mr>
                                <m:mr>
                                  <m:e/>
                                  <m:e/>
                                </m:mr>
                              </m:m>
                            </m:e>
                          </m:d>
                        </m:e>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4206188" y="4702171"/>
                <a:ext cx="3779624" cy="1001236"/>
              </a:xfrm>
              <a:prstGeom prst="rect">
                <a:avLst/>
              </a:prstGeom>
              <a:blipFill>
                <a:blip r:embed="rId4"/>
                <a:stretch>
                  <a:fillRect/>
                </a:stretch>
              </a:blipFill>
            </p:spPr>
            <p:txBody>
              <a:bodyPr/>
              <a:lstStyle/>
              <a:p>
                <a:r>
                  <a:rPr lang="en-GB">
                    <a:noFill/>
                  </a:rPr>
                  <a:t> </a:t>
                </a:r>
              </a:p>
            </p:txBody>
          </p:sp>
        </mc:Fallback>
      </mc:AlternateContent>
      <p:cxnSp>
        <p:nvCxnSpPr>
          <p:cNvPr id="7" name="Straight Arrow Connector 6"/>
          <p:cNvCxnSpPr/>
          <p:nvPr/>
        </p:nvCxnSpPr>
        <p:spPr>
          <a:xfrm>
            <a:off x="6201243" y="5046785"/>
            <a:ext cx="1327638" cy="87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201243" y="5526382"/>
            <a:ext cx="1327638" cy="8792"/>
          </a:xfrm>
          <a:prstGeom prst="straightConnector1">
            <a:avLst/>
          </a:prstGeom>
          <a:ln w="571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5835358" y="5293450"/>
            <a:ext cx="1327638" cy="879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80873" y="5293450"/>
            <a:ext cx="1327638" cy="8792"/>
          </a:xfrm>
          <a:prstGeom prst="straightConnector1">
            <a:avLst/>
          </a:prstGeom>
          <a:ln w="57150">
            <a:solidFill>
              <a:schemeClr val="tx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CA34A2B3-45F1-FBF2-FF86-B84BDED3F1D6}"/>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399468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3571816" y="4377723"/>
                <a:ext cx="4951227"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3571816" y="4377723"/>
                <a:ext cx="4951227" cy="2054280"/>
              </a:xfrm>
              <a:prstGeom prst="rect">
                <a:avLst/>
              </a:prstGeom>
              <a:blipFill>
                <a:blip r:embed="rId4"/>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62C1FD4E-C505-B3B7-7B0F-9E26EECDA386}"/>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1367318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3200" b="1" dirty="0"/>
              <a:t>4</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7181003" y="1498182"/>
                <a:ext cx="2214261" cy="1861663"/>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𝑑𝐼</m:t>
                          </m:r>
                        </m:num>
                        <m:den>
                          <m:r>
                            <a:rPr lang="en-GB" i="1">
                              <a:latin typeface="Cambria Math" panose="02040503050406030204" pitchFamily="18" charset="0"/>
                            </a:rPr>
                            <m:t>𝑑𝑡</m:t>
                          </m:r>
                        </m:den>
                      </m:f>
                      <m:r>
                        <a:rPr lang="en-GB" i="1">
                          <a:latin typeface="Cambria Math" panose="02040503050406030204" pitchFamily="18" charset="0"/>
                        </a:rPr>
                        <m:t>=</m:t>
                      </m:r>
                      <m:r>
                        <a:rPr lang="en-GB" i="1">
                          <a:latin typeface="Cambria Math" panose="02040503050406030204" pitchFamily="18" charset="0"/>
                        </a:rPr>
                        <m:t>𝑎</m:t>
                      </m:r>
                      <m:f>
                        <m:fPr>
                          <m:ctrlPr>
                            <a:rPr lang="en-GB" i="1">
                              <a:latin typeface="Cambria Math" panose="02040503050406030204" pitchFamily="18" charset="0"/>
                            </a:rPr>
                          </m:ctrlPr>
                        </m:fPr>
                        <m:num>
                          <m:r>
                            <a:rPr lang="en-GB" i="1">
                              <a:latin typeface="Cambria Math" panose="02040503050406030204" pitchFamily="18" charset="0"/>
                            </a:rPr>
                            <m:t>𝐵</m:t>
                          </m:r>
                        </m:num>
                        <m:den>
                          <m:r>
                            <a:rPr lang="en-GB" i="1">
                              <a:latin typeface="Cambria Math" panose="02040503050406030204" pitchFamily="18" charset="0"/>
                            </a:rPr>
                            <m:t>𝐾</m:t>
                          </m:r>
                          <m:r>
                            <a:rPr lang="en-GB" i="1">
                              <a:latin typeface="Cambria Math" panose="02040503050406030204" pitchFamily="18" charset="0"/>
                            </a:rPr>
                            <m:t>+</m:t>
                          </m:r>
                          <m:r>
                            <a:rPr lang="en-GB" i="1">
                              <a:latin typeface="Cambria Math" panose="02040503050406030204" pitchFamily="18" charset="0"/>
                            </a:rPr>
                            <m:t>𝐵</m:t>
                          </m:r>
                        </m:den>
                      </m:f>
                      <m:r>
                        <a:rPr lang="en-GB" i="1">
                          <a:latin typeface="Cambria Math" panose="02040503050406030204" pitchFamily="18" charset="0"/>
                        </a:rPr>
                        <m:t>𝑆</m:t>
                      </m:r>
                      <m:r>
                        <a:rPr lang="en-GB" i="1">
                          <a:latin typeface="Cambria Math" panose="02040503050406030204" pitchFamily="18" charset="0"/>
                        </a:rPr>
                        <m:t>−</m:t>
                      </m:r>
                      <m:r>
                        <a:rPr lang="en-GB" i="1">
                          <a:latin typeface="Cambria Math" panose="02040503050406030204" pitchFamily="18" charset="0"/>
                        </a:rPr>
                        <m:t>𝑟𝐼</m:t>
                      </m:r>
                    </m:oMath>
                  </m:oMathPara>
                </a14:m>
                <a:endParaRPr lang="en-GB" i="1" dirty="0">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𝑑𝐵</m:t>
                          </m:r>
                        </m:num>
                        <m:den>
                          <m:r>
                            <a:rPr lang="en-GB" i="1">
                              <a:latin typeface="Cambria Math" panose="02040503050406030204" pitchFamily="18" charset="0"/>
                            </a:rPr>
                            <m:t>𝑑𝑡</m:t>
                          </m:r>
                        </m:den>
                      </m:f>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𝑛</m:t>
                          </m:r>
                        </m:e>
                        <m:sub>
                          <m:r>
                            <a:rPr lang="en-GB" i="1">
                              <a:latin typeface="Cambria Math" panose="02040503050406030204" pitchFamily="18" charset="0"/>
                            </a:rPr>
                            <m:t>𝐵</m:t>
                          </m:r>
                        </m:sub>
                      </m:sSub>
                      <m:r>
                        <a:rPr lang="en-GB" i="1">
                          <a:latin typeface="Cambria Math" panose="02040503050406030204" pitchFamily="18" charset="0"/>
                        </a:rPr>
                        <m:t>𝐵</m:t>
                      </m:r>
                      <m:r>
                        <a:rPr lang="en-GB" i="1">
                          <a:latin typeface="Cambria Math" panose="02040503050406030204" pitchFamily="18" charset="0"/>
                        </a:rPr>
                        <m:t>+</m:t>
                      </m:r>
                      <m:r>
                        <a:rPr lang="en-GB" i="1">
                          <a:latin typeface="Cambria Math" panose="02040503050406030204" pitchFamily="18" charset="0"/>
                        </a:rPr>
                        <m:t>𝑒𝐼</m:t>
                      </m:r>
                    </m:oMath>
                  </m:oMathPara>
                </a14:m>
                <a:endParaRPr lang="en-GB" dirty="0"/>
              </a:p>
              <a:p>
                <a:endParaRPr lang="en-GB" dirty="0"/>
              </a:p>
            </p:txBody>
          </p:sp>
        </mc:Choice>
        <mc:Fallback xmlns="">
          <p:sp>
            <p:nvSpPr>
              <p:cNvPr id="17" name="TextBox 16"/>
              <p:cNvSpPr txBox="1">
                <a:spLocks noRot="1" noChangeAspect="1" noMove="1" noResize="1" noEditPoints="1" noAdjustHandles="1" noChangeArrowheads="1" noChangeShapeType="1" noTextEdit="1"/>
              </p:cNvSpPr>
              <p:nvPr/>
            </p:nvSpPr>
            <p:spPr>
              <a:xfrm>
                <a:off x="7181003" y="1498182"/>
                <a:ext cx="2214261" cy="1861663"/>
              </a:xfrm>
              <a:prstGeom prst="rect">
                <a:avLst/>
              </a:prstGeom>
              <a:blipFill>
                <a:blip r:embed="rId3"/>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The Next Generation Matrix</a:t>
            </a:r>
          </a:p>
        </p:txBody>
      </p:sp>
      <mc:AlternateContent xmlns:mc="http://schemas.openxmlformats.org/markup-compatibility/2006" xmlns:a14="http://schemas.microsoft.com/office/drawing/2010/main">
        <mc:Choice Requires="a14">
          <p:sp>
            <p:nvSpPr>
              <p:cNvPr id="3" name="TextBox 2"/>
              <p:cNvSpPr txBox="1"/>
              <p:nvPr/>
            </p:nvSpPr>
            <p:spPr>
              <a:xfrm>
                <a:off x="3571815" y="4377723"/>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3" name="TextBox 2"/>
              <p:cNvSpPr txBox="1">
                <a:spLocks noRot="1" noChangeAspect="1" noMove="1" noResize="1" noEditPoints="1" noAdjustHandles="1" noChangeArrowheads="1" noChangeShapeType="1" noTextEdit="1"/>
              </p:cNvSpPr>
              <p:nvPr/>
            </p:nvSpPr>
            <p:spPr>
              <a:xfrm>
                <a:off x="3571815" y="4377723"/>
                <a:ext cx="3842462" cy="2054280"/>
              </a:xfrm>
              <a:prstGeom prst="rect">
                <a:avLst/>
              </a:prstGeom>
              <a:blipFill>
                <a:blip r:embed="rId4"/>
                <a:stretch>
                  <a:fillRect/>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04C365A5-479B-2815-D5E5-17047298A215}"/>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6078331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859076" y="3265471"/>
            <a:ext cx="720000" cy="720000"/>
          </a:xfrm>
          <a:prstGeom prst="ellipse">
            <a:avLst/>
          </a:prstGeom>
          <a:ln/>
        </p:spPr>
        <p:style>
          <a:lnRef idx="0">
            <a:schemeClr val="dk1"/>
          </a:lnRef>
          <a:fillRef idx="3">
            <a:schemeClr val="dk1"/>
          </a:fillRef>
          <a:effectRef idx="3">
            <a:schemeClr val="dk1"/>
          </a:effectRef>
          <a:fontRef idx="minor">
            <a:schemeClr val="lt1"/>
          </a:fontRef>
        </p:style>
        <p:txBody>
          <a:bodyPr rtlCol="0" anchor="ctr"/>
          <a:lstStyle/>
          <a:p>
            <a:pPr algn="ctr"/>
            <a:r>
              <a:rPr lang="en-GB" sz="3200" b="1" dirty="0"/>
              <a:t>5</a:t>
            </a:r>
          </a:p>
        </p:txBody>
      </p:sp>
      <mc:AlternateContent xmlns:mc="http://schemas.openxmlformats.org/markup-compatibility/2006" xmlns:a14="http://schemas.microsoft.com/office/drawing/2010/main">
        <mc:Choice Requires="a14">
          <p:sp>
            <p:nvSpPr>
              <p:cNvPr id="16" name="TextBox 15"/>
              <p:cNvSpPr txBox="1"/>
              <p:nvPr/>
            </p:nvSpPr>
            <p:spPr>
              <a:xfrm>
                <a:off x="2110148" y="1508199"/>
                <a:ext cx="3872920" cy="103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f>
                        <m:fPr>
                          <m:ctrlPr>
                            <a:rPr lang="en-GB" sz="3600" i="1">
                              <a:latin typeface="Cambria Math" panose="02040503050406030204" pitchFamily="18" charset="0"/>
                            </a:rPr>
                          </m:ctrlPr>
                        </m:fPr>
                        <m:num>
                          <m:r>
                            <m:rPr>
                              <m:nor/>
                            </m:rPr>
                            <a:rPr lang="en-GB" sz="3600">
                              <a:latin typeface="Cambria Math" panose="02040503050406030204" pitchFamily="18" charset="0"/>
                            </a:rPr>
                            <m:t>Transmission</m:t>
                          </m:r>
                        </m:num>
                        <m:den>
                          <m:r>
                            <m:rPr>
                              <m:nor/>
                            </m:rPr>
                            <a:rPr lang="en-GB" sz="3600">
                              <a:latin typeface="Cambria Math" panose="02040503050406030204" pitchFamily="18" charset="0"/>
                            </a:rPr>
                            <m:t>Transition</m:t>
                          </m:r>
                        </m:den>
                      </m:f>
                    </m:oMath>
                  </m:oMathPara>
                </a14:m>
                <a:endParaRPr lang="en-GB" sz="3600" dirty="0"/>
              </a:p>
            </p:txBody>
          </p:sp>
        </mc:Choice>
        <mc:Fallback xmlns="">
          <p:sp>
            <p:nvSpPr>
              <p:cNvPr id="16" name="TextBox 15"/>
              <p:cNvSpPr txBox="1">
                <a:spLocks noRot="1" noChangeAspect="1" noMove="1" noResize="1" noEditPoints="1" noAdjustHandles="1" noChangeArrowheads="1" noChangeShapeType="1" noTextEdit="1"/>
              </p:cNvSpPr>
              <p:nvPr/>
            </p:nvSpPr>
            <p:spPr>
              <a:xfrm>
                <a:off x="2110148" y="1508199"/>
                <a:ext cx="3872920" cy="1037207"/>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32226" y="3423733"/>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R</a:t>
            </a:r>
            <a:r>
              <a:rPr lang="en-GB" altLang="en-US" sz="2000" baseline="-25000" dirty="0">
                <a:solidFill>
                  <a:srgbClr val="23166D"/>
                </a:solidFill>
                <a:latin typeface="Calibri" panose="020F0502020204030204"/>
              </a:rPr>
              <a:t>0 </a:t>
            </a:r>
            <a:r>
              <a:rPr lang="en-GB" altLang="en-US" sz="2000" dirty="0">
                <a:solidFill>
                  <a:srgbClr val="23166D"/>
                </a:solidFill>
                <a:latin typeface="Calibri" panose="020F0502020204030204"/>
              </a:rPr>
              <a:t>is the largest eigenvalue of the next generation matrix </a:t>
            </a:r>
          </a:p>
        </p:txBody>
      </p:sp>
      <mc:AlternateContent xmlns:mc="http://schemas.openxmlformats.org/markup-compatibility/2006" xmlns:a14="http://schemas.microsoft.com/office/drawing/2010/main">
        <mc:Choice Requires="a14">
          <p:sp>
            <p:nvSpPr>
              <p:cNvPr id="4" name="TextBox 3"/>
              <p:cNvSpPr txBox="1"/>
              <p:nvPr/>
            </p:nvSpPr>
            <p:spPr>
              <a:xfrm>
                <a:off x="4810968" y="4440116"/>
                <a:ext cx="2637838" cy="163685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3600" i="1">
                              <a:latin typeface="Cambria Math" panose="02040503050406030204" pitchFamily="18" charset="0"/>
                            </a:rPr>
                          </m:ctrlPr>
                        </m:sSubPr>
                        <m:e>
                          <m:r>
                            <a:rPr lang="en-GB" sz="3600" i="1">
                              <a:latin typeface="Cambria Math" panose="02040503050406030204" pitchFamily="18" charset="0"/>
                            </a:rPr>
                            <m:t>𝑅</m:t>
                          </m:r>
                        </m:e>
                        <m:sub>
                          <m:r>
                            <a:rPr lang="en-GB" sz="3600" i="1">
                              <a:latin typeface="Cambria Math" panose="02040503050406030204" pitchFamily="18" charset="0"/>
                            </a:rPr>
                            <m:t>0</m:t>
                          </m:r>
                        </m:sub>
                      </m:sSub>
                      <m:r>
                        <a:rPr lang="en-GB" sz="3600" i="1">
                          <a:latin typeface="Cambria Math" panose="02040503050406030204" pitchFamily="18" charset="0"/>
                        </a:rPr>
                        <m:t>=</m:t>
                      </m:r>
                      <m:rad>
                        <m:radPr>
                          <m:degHide m:val="on"/>
                          <m:ctrlPr>
                            <a:rPr lang="en-GB" sz="3600" i="1">
                              <a:latin typeface="Cambria Math" panose="02040503050406030204" pitchFamily="18" charset="0"/>
                            </a:rPr>
                          </m:ctrlPr>
                        </m:radPr>
                        <m:deg/>
                        <m:e>
                          <m:f>
                            <m:fPr>
                              <m:ctrlPr>
                                <a:rPr lang="en-GB" sz="3600" i="1">
                                  <a:latin typeface="Cambria Math" panose="02040503050406030204" pitchFamily="18" charset="0"/>
                                </a:rPr>
                              </m:ctrlPr>
                            </m:fPr>
                            <m:num>
                              <m:r>
                                <a:rPr lang="en-GB" sz="3600" i="1">
                                  <a:latin typeface="Cambria Math" panose="02040503050406030204" pitchFamily="18" charset="0"/>
                                </a:rPr>
                                <m:t>ⅇ</m:t>
                              </m:r>
                              <m:r>
                                <a:rPr lang="en-GB" sz="3600" i="1">
                                  <a:latin typeface="Cambria Math" panose="02040503050406030204" pitchFamily="18" charset="0"/>
                                </a:rPr>
                                <m:t>𝑎𝐻</m:t>
                              </m:r>
                            </m:num>
                            <m:den>
                              <m:r>
                                <a:rPr lang="en-GB" sz="3600" i="1">
                                  <a:latin typeface="Cambria Math" panose="02040503050406030204" pitchFamily="18" charset="0"/>
                                </a:rPr>
                                <m:t>𝑟𝐾</m:t>
                              </m:r>
                              <m:sSub>
                                <m:sSubPr>
                                  <m:ctrlPr>
                                    <a:rPr lang="en-GB" sz="3600" i="1">
                                      <a:latin typeface="Cambria Math" panose="02040503050406030204" pitchFamily="18" charset="0"/>
                                    </a:rPr>
                                  </m:ctrlPr>
                                </m:sSubPr>
                                <m:e>
                                  <m:r>
                                    <a:rPr lang="en-GB" sz="3600" i="1">
                                      <a:latin typeface="Cambria Math" panose="02040503050406030204" pitchFamily="18" charset="0"/>
                                    </a:rPr>
                                    <m:t>𝑛</m:t>
                                  </m:r>
                                </m:e>
                                <m:sub>
                                  <m:r>
                                    <a:rPr lang="en-GB" sz="3600" i="1">
                                      <a:latin typeface="Cambria Math" panose="02040503050406030204" pitchFamily="18" charset="0"/>
                                    </a:rPr>
                                    <m:t>𝐵</m:t>
                                  </m:r>
                                </m:sub>
                              </m:sSub>
                            </m:den>
                          </m:f>
                        </m:e>
                      </m:rad>
                    </m:oMath>
                  </m:oMathPara>
                </a14:m>
                <a:endParaRPr lang="en-GB" dirty="0"/>
              </a:p>
            </p:txBody>
          </p:sp>
        </mc:Choice>
        <mc:Fallback xmlns="">
          <p:sp>
            <p:nvSpPr>
              <p:cNvPr id="4" name="TextBox 3"/>
              <p:cNvSpPr txBox="1">
                <a:spLocks noRot="1" noChangeAspect="1" noMove="1" noResize="1" noEditPoints="1" noAdjustHandles="1" noChangeArrowheads="1" noChangeShapeType="1" noTextEdit="1"/>
              </p:cNvSpPr>
              <p:nvPr/>
            </p:nvSpPr>
            <p:spPr>
              <a:xfrm>
                <a:off x="4810968" y="4440116"/>
                <a:ext cx="2637838" cy="1636858"/>
              </a:xfrm>
              <a:prstGeom prst="rect">
                <a:avLst/>
              </a:prstGeom>
              <a:blipFill>
                <a:blip r:embed="rId3"/>
                <a:stretch>
                  <a:fillRect/>
                </a:stretch>
              </a:blipFill>
            </p:spPr>
            <p:txBody>
              <a:bodyPr/>
              <a:lstStyle/>
              <a:p>
                <a:r>
                  <a:rPr lang="en-GB">
                    <a:noFill/>
                  </a:rPr>
                  <a:t> </a:t>
                </a:r>
              </a:p>
            </p:txBody>
          </p:sp>
        </mc:Fallback>
      </mc:AlternateContent>
      <p:sp>
        <p:nvSpPr>
          <p:cNvPr id="3" name="TextBox 2"/>
          <p:cNvSpPr txBox="1"/>
          <p:nvPr/>
        </p:nvSpPr>
        <p:spPr>
          <a:xfrm>
            <a:off x="6596127" y="1431727"/>
            <a:ext cx="3710354" cy="1631216"/>
          </a:xfrm>
          <a:prstGeom prst="rect">
            <a:avLst/>
          </a:prstGeom>
          <a:noFill/>
        </p:spPr>
        <p:txBody>
          <a:bodyPr wrap="square" rtlCol="0">
            <a:spAutoFit/>
          </a:bodyPr>
          <a:lstStyle/>
          <a:p>
            <a:pPr algn="ctr"/>
            <a:r>
              <a:rPr lang="en-GB" sz="2000" dirty="0">
                <a:solidFill>
                  <a:schemeClr val="accent1"/>
                </a:solidFill>
              </a:rPr>
              <a:t>Expected number of secondary infectious given one average infectious individual is introduced to an </a:t>
            </a:r>
            <a:r>
              <a:rPr lang="en-GB" sz="2000" b="1" dirty="0">
                <a:solidFill>
                  <a:schemeClr val="accent1"/>
                </a:solidFill>
              </a:rPr>
              <a:t>entirely susceptible population</a:t>
            </a:r>
            <a:endParaRPr lang="en-GB" sz="2000" dirty="0">
              <a:solidFill>
                <a:schemeClr val="accent1"/>
              </a:solidFill>
            </a:endParaRPr>
          </a:p>
        </p:txBody>
      </p:sp>
      <p:sp>
        <p:nvSpPr>
          <p:cNvPr id="5" name="Title 1">
            <a:extLst>
              <a:ext uri="{FF2B5EF4-FFF2-40B4-BE49-F238E27FC236}">
                <a16:creationId xmlns:a16="http://schemas.microsoft.com/office/drawing/2014/main" id="{D00CD1AB-13F4-A737-F954-23E177378908}"/>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method</a:t>
            </a:r>
          </a:p>
        </p:txBody>
      </p:sp>
    </p:spTree>
    <p:extLst>
      <p:ext uri="{BB962C8B-B14F-4D97-AF65-F5344CB8AC3E}">
        <p14:creationId xmlns:p14="http://schemas.microsoft.com/office/powerpoint/2010/main" val="426649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DEC0AF83-1DF1-D703-80DF-49CF53AAF8C1}"/>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568422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115"/>
          <p:cNvSpPr/>
          <p:nvPr/>
        </p:nvSpPr>
        <p:spPr>
          <a:xfrm>
            <a:off x="6228809" y="2709352"/>
            <a:ext cx="704669" cy="70196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GB" sz="4000" b="1" dirty="0">
                <a:solidFill>
                  <a:srgbClr val="000000"/>
                </a:solidFill>
                <a:latin typeface="Calibri" panose="020F0502020204030204"/>
                <a:ea typeface="NSimSun" panose="02010609030101010101" pitchFamily="49" charset="-122"/>
              </a:rPr>
              <a:t>S</a:t>
            </a:r>
            <a:endParaRPr lang="en-GB" sz="4000" b="1" baseline="-25000" dirty="0">
              <a:solidFill>
                <a:srgbClr val="000000"/>
              </a:solidFill>
              <a:latin typeface="Calibri" panose="020F0502020204030204"/>
              <a:ea typeface="NSimSun" panose="02010609030101010101" pitchFamily="49" charset="-122"/>
            </a:endParaRPr>
          </a:p>
        </p:txBody>
      </p:sp>
      <p:sp>
        <p:nvSpPr>
          <p:cNvPr id="117" name="Rectangle 116"/>
          <p:cNvSpPr/>
          <p:nvPr/>
        </p:nvSpPr>
        <p:spPr>
          <a:xfrm>
            <a:off x="7665962" y="2727034"/>
            <a:ext cx="720876" cy="701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GB" sz="4000" b="1" dirty="0">
                <a:solidFill>
                  <a:srgbClr val="FFFFFF"/>
                </a:solidFill>
                <a:latin typeface="Calibri" panose="020F0502020204030204"/>
                <a:ea typeface="NSimSun" panose="02010609030101010101" pitchFamily="49" charset="-122"/>
              </a:rPr>
              <a:t>I</a:t>
            </a:r>
          </a:p>
        </p:txBody>
      </p:sp>
      <p:cxnSp>
        <p:nvCxnSpPr>
          <p:cNvPr id="118" name="Straight Arrow Connector 117"/>
          <p:cNvCxnSpPr/>
          <p:nvPr/>
        </p:nvCxnSpPr>
        <p:spPr>
          <a:xfrm>
            <a:off x="6932938" y="3079551"/>
            <a:ext cx="731521" cy="1977"/>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9119323" y="2709352"/>
            <a:ext cx="720876" cy="7019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GB" sz="4000" b="1" dirty="0">
                <a:solidFill>
                  <a:srgbClr val="FFFFFF"/>
                </a:solidFill>
                <a:latin typeface="Calibri" panose="020F0502020204030204"/>
                <a:ea typeface="NSimSun" panose="02010609030101010101" pitchFamily="49" charset="-122"/>
              </a:rPr>
              <a:t>R</a:t>
            </a:r>
          </a:p>
        </p:txBody>
      </p:sp>
      <p:cxnSp>
        <p:nvCxnSpPr>
          <p:cNvPr id="120" name="Straight Arrow Connector 119"/>
          <p:cNvCxnSpPr/>
          <p:nvPr/>
        </p:nvCxnSpPr>
        <p:spPr>
          <a:xfrm>
            <a:off x="8375691" y="3058359"/>
            <a:ext cx="731521" cy="1977"/>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21" name="Rectangle 120"/>
          <p:cNvSpPr/>
          <p:nvPr/>
        </p:nvSpPr>
        <p:spPr>
          <a:xfrm>
            <a:off x="7677273" y="4148649"/>
            <a:ext cx="720876" cy="7019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GB" sz="4000" b="1" dirty="0">
                <a:solidFill>
                  <a:srgbClr val="FFFFFF"/>
                </a:solidFill>
                <a:latin typeface="Calibri" panose="020F0502020204030204"/>
                <a:ea typeface="NSimSun" panose="02010609030101010101" pitchFamily="49" charset="-122"/>
              </a:rPr>
              <a:t>B</a:t>
            </a:r>
          </a:p>
        </p:txBody>
      </p:sp>
      <p:cxnSp>
        <p:nvCxnSpPr>
          <p:cNvPr id="122" name="Curved Connector 121"/>
          <p:cNvCxnSpPr>
            <a:stCxn id="121" idx="1"/>
          </p:cNvCxnSpPr>
          <p:nvPr/>
        </p:nvCxnSpPr>
        <p:spPr>
          <a:xfrm rot="10800000">
            <a:off x="7446856" y="3034892"/>
            <a:ext cx="230419" cy="1464740"/>
          </a:xfrm>
          <a:prstGeom prst="curvedConnector2">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Curved Connector 122"/>
          <p:cNvCxnSpPr>
            <a:stCxn id="117" idx="2"/>
            <a:endCxn id="121" idx="3"/>
          </p:cNvCxnSpPr>
          <p:nvPr/>
        </p:nvCxnSpPr>
        <p:spPr>
          <a:xfrm rot="16200000" flipH="1">
            <a:off x="7676958" y="3778442"/>
            <a:ext cx="1070632" cy="371749"/>
          </a:xfrm>
          <a:prstGeom prst="curvedConnector4">
            <a:avLst>
              <a:gd name="adj1" fmla="val 33609"/>
              <a:gd name="adj2" fmla="val 161493"/>
            </a:avLst>
          </a:prstGeom>
          <a:ln w="38100">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p:cNvSpPr txBox="1"/>
              <p:nvPr/>
            </p:nvSpPr>
            <p:spPr>
              <a:xfrm>
                <a:off x="2307339" y="2438533"/>
                <a:ext cx="3017108" cy="2657459"/>
              </a:xfrm>
              <a:prstGeom prst="rect">
                <a:avLst/>
              </a:prstGeom>
              <a:noFill/>
            </p:spPr>
            <p:txBody>
              <a:bodyPr wrap="none" lIns="0" tIns="0" rIns="0" bIns="0" rtlCol="0">
                <a:spAutoFit/>
              </a:bodyPr>
              <a:lstStyle/>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𝑑𝑆</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𝑛</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𝐻</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𝑆</m:t>
                          </m:r>
                        </m:e>
                      </m:d>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𝑎</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𝐵</m:t>
                          </m:r>
                        </m:num>
                        <m:den>
                          <m:r>
                            <a:rPr lang="en-GB" i="1">
                              <a:solidFill>
                                <a:srgbClr val="000000"/>
                              </a:solidFill>
                              <a:latin typeface="Cambria Math" panose="02040503050406030204" pitchFamily="18" charset="0"/>
                            </a:rPr>
                            <m:t>𝐾</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𝐵</m:t>
                          </m:r>
                        </m:den>
                      </m:f>
                      <m:r>
                        <a:rPr lang="en-GB" i="1">
                          <a:solidFill>
                            <a:srgbClr val="000000"/>
                          </a:solidFill>
                          <a:latin typeface="Cambria Math" panose="02040503050406030204" pitchFamily="18" charset="0"/>
                        </a:rPr>
                        <m:t>𝑆</m:t>
                      </m:r>
                    </m:oMath>
                  </m:oMathPara>
                </a14:m>
                <a:endParaRPr lang="en-GB" dirty="0">
                  <a:solidFill>
                    <a:srgbClr val="000000"/>
                  </a:solidFill>
                  <a:latin typeface="Calibri" panose="020F0502020204030204"/>
                </a:endParaRPr>
              </a:p>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𝑑𝐼</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𝑎</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𝐵</m:t>
                          </m:r>
                        </m:num>
                        <m:den>
                          <m:r>
                            <a:rPr lang="en-GB" i="1">
                              <a:solidFill>
                                <a:srgbClr val="000000"/>
                              </a:solidFill>
                              <a:latin typeface="Cambria Math" panose="02040503050406030204" pitchFamily="18" charset="0"/>
                            </a:rPr>
                            <m:t>𝐾</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𝐵</m:t>
                          </m:r>
                        </m:den>
                      </m:f>
                      <m:r>
                        <a:rPr lang="en-GB" i="1">
                          <a:solidFill>
                            <a:srgbClr val="000000"/>
                          </a:solidFill>
                          <a:latin typeface="Cambria Math" panose="02040503050406030204" pitchFamily="18" charset="0"/>
                        </a:rPr>
                        <m:t>𝑆</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𝑟𝐼</m:t>
                      </m:r>
                      <m:r>
                        <a:rPr lang="en-GB" i="1">
                          <a:solidFill>
                            <a:srgbClr val="000000"/>
                          </a:solidFill>
                          <a:latin typeface="Cambria Math" panose="02040503050406030204" pitchFamily="18" charset="0"/>
                        </a:rPr>
                        <m:t> </m:t>
                      </m:r>
                    </m:oMath>
                  </m:oMathPara>
                </a14:m>
                <a:endParaRPr lang="en-GB" i="1" dirty="0">
                  <a:solidFill>
                    <a:srgbClr val="000000"/>
                  </a:solidFill>
                  <a:latin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𝑑𝐵</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𝑛</m:t>
                          </m:r>
                        </m:e>
                        <m:sub>
                          <m:r>
                            <a:rPr lang="en-GB" i="1">
                              <a:solidFill>
                                <a:srgbClr val="000000"/>
                              </a:solidFill>
                              <a:latin typeface="Cambria Math" panose="02040503050406030204" pitchFamily="18" charset="0"/>
                            </a:rPr>
                            <m:t>𝐵</m:t>
                          </m:r>
                        </m:sub>
                      </m:sSub>
                      <m:r>
                        <a:rPr lang="en-GB" i="1">
                          <a:solidFill>
                            <a:srgbClr val="000000"/>
                          </a:solidFill>
                          <a:latin typeface="Cambria Math" panose="02040503050406030204" pitchFamily="18" charset="0"/>
                        </a:rPr>
                        <m:t>𝐵</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𝑒𝐼</m:t>
                      </m:r>
                    </m:oMath>
                  </m:oMathPara>
                </a14:m>
                <a:endParaRPr lang="en-GB" dirty="0">
                  <a:solidFill>
                    <a:srgbClr val="000000"/>
                  </a:solidFill>
                  <a:latin typeface="Calibri" panose="020F0502020204030204"/>
                </a:endParaRPr>
              </a:p>
              <a:p>
                <a:pPr defTabSz="457200">
                  <a:defRPr/>
                </a:pPr>
                <a:endParaRPr lang="en-GB" dirty="0">
                  <a:solidFill>
                    <a:srgbClr val="000000"/>
                  </a:solidFill>
                  <a:latin typeface="Calibri" panose="020F050202020403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307339" y="2438533"/>
                <a:ext cx="3017108" cy="2657459"/>
              </a:xfrm>
              <a:prstGeom prst="rect">
                <a:avLst/>
              </a:prstGeom>
              <a:blipFill>
                <a:blip r:embed="rId3"/>
                <a:stretch>
                  <a:fillRect/>
                </a:stretch>
              </a:blipFill>
            </p:spPr>
            <p:txBody>
              <a:bodyPr/>
              <a:lstStyle/>
              <a:p>
                <a:r>
                  <a:rPr lang="en-GB">
                    <a:noFill/>
                  </a:rPr>
                  <a:t> </a:t>
                </a:r>
              </a:p>
            </p:txBody>
          </p:sp>
        </mc:Fallback>
      </mc:AlternateContent>
      <p:sp>
        <p:nvSpPr>
          <p:cNvPr id="8" name="Rectangle 7"/>
          <p:cNvSpPr/>
          <p:nvPr/>
        </p:nvSpPr>
        <p:spPr>
          <a:xfrm>
            <a:off x="2009142"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p:sp>
        <p:nvSpPr>
          <p:cNvPr id="2" name="Title 1">
            <a:extLst>
              <a:ext uri="{FF2B5EF4-FFF2-40B4-BE49-F238E27FC236}">
                <a16:creationId xmlns:a16="http://schemas.microsoft.com/office/drawing/2014/main" id="{8050654A-8F12-B718-3C8E-44A3B31AAE35}"/>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Simple model</a:t>
            </a:r>
          </a:p>
        </p:txBody>
      </p:sp>
    </p:spTree>
    <p:extLst>
      <p:ext uri="{BB962C8B-B14F-4D97-AF65-F5344CB8AC3E}">
        <p14:creationId xmlns:p14="http://schemas.microsoft.com/office/powerpoint/2010/main" val="2021442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Rectangle 5"/>
              <p:cNvSpPr>
                <a:spLocks noChangeArrowheads="1"/>
              </p:cNvSpPr>
              <p:nvPr/>
            </p:nvSpPr>
            <p:spPr bwMode="auto">
              <a:xfrm>
                <a:off x="2192413" y="4294172"/>
                <a:ext cx="7807175" cy="75527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1 bacterial unit causes </a:t>
                </a:r>
                <a14:m>
                  <m:oMath xmlns:m="http://schemas.openxmlformats.org/officeDocument/2006/math">
                    <m:f>
                      <m:fPr>
                        <m:ctrlPr>
                          <a:rPr lang="en-GB" sz="2800" i="1">
                            <a:latin typeface="Cambria Math" panose="02040503050406030204" pitchFamily="18" charset="0"/>
                          </a:rPr>
                        </m:ctrlPr>
                      </m:fPr>
                      <m:num>
                        <m:r>
                          <a:rPr lang="en-GB" sz="2800" i="1">
                            <a:latin typeface="Cambria Math" panose="02040503050406030204" pitchFamily="18" charset="0"/>
                          </a:rPr>
                          <m:t>𝑎𝐻</m:t>
                        </m:r>
                      </m:num>
                      <m:den>
                        <m:r>
                          <a:rPr lang="en-GB" sz="2800" i="1">
                            <a:latin typeface="Cambria Math" panose="02040503050406030204" pitchFamily="18" charset="0"/>
                          </a:rPr>
                          <m:t>𝐾</m:t>
                        </m:r>
                        <m:sSub>
                          <m:sSubPr>
                            <m:ctrlPr>
                              <a:rPr lang="en-GB" sz="2800" i="1">
                                <a:latin typeface="Cambria Math" panose="02040503050406030204" pitchFamily="18" charset="0"/>
                              </a:rPr>
                            </m:ctrlPr>
                          </m:sSubPr>
                          <m:e>
                            <m:r>
                              <a:rPr lang="en-GB" sz="2800" i="1">
                                <a:latin typeface="Cambria Math" panose="02040503050406030204" pitchFamily="18" charset="0"/>
                              </a:rPr>
                              <m:t>𝑛</m:t>
                            </m:r>
                          </m:e>
                          <m:sub>
                            <m:r>
                              <a:rPr lang="en-GB" sz="2800" i="1">
                                <a:latin typeface="Cambria Math" panose="02040503050406030204" pitchFamily="18" charset="0"/>
                              </a:rPr>
                              <m:t>𝐵</m:t>
                            </m:r>
                          </m:sub>
                        </m:sSub>
                      </m:den>
                    </m:f>
                  </m:oMath>
                </a14:m>
                <a:r>
                  <a:rPr lang="en-GB" altLang="en-US" sz="2000" dirty="0">
                    <a:solidFill>
                      <a:srgbClr val="23166D"/>
                    </a:solidFill>
                    <a:latin typeface="Calibri" panose="020F0502020204030204"/>
                  </a:rPr>
                  <a:t> human infections</a:t>
                </a:r>
              </a:p>
            </p:txBody>
          </p:sp>
        </mc:Choice>
        <mc:Fallback xmlns="">
          <p:sp>
            <p:nvSpPr>
              <p:cNvPr id="6" name="Rectangle 5"/>
              <p:cNvSpPr>
                <a:spLocks noRot="1" noChangeAspect="1" noMove="1" noResize="1" noEditPoints="1" noAdjustHandles="1" noChangeArrowheads="1" noChangeShapeType="1" noTextEdit="1"/>
              </p:cNvSpPr>
              <p:nvPr/>
            </p:nvSpPr>
            <p:spPr bwMode="auto">
              <a:xfrm>
                <a:off x="2192413" y="4294172"/>
                <a:ext cx="7807175" cy="755271"/>
              </a:xfrm>
              <a:prstGeom prst="rect">
                <a:avLst/>
              </a:prstGeom>
              <a:blipFill>
                <a:blip r:embed="rId3"/>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2" name="Title 1">
            <a:extLst>
              <a:ext uri="{FF2B5EF4-FFF2-40B4-BE49-F238E27FC236}">
                <a16:creationId xmlns:a16="http://schemas.microsoft.com/office/drawing/2014/main" id="{41E7C07A-F361-BF09-8540-8C097D52532D}"/>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3533665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Rectangle 5"/>
              <p:cNvSpPr>
                <a:spLocks noChangeArrowheads="1"/>
              </p:cNvSpPr>
              <p:nvPr/>
            </p:nvSpPr>
            <p:spPr bwMode="auto">
              <a:xfrm>
                <a:off x="2192413" y="4294172"/>
                <a:ext cx="7807175" cy="75527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1 bacterial unit causes </a:t>
                </a:r>
                <a14:m>
                  <m:oMath xmlns:m="http://schemas.openxmlformats.org/officeDocument/2006/math">
                    <m:f>
                      <m:fPr>
                        <m:ctrlPr>
                          <a:rPr lang="en-GB" sz="2800" i="1">
                            <a:latin typeface="Cambria Math" panose="02040503050406030204" pitchFamily="18" charset="0"/>
                          </a:rPr>
                        </m:ctrlPr>
                      </m:fPr>
                      <m:num>
                        <m:r>
                          <a:rPr lang="en-GB" sz="2800" i="1">
                            <a:latin typeface="Cambria Math" panose="02040503050406030204" pitchFamily="18" charset="0"/>
                          </a:rPr>
                          <m:t>𝑎𝐻</m:t>
                        </m:r>
                      </m:num>
                      <m:den>
                        <m:r>
                          <a:rPr lang="en-GB" sz="2800" i="1">
                            <a:latin typeface="Cambria Math" panose="02040503050406030204" pitchFamily="18" charset="0"/>
                          </a:rPr>
                          <m:t>𝐾</m:t>
                        </m:r>
                        <m:sSub>
                          <m:sSubPr>
                            <m:ctrlPr>
                              <a:rPr lang="en-GB" sz="2800" i="1">
                                <a:latin typeface="Cambria Math" panose="02040503050406030204" pitchFamily="18" charset="0"/>
                              </a:rPr>
                            </m:ctrlPr>
                          </m:sSubPr>
                          <m:e>
                            <m:r>
                              <a:rPr lang="en-GB" sz="2800" i="1">
                                <a:latin typeface="Cambria Math" panose="02040503050406030204" pitchFamily="18" charset="0"/>
                              </a:rPr>
                              <m:t>𝑛</m:t>
                            </m:r>
                          </m:e>
                          <m:sub>
                            <m:r>
                              <a:rPr lang="en-GB" sz="2800" i="1">
                                <a:latin typeface="Cambria Math" panose="02040503050406030204" pitchFamily="18" charset="0"/>
                              </a:rPr>
                              <m:t>𝐵</m:t>
                            </m:r>
                          </m:sub>
                        </m:sSub>
                      </m:den>
                    </m:f>
                  </m:oMath>
                </a14:m>
                <a:r>
                  <a:rPr lang="en-GB" altLang="en-US" sz="2000" dirty="0">
                    <a:solidFill>
                      <a:srgbClr val="23166D"/>
                    </a:solidFill>
                    <a:latin typeface="Calibri" panose="020F0502020204030204"/>
                  </a:rPr>
                  <a:t> human infections</a:t>
                </a:r>
              </a:p>
            </p:txBody>
          </p:sp>
        </mc:Choice>
        <mc:Fallback xmlns="">
          <p:sp>
            <p:nvSpPr>
              <p:cNvPr id="6" name="Rectangle 5"/>
              <p:cNvSpPr>
                <a:spLocks noRot="1" noChangeAspect="1" noMove="1" noResize="1" noEditPoints="1" noAdjustHandles="1" noChangeArrowheads="1" noChangeShapeType="1" noTextEdit="1"/>
              </p:cNvSpPr>
              <p:nvPr/>
            </p:nvSpPr>
            <p:spPr bwMode="auto">
              <a:xfrm>
                <a:off x="2192413" y="4294172"/>
                <a:ext cx="7807175" cy="755271"/>
              </a:xfrm>
              <a:prstGeom prst="rect">
                <a:avLst/>
              </a:prstGeom>
              <a:blipFill>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Rectangle 6"/>
              <p:cNvSpPr>
                <a:spLocks noChangeArrowheads="1"/>
              </p:cNvSpPr>
              <p:nvPr/>
            </p:nvSpPr>
            <p:spPr bwMode="auto">
              <a:xfrm>
                <a:off x="2192413" y="5317011"/>
                <a:ext cx="7807175" cy="6665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1 infected human causes </a:t>
                </a:r>
                <a14:m>
                  <m:oMath xmlns:m="http://schemas.openxmlformats.org/officeDocument/2006/math">
                    <m:f>
                      <m:fPr>
                        <m:ctrlPr>
                          <a:rPr lang="en-GB" sz="2800" i="1">
                            <a:latin typeface="Cambria Math" panose="02040503050406030204" pitchFamily="18" charset="0"/>
                          </a:rPr>
                        </m:ctrlPr>
                      </m:fPr>
                      <m:num>
                        <m:r>
                          <a:rPr lang="en-GB" sz="2800" i="1">
                            <a:latin typeface="Cambria Math" panose="02040503050406030204" pitchFamily="18" charset="0"/>
                          </a:rPr>
                          <m:t>𝑒</m:t>
                        </m:r>
                      </m:num>
                      <m:den>
                        <m:r>
                          <a:rPr lang="en-GB" sz="2800" i="1">
                            <a:latin typeface="Cambria Math" panose="02040503050406030204" pitchFamily="18" charset="0"/>
                          </a:rPr>
                          <m:t>𝑟</m:t>
                        </m:r>
                      </m:den>
                    </m:f>
                  </m:oMath>
                </a14:m>
                <a:r>
                  <a:rPr lang="en-GB" altLang="en-US" sz="2000" dirty="0">
                    <a:solidFill>
                      <a:srgbClr val="23166D"/>
                    </a:solidFill>
                    <a:latin typeface="Calibri" panose="020F0502020204030204"/>
                  </a:rPr>
                  <a:t> bacterial units to be created</a:t>
                </a:r>
              </a:p>
            </p:txBody>
          </p:sp>
        </mc:Choice>
        <mc:Fallback xmlns="">
          <p:sp>
            <p:nvSpPr>
              <p:cNvPr id="7" name="Rectangle 6"/>
              <p:cNvSpPr>
                <a:spLocks noRot="1" noChangeAspect="1" noMove="1" noResize="1" noEditPoints="1" noAdjustHandles="1" noChangeArrowheads="1" noChangeShapeType="1" noTextEdit="1"/>
              </p:cNvSpPr>
              <p:nvPr/>
            </p:nvSpPr>
            <p:spPr bwMode="auto">
              <a:xfrm>
                <a:off x="2192413" y="5317011"/>
                <a:ext cx="7807175" cy="666529"/>
              </a:xfrm>
              <a:prstGeom prst="rect">
                <a:avLst/>
              </a:prstGeom>
              <a:blipFill>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2" name="Title 1">
            <a:extLst>
              <a:ext uri="{FF2B5EF4-FFF2-40B4-BE49-F238E27FC236}">
                <a16:creationId xmlns:a16="http://schemas.microsoft.com/office/drawing/2014/main" id="{CBA415CA-0C58-5F84-89EB-F7FBB37C10A8}"/>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15265006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192413" y="4294171"/>
            <a:ext cx="780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How much does each infectious </a:t>
            </a:r>
            <a:r>
              <a:rPr lang="en-GB" altLang="en-US" sz="2000">
                <a:solidFill>
                  <a:srgbClr val="23166D"/>
                </a:solidFill>
                <a:latin typeface="Calibri" panose="020F0502020204030204"/>
              </a:rPr>
              <a:t>variable contribute to R</a:t>
            </a:r>
            <a:r>
              <a:rPr lang="en-GB" altLang="en-US" sz="2000" baseline="-25000">
                <a:solidFill>
                  <a:srgbClr val="23166D"/>
                </a:solidFill>
                <a:latin typeface="Calibri" panose="020F0502020204030204"/>
              </a:rPr>
              <a:t>0</a:t>
            </a:r>
            <a:r>
              <a:rPr lang="en-GB" altLang="en-US" sz="2000">
                <a:solidFill>
                  <a:srgbClr val="23166D"/>
                </a:solidFill>
                <a:latin typeface="Calibri" panose="020F0502020204030204"/>
              </a:rPr>
              <a:t>?</a:t>
            </a:r>
            <a:endParaRPr lang="en-GB" altLang="en-US" sz="2000" dirty="0">
              <a:solidFill>
                <a:srgbClr val="23166D"/>
              </a:solidFill>
              <a:latin typeface="Calibri" panose="020F0502020204030204"/>
            </a:endParaRPr>
          </a:p>
        </p:txBody>
      </p:sp>
      <p:sp>
        <p:nvSpPr>
          <p:cNvPr id="2" name="Title 1">
            <a:extLst>
              <a:ext uri="{FF2B5EF4-FFF2-40B4-BE49-F238E27FC236}">
                <a16:creationId xmlns:a16="http://schemas.microsoft.com/office/drawing/2014/main" id="{8A539429-5820-91C5-33EC-F70BBEC38715}"/>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18759590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192413" y="4294171"/>
            <a:ext cx="7807175"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We can decompose R</a:t>
            </a:r>
            <a:r>
              <a:rPr lang="en-GB" altLang="en-US" sz="2000" baseline="-25000" dirty="0">
                <a:solidFill>
                  <a:srgbClr val="23166D"/>
                </a:solidFill>
                <a:latin typeface="Calibri" panose="020F0502020204030204"/>
              </a:rPr>
              <a:t>0</a:t>
            </a:r>
            <a:r>
              <a:rPr lang="en-GB" altLang="en-US" sz="2000" dirty="0">
                <a:solidFill>
                  <a:srgbClr val="23166D"/>
                </a:solidFill>
                <a:latin typeface="Calibri" panose="020F0502020204030204"/>
              </a:rPr>
              <a:t> into part reproduction numbers by using the </a:t>
            </a:r>
            <a:r>
              <a:rPr lang="en-GB" altLang="en-US" sz="2000" b="1" dirty="0">
                <a:solidFill>
                  <a:srgbClr val="23166D"/>
                </a:solidFill>
                <a:latin typeface="Calibri" panose="020F0502020204030204"/>
              </a:rPr>
              <a:t>sum</a:t>
            </a:r>
            <a:r>
              <a:rPr lang="en-GB" altLang="en-US" sz="2000" dirty="0">
                <a:solidFill>
                  <a:srgbClr val="23166D"/>
                </a:solidFill>
                <a:latin typeface="Calibri" panose="020F0502020204030204"/>
              </a:rPr>
              <a:t> </a:t>
            </a:r>
            <a:r>
              <a:rPr lang="en-GB" altLang="en-US" sz="2000" b="1" dirty="0">
                <a:solidFill>
                  <a:srgbClr val="23166D"/>
                </a:solidFill>
                <a:latin typeface="Calibri" panose="020F0502020204030204"/>
              </a:rPr>
              <a:t>unit eigenvector </a:t>
            </a:r>
            <a:r>
              <a:rPr lang="en-GB" altLang="en-US" sz="2000" dirty="0">
                <a:solidFill>
                  <a:srgbClr val="23166D"/>
                </a:solidFill>
                <a:latin typeface="Calibri" panose="020F0502020204030204"/>
              </a:rPr>
              <a:t>corresponding to the largest eigenvalue </a:t>
            </a:r>
            <a:r>
              <a:rPr lang="en-GB" altLang="en-US" sz="2000" b="1" dirty="0">
                <a:solidFill>
                  <a:srgbClr val="23166D"/>
                </a:solidFill>
                <a:latin typeface="Calibri" panose="020F0502020204030204"/>
              </a:rPr>
              <a:t>and </a:t>
            </a:r>
            <a:r>
              <a:rPr lang="en-GB" altLang="en-US" sz="2000" dirty="0">
                <a:solidFill>
                  <a:srgbClr val="23166D"/>
                </a:solidFill>
                <a:latin typeface="Calibri" panose="020F0502020204030204"/>
              </a:rPr>
              <a:t>the sums of the columns of the NGM</a:t>
            </a:r>
          </a:p>
          <a:p>
            <a:pPr algn="ctr" eaLnBrk="1" hangingPunct="1">
              <a:spcAft>
                <a:spcPts val="600"/>
              </a:spcAft>
              <a:defRPr/>
            </a:pPr>
            <a:endParaRPr lang="en-GB" altLang="en-US" sz="2000" dirty="0">
              <a:solidFill>
                <a:srgbClr val="23166D"/>
              </a:solidFill>
              <a:latin typeface="Calibri" panose="020F0502020204030204"/>
            </a:endParaRPr>
          </a:p>
          <a:p>
            <a:pPr algn="ctr" eaLnBrk="1" hangingPunct="1">
              <a:spcAft>
                <a:spcPts val="600"/>
              </a:spcAft>
              <a:defRPr/>
            </a:pPr>
            <a:r>
              <a:rPr lang="en-GB" altLang="en-US" sz="2000" dirty="0">
                <a:solidFill>
                  <a:srgbClr val="23166D"/>
                </a:solidFill>
                <a:latin typeface="Calibri" panose="020F0502020204030204"/>
              </a:rPr>
              <a:t>These represent the individual contribution of each infectious class to R</a:t>
            </a:r>
            <a:r>
              <a:rPr lang="en-GB" altLang="en-US" sz="2000" baseline="-25000" dirty="0">
                <a:solidFill>
                  <a:srgbClr val="23166D"/>
                </a:solidFill>
                <a:latin typeface="Calibri" panose="020F0502020204030204"/>
              </a:rPr>
              <a:t>0</a:t>
            </a:r>
            <a:endParaRPr lang="en-GB" altLang="en-US" sz="2000" dirty="0">
              <a:solidFill>
                <a:srgbClr val="23166D"/>
              </a:solidFill>
              <a:latin typeface="Calibri" panose="020F0502020204030204"/>
            </a:endParaRPr>
          </a:p>
        </p:txBody>
      </p:sp>
      <p:sp>
        <p:nvSpPr>
          <p:cNvPr id="2" name="Title 1">
            <a:extLst>
              <a:ext uri="{FF2B5EF4-FFF2-40B4-BE49-F238E27FC236}">
                <a16:creationId xmlns:a16="http://schemas.microsoft.com/office/drawing/2014/main" id="{1E4985CB-E98C-C231-9AC3-BDD39E48ED3F}"/>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37107771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667197" y="4731147"/>
            <a:ext cx="30419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Lead eigenvector of NGM:</a:t>
            </a:r>
          </a:p>
        </p:txBody>
      </p:sp>
      <mc:AlternateContent xmlns:mc="http://schemas.openxmlformats.org/markup-compatibility/2006" xmlns:a14="http://schemas.microsoft.com/office/drawing/2010/main">
        <mc:Choice Requires="a14">
          <p:sp>
            <p:nvSpPr>
              <p:cNvPr id="2" name="TextBox 1"/>
              <p:cNvSpPr txBox="1"/>
              <p:nvPr/>
            </p:nvSpPr>
            <p:spPr>
              <a:xfrm>
                <a:off x="6500448" y="4116397"/>
                <a:ext cx="2410595" cy="16296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800" b="1" i="1">
                          <a:latin typeface="Cambria Math" panose="02040503050406030204" pitchFamily="18" charset="0"/>
                        </a:rPr>
                        <m:t>𝒗</m:t>
                      </m:r>
                      <m:r>
                        <a:rPr lang="en-GB" sz="2800" i="1">
                          <a:latin typeface="Cambria Math" panose="02040503050406030204" pitchFamily="18" charset="0"/>
                        </a:rPr>
                        <m:t>=</m:t>
                      </m:r>
                      <m:d>
                        <m:dPr>
                          <m:ctrlPr>
                            <a:rPr lang="en-GB" sz="2800" i="1">
                              <a:latin typeface="Cambria Math" panose="02040503050406030204" pitchFamily="18" charset="0"/>
                            </a:rPr>
                          </m:ctrlPr>
                        </m:dPr>
                        <m:e>
                          <m:m>
                            <m:mPr>
                              <m:mcs>
                                <m:mc>
                                  <m:mcPr>
                                    <m:count m:val="1"/>
                                    <m:mcJc m:val="center"/>
                                  </m:mcPr>
                                </m:mc>
                              </m:mcs>
                              <m:ctrlPr>
                                <a:rPr lang="en-GB" sz="2800" i="1">
                                  <a:latin typeface="Cambria Math" panose="02040503050406030204" pitchFamily="18" charset="0"/>
                                </a:rPr>
                              </m:ctrlPr>
                            </m:mPr>
                            <m:mr>
                              <m:e>
                                <m:r>
                                  <a:rPr lang="en-GB" sz="2800" i="1">
                                    <a:latin typeface="Cambria Math" panose="02040503050406030204" pitchFamily="18" charset="0"/>
                                  </a:rPr>
                                  <m:t>1</m:t>
                                </m:r>
                              </m:e>
                            </m:mr>
                            <m:mr>
                              <m:e>
                                <m:rad>
                                  <m:radPr>
                                    <m:degHide m:val="on"/>
                                    <m:ctrlPr>
                                      <a:rPr lang="en-GB" sz="2800" i="1">
                                        <a:latin typeface="Cambria Math" panose="02040503050406030204" pitchFamily="18" charset="0"/>
                                      </a:rPr>
                                    </m:ctrlPr>
                                  </m:radPr>
                                  <m:deg/>
                                  <m:e>
                                    <m:f>
                                      <m:fPr>
                                        <m:ctrlPr>
                                          <a:rPr lang="en-GB" sz="2800" i="1">
                                            <a:latin typeface="Cambria Math" panose="02040503050406030204" pitchFamily="18" charset="0"/>
                                          </a:rPr>
                                        </m:ctrlPr>
                                      </m:fPr>
                                      <m:num>
                                        <m:r>
                                          <a:rPr lang="en-GB" sz="2800" i="1">
                                            <a:latin typeface="Cambria Math" panose="02040503050406030204" pitchFamily="18" charset="0"/>
                                          </a:rPr>
                                          <m:t>𝑒𝐾</m:t>
                                        </m:r>
                                        <m:sSub>
                                          <m:sSubPr>
                                            <m:ctrlPr>
                                              <a:rPr lang="en-GB" sz="2800" i="1">
                                                <a:latin typeface="Cambria Math" panose="02040503050406030204" pitchFamily="18" charset="0"/>
                                              </a:rPr>
                                            </m:ctrlPr>
                                          </m:sSubPr>
                                          <m:e>
                                            <m:r>
                                              <a:rPr lang="en-GB" sz="2800" i="1">
                                                <a:latin typeface="Cambria Math" panose="02040503050406030204" pitchFamily="18" charset="0"/>
                                              </a:rPr>
                                              <m:t>𝑛</m:t>
                                            </m:r>
                                          </m:e>
                                          <m:sub>
                                            <m:r>
                                              <a:rPr lang="en-GB" sz="2800" i="1">
                                                <a:latin typeface="Cambria Math" panose="02040503050406030204" pitchFamily="18" charset="0"/>
                                              </a:rPr>
                                              <m:t>𝐵</m:t>
                                            </m:r>
                                          </m:sub>
                                        </m:sSub>
                                      </m:num>
                                      <m:den>
                                        <m:r>
                                          <a:rPr lang="en-GB" sz="2800" i="1">
                                            <a:latin typeface="Cambria Math" panose="02040503050406030204" pitchFamily="18" charset="0"/>
                                          </a:rPr>
                                          <m:t>𝑟𝑎𝐻</m:t>
                                        </m:r>
                                      </m:den>
                                    </m:f>
                                  </m:e>
                                </m:rad>
                              </m:e>
                            </m:mr>
                          </m:m>
                        </m:e>
                      </m:d>
                    </m:oMath>
                  </m:oMathPara>
                </a14:m>
                <a:endParaRPr lang="en-GB" sz="2800" dirty="0"/>
              </a:p>
            </p:txBody>
          </p:sp>
        </mc:Choice>
        <mc:Fallback xmlns="">
          <p:sp>
            <p:nvSpPr>
              <p:cNvPr id="2" name="TextBox 1"/>
              <p:cNvSpPr txBox="1">
                <a:spLocks noRot="1" noChangeAspect="1" noMove="1" noResize="1" noEditPoints="1" noAdjustHandles="1" noChangeArrowheads="1" noChangeShapeType="1" noTextEdit="1"/>
              </p:cNvSpPr>
              <p:nvPr/>
            </p:nvSpPr>
            <p:spPr>
              <a:xfrm>
                <a:off x="6500448" y="4116397"/>
                <a:ext cx="2410595" cy="1629613"/>
              </a:xfrm>
              <a:prstGeom prst="rect">
                <a:avLst/>
              </a:prstGeom>
              <a:blipFill>
                <a:blip r:embed="rId3"/>
                <a:stretch>
                  <a:fillRect/>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514D713F-8EDE-DF32-8883-F93D74BDE4D3}"/>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3778550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077915" y="4731147"/>
            <a:ext cx="36312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Lead </a:t>
            </a:r>
            <a:r>
              <a:rPr lang="en-GB" altLang="en-US" sz="2000" b="1" dirty="0">
                <a:solidFill>
                  <a:srgbClr val="23166D"/>
                </a:solidFill>
                <a:latin typeface="Calibri" panose="020F0502020204030204"/>
              </a:rPr>
              <a:t>sum</a:t>
            </a:r>
            <a:r>
              <a:rPr lang="en-GB" altLang="en-US" sz="2000" dirty="0">
                <a:solidFill>
                  <a:srgbClr val="23166D"/>
                </a:solidFill>
                <a:latin typeface="Calibri" panose="020F0502020204030204"/>
              </a:rPr>
              <a:t> </a:t>
            </a:r>
            <a:r>
              <a:rPr lang="en-GB" altLang="en-US" sz="2000" b="1" dirty="0">
                <a:solidFill>
                  <a:srgbClr val="23166D"/>
                </a:solidFill>
                <a:latin typeface="Calibri" panose="020F0502020204030204"/>
              </a:rPr>
              <a:t>unit </a:t>
            </a:r>
            <a:r>
              <a:rPr lang="en-GB" altLang="en-US" sz="2000" dirty="0">
                <a:solidFill>
                  <a:srgbClr val="23166D"/>
                </a:solidFill>
                <a:latin typeface="Calibri" panose="020F0502020204030204"/>
              </a:rPr>
              <a:t>eigenvector of NGM:</a:t>
            </a:r>
          </a:p>
        </p:txBody>
      </p:sp>
      <mc:AlternateContent xmlns:mc="http://schemas.openxmlformats.org/markup-compatibility/2006" xmlns:a14="http://schemas.microsoft.com/office/drawing/2010/main">
        <mc:Choice Requires="a14">
          <p:sp>
            <p:nvSpPr>
              <p:cNvPr id="7" name="TextBox 6"/>
              <p:cNvSpPr txBox="1"/>
              <p:nvPr/>
            </p:nvSpPr>
            <p:spPr>
              <a:xfrm>
                <a:off x="6096000" y="4116396"/>
                <a:ext cx="4211474" cy="17225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800" b="1" i="1">
                          <a:latin typeface="Cambria Math" panose="02040503050406030204" pitchFamily="18" charset="0"/>
                        </a:rPr>
                        <m:t>𝒗</m:t>
                      </m:r>
                      <m:r>
                        <a:rPr lang="en-GB" sz="2800" i="1">
                          <a:latin typeface="Cambria Math" panose="02040503050406030204" pitchFamily="18" charset="0"/>
                        </a:rPr>
                        <m:t>=</m:t>
                      </m:r>
                      <m:f>
                        <m:fPr>
                          <m:ctrlPr>
                            <a:rPr lang="en-GB" sz="2800" i="1">
                              <a:latin typeface="Cambria Math" panose="02040503050406030204" pitchFamily="18" charset="0"/>
                            </a:rPr>
                          </m:ctrlPr>
                        </m:fPr>
                        <m:num>
                          <m:r>
                            <a:rPr lang="en-GB" sz="2800" i="1">
                              <a:latin typeface="Cambria Math" panose="02040503050406030204" pitchFamily="18" charset="0"/>
                            </a:rPr>
                            <m:t>1</m:t>
                          </m:r>
                        </m:num>
                        <m:den>
                          <m:r>
                            <a:rPr lang="en-GB" sz="2800" i="1">
                              <a:latin typeface="Cambria Math" panose="02040503050406030204" pitchFamily="18" charset="0"/>
                            </a:rPr>
                            <m:t>1+</m:t>
                          </m:r>
                          <m:rad>
                            <m:radPr>
                              <m:degHide m:val="on"/>
                              <m:ctrlPr>
                                <a:rPr lang="en-GB" sz="2800" i="1">
                                  <a:latin typeface="Cambria Math" panose="02040503050406030204" pitchFamily="18" charset="0"/>
                                </a:rPr>
                              </m:ctrlPr>
                            </m:radPr>
                            <m:deg/>
                            <m:e>
                              <m:f>
                                <m:fPr>
                                  <m:ctrlPr>
                                    <a:rPr lang="en-GB" sz="2800" i="1">
                                      <a:latin typeface="Cambria Math" panose="02040503050406030204" pitchFamily="18" charset="0"/>
                                    </a:rPr>
                                  </m:ctrlPr>
                                </m:fPr>
                                <m:num>
                                  <m:r>
                                    <a:rPr lang="en-GB" sz="2800" i="1">
                                      <a:latin typeface="Cambria Math" panose="02040503050406030204" pitchFamily="18" charset="0"/>
                                    </a:rPr>
                                    <m:t>𝑒𝐾</m:t>
                                  </m:r>
                                  <m:sSub>
                                    <m:sSubPr>
                                      <m:ctrlPr>
                                        <a:rPr lang="en-GB" sz="2800" i="1">
                                          <a:latin typeface="Cambria Math" panose="02040503050406030204" pitchFamily="18" charset="0"/>
                                        </a:rPr>
                                      </m:ctrlPr>
                                    </m:sSubPr>
                                    <m:e>
                                      <m:r>
                                        <a:rPr lang="en-GB" sz="2800" i="1">
                                          <a:latin typeface="Cambria Math" panose="02040503050406030204" pitchFamily="18" charset="0"/>
                                        </a:rPr>
                                        <m:t>𝑛</m:t>
                                      </m:r>
                                    </m:e>
                                    <m:sub>
                                      <m:r>
                                        <a:rPr lang="en-GB" sz="2800" i="1">
                                          <a:latin typeface="Cambria Math" panose="02040503050406030204" pitchFamily="18" charset="0"/>
                                        </a:rPr>
                                        <m:t>𝐵</m:t>
                                      </m:r>
                                    </m:sub>
                                  </m:sSub>
                                </m:num>
                                <m:den>
                                  <m:r>
                                    <a:rPr lang="en-GB" sz="2800" i="1">
                                      <a:latin typeface="Cambria Math" panose="02040503050406030204" pitchFamily="18" charset="0"/>
                                    </a:rPr>
                                    <m:t>𝑟𝑎𝐻</m:t>
                                  </m:r>
                                </m:den>
                              </m:f>
                            </m:e>
                          </m:rad>
                        </m:den>
                      </m:f>
                      <m:d>
                        <m:dPr>
                          <m:ctrlPr>
                            <a:rPr lang="en-GB" sz="2800" i="1">
                              <a:latin typeface="Cambria Math" panose="02040503050406030204" pitchFamily="18" charset="0"/>
                            </a:rPr>
                          </m:ctrlPr>
                        </m:dPr>
                        <m:e>
                          <m:m>
                            <m:mPr>
                              <m:mcs>
                                <m:mc>
                                  <m:mcPr>
                                    <m:count m:val="1"/>
                                    <m:mcJc m:val="center"/>
                                  </m:mcPr>
                                </m:mc>
                              </m:mcs>
                              <m:ctrlPr>
                                <a:rPr lang="en-GB" sz="2800" i="1">
                                  <a:latin typeface="Cambria Math" panose="02040503050406030204" pitchFamily="18" charset="0"/>
                                </a:rPr>
                              </m:ctrlPr>
                            </m:mPr>
                            <m:mr>
                              <m:e>
                                <m:r>
                                  <a:rPr lang="en-GB" sz="2800" i="1">
                                    <a:latin typeface="Cambria Math" panose="02040503050406030204" pitchFamily="18" charset="0"/>
                                  </a:rPr>
                                  <m:t>1</m:t>
                                </m:r>
                              </m:e>
                            </m:mr>
                            <m:mr>
                              <m:e>
                                <m:rad>
                                  <m:radPr>
                                    <m:degHide m:val="on"/>
                                    <m:ctrlPr>
                                      <a:rPr lang="en-GB" sz="2800" i="1">
                                        <a:latin typeface="Cambria Math" panose="02040503050406030204" pitchFamily="18" charset="0"/>
                                      </a:rPr>
                                    </m:ctrlPr>
                                  </m:radPr>
                                  <m:deg/>
                                  <m:e>
                                    <m:f>
                                      <m:fPr>
                                        <m:ctrlPr>
                                          <a:rPr lang="en-GB" sz="2800" i="1">
                                            <a:latin typeface="Cambria Math" panose="02040503050406030204" pitchFamily="18" charset="0"/>
                                          </a:rPr>
                                        </m:ctrlPr>
                                      </m:fPr>
                                      <m:num>
                                        <m:r>
                                          <a:rPr lang="en-GB" sz="2800" i="1">
                                            <a:latin typeface="Cambria Math" panose="02040503050406030204" pitchFamily="18" charset="0"/>
                                          </a:rPr>
                                          <m:t>𝑒𝐾</m:t>
                                        </m:r>
                                        <m:sSub>
                                          <m:sSubPr>
                                            <m:ctrlPr>
                                              <a:rPr lang="en-GB" sz="2800" i="1">
                                                <a:latin typeface="Cambria Math" panose="02040503050406030204" pitchFamily="18" charset="0"/>
                                              </a:rPr>
                                            </m:ctrlPr>
                                          </m:sSubPr>
                                          <m:e>
                                            <m:r>
                                              <a:rPr lang="en-GB" sz="2800" i="1">
                                                <a:latin typeface="Cambria Math" panose="02040503050406030204" pitchFamily="18" charset="0"/>
                                              </a:rPr>
                                              <m:t>𝑛</m:t>
                                            </m:r>
                                          </m:e>
                                          <m:sub>
                                            <m:r>
                                              <a:rPr lang="en-GB" sz="2800" i="1">
                                                <a:latin typeface="Cambria Math" panose="02040503050406030204" pitchFamily="18" charset="0"/>
                                              </a:rPr>
                                              <m:t>𝐵</m:t>
                                            </m:r>
                                          </m:sub>
                                        </m:sSub>
                                      </m:num>
                                      <m:den>
                                        <m:r>
                                          <a:rPr lang="en-GB" sz="2800" i="1">
                                            <a:latin typeface="Cambria Math" panose="02040503050406030204" pitchFamily="18" charset="0"/>
                                          </a:rPr>
                                          <m:t>𝑟𝑎𝐻</m:t>
                                        </m:r>
                                      </m:den>
                                    </m:f>
                                  </m:e>
                                </m:rad>
                              </m:e>
                            </m:mr>
                          </m:m>
                        </m:e>
                      </m:d>
                    </m:oMath>
                  </m:oMathPara>
                </a14:m>
                <a:endParaRPr lang="en-GB" sz="2800" dirty="0"/>
              </a:p>
            </p:txBody>
          </p:sp>
        </mc:Choice>
        <mc:Fallback xmlns="">
          <p:sp>
            <p:nvSpPr>
              <p:cNvPr id="7" name="TextBox 6"/>
              <p:cNvSpPr txBox="1">
                <a:spLocks noRot="1" noChangeAspect="1" noMove="1" noResize="1" noEditPoints="1" noAdjustHandles="1" noChangeArrowheads="1" noChangeShapeType="1" noTextEdit="1"/>
              </p:cNvSpPr>
              <p:nvPr/>
            </p:nvSpPr>
            <p:spPr>
              <a:xfrm>
                <a:off x="6096000" y="4116396"/>
                <a:ext cx="4211474" cy="1722587"/>
              </a:xfrm>
              <a:prstGeom prst="rect">
                <a:avLst/>
              </a:prstGeom>
              <a:blipFill>
                <a:blip r:embed="rId3"/>
                <a:stretch>
                  <a:fillRect/>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4C154860-8671-8377-26EE-4F05DD487DB3}"/>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699024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077915" y="4731147"/>
            <a:ext cx="36312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Column sums of NGM:</a:t>
            </a:r>
          </a:p>
        </p:txBody>
      </p:sp>
      <mc:AlternateContent xmlns:mc="http://schemas.openxmlformats.org/markup-compatibility/2006" xmlns:a14="http://schemas.microsoft.com/office/drawing/2010/main">
        <mc:Choice Requires="a14">
          <p:sp>
            <p:nvSpPr>
              <p:cNvPr id="2" name="TextBox 1"/>
              <p:cNvSpPr txBox="1"/>
              <p:nvPr/>
            </p:nvSpPr>
            <p:spPr>
              <a:xfrm>
                <a:off x="6933413" y="4429943"/>
                <a:ext cx="2042867" cy="100251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r>
                        <a:rPr lang="en-GB" sz="3200" i="1">
                          <a:latin typeface="Cambria Math" panose="02040503050406030204" pitchFamily="18" charset="0"/>
                        </a:rPr>
                        <m:t> </m:t>
                      </m:r>
                      <m:r>
                        <m:rPr>
                          <m:nor/>
                        </m:rPr>
                        <a:rPr lang="en-GB" sz="3200">
                          <a:latin typeface="Cambria Math" panose="02040503050406030204" pitchFamily="18" charset="0"/>
                        </a:rPr>
                        <m:t>and</m:t>
                      </m:r>
                      <m:r>
                        <m:rPr>
                          <m:nor/>
                        </m:rPr>
                        <a:rPr lang="en-GB" sz="3200">
                          <a:latin typeface="Cambria Math" panose="02040503050406030204" pitchFamily="18" charset="0"/>
                        </a:rPr>
                        <m:t> </m:t>
                      </m:r>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oMath>
                  </m:oMathPara>
                </a14:m>
                <a:endParaRPr lang="en-GB" sz="3200" dirty="0"/>
              </a:p>
            </p:txBody>
          </p:sp>
        </mc:Choice>
        <mc:Fallback xmlns="">
          <p:sp>
            <p:nvSpPr>
              <p:cNvPr id="2" name="TextBox 1"/>
              <p:cNvSpPr txBox="1">
                <a:spLocks noRot="1" noChangeAspect="1" noMove="1" noResize="1" noEditPoints="1" noAdjustHandles="1" noChangeArrowheads="1" noChangeShapeType="1" noTextEdit="1"/>
              </p:cNvSpPr>
              <p:nvPr/>
            </p:nvSpPr>
            <p:spPr>
              <a:xfrm>
                <a:off x="6933413" y="4429943"/>
                <a:ext cx="2042867" cy="1002519"/>
              </a:xfrm>
              <a:prstGeom prst="rect">
                <a:avLst/>
              </a:prstGeom>
              <a:blipFill>
                <a:blip r:embed="rId3"/>
                <a:stretch>
                  <a:fillRect/>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F32176FD-6188-C9EC-7483-6361AA2CA34C}"/>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13687931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p:cNvSpPr txBox="1"/>
              <p:nvPr/>
            </p:nvSpPr>
            <p:spPr>
              <a:xfrm>
                <a:off x="4020945" y="1757615"/>
                <a:ext cx="3842462" cy="20542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3200" i="1">
                          <a:latin typeface="Cambria Math" panose="02040503050406030204" pitchFamily="18" charset="0"/>
                        </a:rPr>
                        <m:t>𝑁𝐺𝑀</m:t>
                      </m:r>
                      <m:r>
                        <a:rPr lang="en-GB" sz="3200" i="1">
                          <a:latin typeface="Cambria Math" panose="02040503050406030204" pitchFamily="18" charset="0"/>
                        </a:rPr>
                        <m:t>=</m:t>
                      </m:r>
                      <m:sSup>
                        <m:sSupPr>
                          <m:ctrlPr>
                            <a:rPr lang="en-GB" sz="3200" i="1">
                              <a:latin typeface="Cambria Math" panose="02040503050406030204" pitchFamily="18" charset="0"/>
                            </a:rPr>
                          </m:ctrlPr>
                        </m:sSupPr>
                        <m:e>
                          <m:d>
                            <m:dPr>
                              <m:ctrlPr>
                                <a:rPr lang="en-GB" sz="3200" i="1">
                                  <a:latin typeface="Cambria Math" panose="02040503050406030204" pitchFamily="18" charset="0"/>
                                </a:rPr>
                              </m:ctrlPr>
                            </m:dPr>
                            <m:e>
                              <m:m>
                                <m:mPr>
                                  <m:mcs>
                                    <m:mc>
                                      <m:mcPr>
                                        <m:count m:val="2"/>
                                        <m:mcJc m:val="center"/>
                                      </m:mcPr>
                                    </m:mc>
                                  </m:mcs>
                                  <m:ctrlPr>
                                    <a:rPr lang="en-GB" sz="3200" i="1">
                                      <a:latin typeface="Cambria Math" panose="02040503050406030204" pitchFamily="18" charset="0"/>
                                    </a:rPr>
                                  </m:ctrlPr>
                                </m:mPr>
                                <m:mr>
                                  <m:e>
                                    <m:r>
                                      <m:rPr>
                                        <m:brk m:alnAt="7"/>
                                      </m:rPr>
                                      <a:rPr lang="en-GB" sz="3200" i="1">
                                        <a:latin typeface="Cambria Math" panose="02040503050406030204" pitchFamily="18" charset="0"/>
                                      </a:rPr>
                                      <m:t>0</m:t>
                                    </m:r>
                                  </m:e>
                                  <m:e>
                                    <m:f>
                                      <m:fPr>
                                        <m:ctrlPr>
                                          <a:rPr lang="en-GB" sz="3200" i="1">
                                            <a:latin typeface="Cambria Math" panose="02040503050406030204" pitchFamily="18" charset="0"/>
                                          </a:rPr>
                                        </m:ctrlPr>
                                      </m:fPr>
                                      <m:num>
                                        <m:r>
                                          <a:rPr lang="en-GB" sz="3200" i="1">
                                            <a:latin typeface="Cambria Math" panose="02040503050406030204" pitchFamily="18" charset="0"/>
                                          </a:rPr>
                                          <m:t>𝑎𝐻</m:t>
                                        </m:r>
                                      </m:num>
                                      <m:den>
                                        <m:r>
                                          <a:rPr lang="en-GB" sz="3200" i="1">
                                            <a:latin typeface="Cambria Math" panose="02040503050406030204" pitchFamily="18" charset="0"/>
                                          </a:rPr>
                                          <m:t>𝐾</m:t>
                                        </m:r>
                                        <m:sSub>
                                          <m:sSubPr>
                                            <m:ctrlPr>
                                              <a:rPr lang="en-GB" sz="3200" i="1">
                                                <a:latin typeface="Cambria Math" panose="02040503050406030204" pitchFamily="18" charset="0"/>
                                              </a:rPr>
                                            </m:ctrlPr>
                                          </m:sSubPr>
                                          <m:e>
                                            <m:r>
                                              <a:rPr lang="en-GB" sz="3200" i="1">
                                                <a:latin typeface="Cambria Math" panose="02040503050406030204" pitchFamily="18" charset="0"/>
                                              </a:rPr>
                                              <m:t>𝑛</m:t>
                                            </m:r>
                                          </m:e>
                                          <m:sub>
                                            <m:r>
                                              <a:rPr lang="en-GB" sz="3200" i="1">
                                                <a:latin typeface="Cambria Math" panose="02040503050406030204" pitchFamily="18" charset="0"/>
                                              </a:rPr>
                                              <m:t>𝐵</m:t>
                                            </m:r>
                                          </m:sub>
                                        </m:sSub>
                                      </m:den>
                                    </m:f>
                                  </m:e>
                                </m:mr>
                                <m:mr>
                                  <m:e>
                                    <m:f>
                                      <m:fPr>
                                        <m:ctrlPr>
                                          <a:rPr lang="en-GB" sz="3200" i="1">
                                            <a:latin typeface="Cambria Math" panose="02040503050406030204" pitchFamily="18" charset="0"/>
                                          </a:rPr>
                                        </m:ctrlPr>
                                      </m:fPr>
                                      <m:num>
                                        <m:r>
                                          <a:rPr lang="en-GB" sz="3200" i="1">
                                            <a:latin typeface="Cambria Math" panose="02040503050406030204" pitchFamily="18" charset="0"/>
                                          </a:rPr>
                                          <m:t>𝑒</m:t>
                                        </m:r>
                                      </m:num>
                                      <m:den>
                                        <m:r>
                                          <a:rPr lang="en-GB" sz="3200" i="1">
                                            <a:latin typeface="Cambria Math" panose="02040503050406030204" pitchFamily="18" charset="0"/>
                                          </a:rPr>
                                          <m:t>𝑟</m:t>
                                        </m:r>
                                      </m:den>
                                    </m:f>
                                  </m:e>
                                  <m:e>
                                    <m:r>
                                      <a:rPr lang="en-GB" sz="3200" i="1">
                                        <a:latin typeface="Cambria Math" panose="02040503050406030204" pitchFamily="18" charset="0"/>
                                      </a:rPr>
                                      <m:t>0</m:t>
                                    </m:r>
                                  </m:e>
                                </m:mr>
                              </m:m>
                            </m:e>
                          </m:d>
                        </m:e>
                        <m:sup/>
                      </m:sSup>
                    </m:oMath>
                  </m:oMathPara>
                </a14:m>
                <a:endParaRPr lang="en-GB"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4020945" y="1757615"/>
                <a:ext cx="3842462" cy="2054280"/>
              </a:xfrm>
              <a:prstGeom prst="rect">
                <a:avLst/>
              </a:prstGeom>
              <a:blipFill>
                <a:blip r:embed="rId2"/>
                <a:stretch>
                  <a:fillRect/>
                </a:stretch>
              </a:blipFill>
            </p:spPr>
            <p:txBody>
              <a:bodyPr/>
              <a:lstStyle/>
              <a:p>
                <a:r>
                  <a:rPr lang="en-GB">
                    <a:noFill/>
                  </a:rPr>
                  <a:t> </a:t>
                </a:r>
              </a:p>
            </p:txBody>
          </p:sp>
        </mc:Fallback>
      </mc:AlternateContent>
      <p:sp>
        <p:nvSpPr>
          <p:cNvPr id="6" name="Rectangle 5"/>
          <p:cNvSpPr>
            <a:spLocks noChangeArrowheads="1"/>
          </p:cNvSpPr>
          <p:nvPr/>
        </p:nvSpPr>
        <p:spPr bwMode="auto">
          <a:xfrm>
            <a:off x="2086708" y="4354601"/>
            <a:ext cx="43609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Contribution of infected humans to R</a:t>
            </a:r>
            <a:r>
              <a:rPr lang="en-GB" altLang="en-US" sz="2000" baseline="-25000" dirty="0">
                <a:solidFill>
                  <a:srgbClr val="23166D"/>
                </a:solidFill>
                <a:latin typeface="Calibri" panose="020F0502020204030204"/>
              </a:rPr>
              <a:t>0 </a:t>
            </a:r>
            <a:r>
              <a:rPr lang="en-GB" altLang="en-US" sz="2000" dirty="0">
                <a:solidFill>
                  <a:srgbClr val="23166D"/>
                </a:solidFill>
                <a:latin typeface="Calibri" panose="020F0502020204030204"/>
              </a:rPr>
              <a:t>:</a:t>
            </a:r>
          </a:p>
        </p:txBody>
      </p:sp>
      <mc:AlternateContent xmlns:mc="http://schemas.openxmlformats.org/markup-compatibility/2006" xmlns:a14="http://schemas.microsoft.com/office/drawing/2010/main">
        <mc:Choice Requires="a14">
          <p:sp>
            <p:nvSpPr>
              <p:cNvPr id="2" name="TextBox 1"/>
              <p:cNvSpPr txBox="1"/>
              <p:nvPr/>
            </p:nvSpPr>
            <p:spPr>
              <a:xfrm>
                <a:off x="7038921" y="3978057"/>
                <a:ext cx="2601481" cy="115320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𝑒</m:t>
                          </m:r>
                        </m:num>
                        <m:den>
                          <m:r>
                            <a:rPr lang="en-GB" sz="2400" i="1">
                              <a:latin typeface="Cambria Math" panose="02040503050406030204" pitchFamily="18" charset="0"/>
                            </a:rPr>
                            <m:t>𝑟</m:t>
                          </m:r>
                        </m:den>
                      </m:f>
                      <m:r>
                        <a:rPr lang="en-GB" sz="2400" i="1">
                          <a:latin typeface="Cambria Math" panose="02040503050406030204" pitchFamily="18" charset="0"/>
                          <a:ea typeface="Cambria Math" panose="02040503050406030204" pitchFamily="18" charset="0"/>
                        </a:rPr>
                        <m:t>×</m:t>
                      </m:r>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1+</m:t>
                          </m:r>
                          <m:rad>
                            <m:radPr>
                              <m:degHide m:val="on"/>
                              <m:ctrlPr>
                                <a:rPr lang="en-GB" sz="2400" i="1">
                                  <a:latin typeface="Cambria Math" panose="02040503050406030204" pitchFamily="18" charset="0"/>
                                </a:rPr>
                              </m:ctrlPr>
                            </m:radPr>
                            <m:deg/>
                            <m:e>
                              <m:f>
                                <m:fPr>
                                  <m:ctrlPr>
                                    <a:rPr lang="en-GB" sz="2400" i="1">
                                      <a:latin typeface="Cambria Math" panose="02040503050406030204" pitchFamily="18" charset="0"/>
                                    </a:rPr>
                                  </m:ctrlPr>
                                </m:fPr>
                                <m:num>
                                  <m:r>
                                    <a:rPr lang="en-GB" sz="2400" i="1">
                                      <a:latin typeface="Cambria Math" panose="02040503050406030204" pitchFamily="18" charset="0"/>
                                    </a:rPr>
                                    <m:t>𝑒𝐾</m:t>
                                  </m:r>
                                  <m:sSub>
                                    <m:sSubPr>
                                      <m:ctrlPr>
                                        <a:rPr lang="en-GB" sz="2400" i="1">
                                          <a:latin typeface="Cambria Math" panose="02040503050406030204" pitchFamily="18" charset="0"/>
                                        </a:rPr>
                                      </m:ctrlPr>
                                    </m:sSubPr>
                                    <m:e>
                                      <m:r>
                                        <a:rPr lang="en-GB" sz="2400" i="1">
                                          <a:latin typeface="Cambria Math" panose="02040503050406030204" pitchFamily="18" charset="0"/>
                                        </a:rPr>
                                        <m:t>𝑛</m:t>
                                      </m:r>
                                    </m:e>
                                    <m:sub>
                                      <m:r>
                                        <a:rPr lang="en-GB" sz="2400" i="1">
                                          <a:latin typeface="Cambria Math" panose="02040503050406030204" pitchFamily="18" charset="0"/>
                                        </a:rPr>
                                        <m:t>𝐵</m:t>
                                      </m:r>
                                    </m:sub>
                                  </m:sSub>
                                </m:num>
                                <m:den>
                                  <m:r>
                                    <a:rPr lang="en-GB" sz="2400" i="1">
                                      <a:latin typeface="Cambria Math" panose="02040503050406030204" pitchFamily="18" charset="0"/>
                                    </a:rPr>
                                    <m:t>𝑟𝑎𝐻</m:t>
                                  </m:r>
                                </m:den>
                              </m:f>
                            </m:e>
                          </m:rad>
                        </m:den>
                      </m:f>
                      <m:r>
                        <a:rPr lang="en-GB" sz="2400" i="1">
                          <a:latin typeface="Cambria Math" panose="02040503050406030204" pitchFamily="18" charset="0"/>
                          <a:ea typeface="Cambria Math" panose="02040503050406030204" pitchFamily="18" charset="0"/>
                        </a:rPr>
                        <m:t>×1</m:t>
                      </m:r>
                    </m:oMath>
                  </m:oMathPara>
                </a14:m>
                <a:endParaRPr lang="en-GB"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7038921" y="3978057"/>
                <a:ext cx="2601481" cy="1153201"/>
              </a:xfrm>
              <a:prstGeom prst="rect">
                <a:avLst/>
              </a:prstGeom>
              <a:blipFill>
                <a:blip r:embed="rId3"/>
                <a:stretch>
                  <a:fillRect/>
                </a:stretch>
              </a:blipFill>
            </p:spPr>
            <p:txBody>
              <a:bodyPr/>
              <a:lstStyle/>
              <a:p>
                <a:r>
                  <a:rPr lang="en-GB">
                    <a:noFill/>
                  </a:rPr>
                  <a:t> </a:t>
                </a:r>
              </a:p>
            </p:txBody>
          </p:sp>
        </mc:Fallback>
      </mc:AlternateContent>
      <p:sp>
        <p:nvSpPr>
          <p:cNvPr id="7" name="Rectangle 6"/>
          <p:cNvSpPr>
            <a:spLocks noChangeArrowheads="1"/>
          </p:cNvSpPr>
          <p:nvPr/>
        </p:nvSpPr>
        <p:spPr bwMode="auto">
          <a:xfrm>
            <a:off x="2086707" y="5676378"/>
            <a:ext cx="43609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Contribution of bacteria to R</a:t>
            </a:r>
            <a:r>
              <a:rPr lang="en-GB" altLang="en-US" sz="2000" baseline="-25000" dirty="0">
                <a:solidFill>
                  <a:srgbClr val="23166D"/>
                </a:solidFill>
                <a:latin typeface="Calibri" panose="020F0502020204030204"/>
              </a:rPr>
              <a:t>0 </a:t>
            </a:r>
            <a:r>
              <a:rPr lang="en-GB" altLang="en-US" sz="2000" dirty="0">
                <a:solidFill>
                  <a:srgbClr val="23166D"/>
                </a:solidFill>
                <a:latin typeface="Calibri" panose="020F0502020204030204"/>
              </a:rPr>
              <a:t>:</a:t>
            </a:r>
          </a:p>
        </p:txBody>
      </p:sp>
      <mc:AlternateContent xmlns:mc="http://schemas.openxmlformats.org/markup-compatibility/2006" xmlns:a14="http://schemas.microsoft.com/office/drawing/2010/main">
        <mc:Choice Requires="a14">
          <p:sp>
            <p:nvSpPr>
              <p:cNvPr id="8" name="TextBox 7"/>
              <p:cNvSpPr txBox="1"/>
              <p:nvPr/>
            </p:nvSpPr>
            <p:spPr>
              <a:xfrm>
                <a:off x="6528965" y="5297418"/>
                <a:ext cx="3803156" cy="138063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𝑎𝐻</m:t>
                          </m:r>
                        </m:num>
                        <m:den>
                          <m:r>
                            <a:rPr lang="en-GB" sz="2400" i="1">
                              <a:latin typeface="Cambria Math" panose="02040503050406030204" pitchFamily="18" charset="0"/>
                            </a:rPr>
                            <m:t>𝐾</m:t>
                          </m:r>
                          <m:sSub>
                            <m:sSubPr>
                              <m:ctrlPr>
                                <a:rPr lang="en-GB" sz="2400" i="1">
                                  <a:latin typeface="Cambria Math" panose="02040503050406030204" pitchFamily="18" charset="0"/>
                                </a:rPr>
                              </m:ctrlPr>
                            </m:sSubPr>
                            <m:e>
                              <m:r>
                                <a:rPr lang="en-GB" sz="2400" i="1">
                                  <a:latin typeface="Cambria Math" panose="02040503050406030204" pitchFamily="18" charset="0"/>
                                </a:rPr>
                                <m:t>𝑛</m:t>
                              </m:r>
                            </m:e>
                            <m:sub>
                              <m:r>
                                <a:rPr lang="en-GB" sz="2400" i="1">
                                  <a:latin typeface="Cambria Math" panose="02040503050406030204" pitchFamily="18" charset="0"/>
                                </a:rPr>
                                <m:t>𝐵</m:t>
                              </m:r>
                            </m:sub>
                          </m:sSub>
                        </m:den>
                      </m:f>
                      <m:r>
                        <a:rPr lang="en-GB" sz="2400" i="1">
                          <a:latin typeface="Cambria Math" panose="02040503050406030204" pitchFamily="18" charset="0"/>
                          <a:ea typeface="Cambria Math" panose="02040503050406030204" pitchFamily="18" charset="0"/>
                        </a:rPr>
                        <m:t>×</m:t>
                      </m:r>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1+</m:t>
                          </m:r>
                          <m:rad>
                            <m:radPr>
                              <m:degHide m:val="on"/>
                              <m:ctrlPr>
                                <a:rPr lang="en-GB" sz="2400" i="1">
                                  <a:latin typeface="Cambria Math" panose="02040503050406030204" pitchFamily="18" charset="0"/>
                                </a:rPr>
                              </m:ctrlPr>
                            </m:radPr>
                            <m:deg/>
                            <m:e>
                              <m:f>
                                <m:fPr>
                                  <m:ctrlPr>
                                    <a:rPr lang="en-GB" sz="2400" i="1">
                                      <a:latin typeface="Cambria Math" panose="02040503050406030204" pitchFamily="18" charset="0"/>
                                    </a:rPr>
                                  </m:ctrlPr>
                                </m:fPr>
                                <m:num>
                                  <m:r>
                                    <a:rPr lang="en-GB" sz="2400" i="1">
                                      <a:latin typeface="Cambria Math" panose="02040503050406030204" pitchFamily="18" charset="0"/>
                                    </a:rPr>
                                    <m:t>𝑒𝐾</m:t>
                                  </m:r>
                                  <m:sSub>
                                    <m:sSubPr>
                                      <m:ctrlPr>
                                        <a:rPr lang="en-GB" sz="2400" i="1">
                                          <a:latin typeface="Cambria Math" panose="02040503050406030204" pitchFamily="18" charset="0"/>
                                        </a:rPr>
                                      </m:ctrlPr>
                                    </m:sSubPr>
                                    <m:e>
                                      <m:r>
                                        <a:rPr lang="en-GB" sz="2400" i="1">
                                          <a:latin typeface="Cambria Math" panose="02040503050406030204" pitchFamily="18" charset="0"/>
                                        </a:rPr>
                                        <m:t>𝑛</m:t>
                                      </m:r>
                                    </m:e>
                                    <m:sub>
                                      <m:r>
                                        <a:rPr lang="en-GB" sz="2400" i="1">
                                          <a:latin typeface="Cambria Math" panose="02040503050406030204" pitchFamily="18" charset="0"/>
                                        </a:rPr>
                                        <m:t>𝐵</m:t>
                                      </m:r>
                                    </m:sub>
                                  </m:sSub>
                                </m:num>
                                <m:den>
                                  <m:r>
                                    <a:rPr lang="en-GB" sz="2400" i="1">
                                      <a:latin typeface="Cambria Math" panose="02040503050406030204" pitchFamily="18" charset="0"/>
                                    </a:rPr>
                                    <m:t>𝑟𝑎𝐻</m:t>
                                  </m:r>
                                </m:den>
                              </m:f>
                            </m:e>
                          </m:rad>
                        </m:den>
                      </m:f>
                      <m:r>
                        <a:rPr lang="en-GB" sz="2400" i="1">
                          <a:latin typeface="Cambria Math" panose="02040503050406030204" pitchFamily="18" charset="0"/>
                          <a:ea typeface="Cambria Math" panose="02040503050406030204" pitchFamily="18" charset="0"/>
                        </a:rPr>
                        <m:t>×</m:t>
                      </m:r>
                      <m:rad>
                        <m:radPr>
                          <m:degHide m:val="on"/>
                          <m:ctrlPr>
                            <a:rPr lang="en-GB" sz="2400" i="1">
                              <a:latin typeface="Cambria Math" panose="02040503050406030204" pitchFamily="18" charset="0"/>
                            </a:rPr>
                          </m:ctrlPr>
                        </m:radPr>
                        <m:deg/>
                        <m:e>
                          <m:f>
                            <m:fPr>
                              <m:ctrlPr>
                                <a:rPr lang="en-GB" sz="2400" i="1">
                                  <a:latin typeface="Cambria Math" panose="02040503050406030204" pitchFamily="18" charset="0"/>
                                </a:rPr>
                              </m:ctrlPr>
                            </m:fPr>
                            <m:num>
                              <m:r>
                                <a:rPr lang="en-GB" sz="2400" i="1">
                                  <a:latin typeface="Cambria Math" panose="02040503050406030204" pitchFamily="18" charset="0"/>
                                </a:rPr>
                                <m:t>𝑒𝐾</m:t>
                              </m:r>
                              <m:sSub>
                                <m:sSubPr>
                                  <m:ctrlPr>
                                    <a:rPr lang="en-GB" sz="2400" i="1">
                                      <a:latin typeface="Cambria Math" panose="02040503050406030204" pitchFamily="18" charset="0"/>
                                    </a:rPr>
                                  </m:ctrlPr>
                                </m:sSubPr>
                                <m:e>
                                  <m:r>
                                    <a:rPr lang="en-GB" sz="2400" i="1">
                                      <a:latin typeface="Cambria Math" panose="02040503050406030204" pitchFamily="18" charset="0"/>
                                    </a:rPr>
                                    <m:t>𝑛</m:t>
                                  </m:r>
                                </m:e>
                                <m:sub>
                                  <m:r>
                                    <a:rPr lang="en-GB" sz="2400" i="1">
                                      <a:latin typeface="Cambria Math" panose="02040503050406030204" pitchFamily="18" charset="0"/>
                                    </a:rPr>
                                    <m:t>𝐵</m:t>
                                  </m:r>
                                </m:sub>
                              </m:sSub>
                            </m:num>
                            <m:den>
                              <m:r>
                                <a:rPr lang="en-GB" sz="2400" i="1">
                                  <a:latin typeface="Cambria Math" panose="02040503050406030204" pitchFamily="18" charset="0"/>
                                </a:rPr>
                                <m:t>𝑟𝑎𝐻</m:t>
                              </m:r>
                            </m:den>
                          </m:f>
                        </m:e>
                      </m:rad>
                    </m:oMath>
                  </m:oMathPara>
                </a14:m>
                <a:endParaRPr lang="en-GB" sz="2400" dirty="0"/>
              </a:p>
            </p:txBody>
          </p:sp>
        </mc:Choice>
        <mc:Fallback xmlns="">
          <p:sp>
            <p:nvSpPr>
              <p:cNvPr id="8" name="TextBox 7"/>
              <p:cNvSpPr txBox="1">
                <a:spLocks noRot="1" noChangeAspect="1" noMove="1" noResize="1" noEditPoints="1" noAdjustHandles="1" noChangeArrowheads="1" noChangeShapeType="1" noTextEdit="1"/>
              </p:cNvSpPr>
              <p:nvPr/>
            </p:nvSpPr>
            <p:spPr>
              <a:xfrm>
                <a:off x="6528965" y="5297418"/>
                <a:ext cx="3803156" cy="1380634"/>
              </a:xfrm>
              <a:prstGeom prst="rect">
                <a:avLst/>
              </a:prstGeom>
              <a:blipFill>
                <a:blip r:embed="rId4"/>
                <a:stretch>
                  <a:fillRect/>
                </a:stretch>
              </a:blipFill>
            </p:spPr>
            <p:txBody>
              <a:bodyPr/>
              <a:lstStyle/>
              <a:p>
                <a:r>
                  <a:rPr lang="en-GB">
                    <a:noFill/>
                  </a:rPr>
                  <a:t> </a:t>
                </a:r>
              </a:p>
            </p:txBody>
          </p:sp>
        </mc:Fallback>
      </mc:AlternateContent>
      <p:sp>
        <p:nvSpPr>
          <p:cNvPr id="3" name="Title 1">
            <a:extLst>
              <a:ext uri="{FF2B5EF4-FFF2-40B4-BE49-F238E27FC236}">
                <a16:creationId xmlns:a16="http://schemas.microsoft.com/office/drawing/2014/main" id="{FB41E5AD-383C-BFFB-0FE8-1C194F8CAC46}"/>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5248084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3915508" y="1378714"/>
            <a:ext cx="43609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2000" dirty="0">
                <a:solidFill>
                  <a:srgbClr val="23166D"/>
                </a:solidFill>
                <a:latin typeface="Calibri" panose="020F0502020204030204"/>
              </a:rPr>
              <a:t>Changing the contribution</a:t>
            </a:r>
          </a:p>
        </p:txBody>
      </p:sp>
      <p:pic>
        <p:nvPicPr>
          <p:cNvPr id="3" name="Picture 2"/>
          <p:cNvPicPr>
            <a:picLocks noChangeAspect="1"/>
          </p:cNvPicPr>
          <p:nvPr/>
        </p:nvPicPr>
        <p:blipFill>
          <a:blip r:embed="rId2">
            <a:clrChange>
              <a:clrFrom>
                <a:srgbClr val="FFFFFF"/>
              </a:clrFrom>
              <a:clrTo>
                <a:srgbClr val="FFFFFF">
                  <a:alpha val="0"/>
                </a:srgbClr>
              </a:clrTo>
            </a:clrChange>
          </a:blip>
          <a:stretch>
            <a:fillRect/>
          </a:stretch>
        </p:blipFill>
        <p:spPr>
          <a:xfrm>
            <a:off x="1259174" y="2058936"/>
            <a:ext cx="9408826" cy="4799064"/>
          </a:xfrm>
          <a:prstGeom prst="rect">
            <a:avLst/>
          </a:prstGeom>
        </p:spPr>
      </p:pic>
      <p:sp>
        <p:nvSpPr>
          <p:cNvPr id="2" name="Rectangle 1"/>
          <p:cNvSpPr/>
          <p:nvPr/>
        </p:nvSpPr>
        <p:spPr>
          <a:xfrm>
            <a:off x="1885150" y="2374366"/>
            <a:ext cx="583986" cy="4018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a:spLocks noChangeArrowheads="1"/>
          </p:cNvSpPr>
          <p:nvPr/>
        </p:nvSpPr>
        <p:spPr bwMode="auto">
          <a:xfrm>
            <a:off x="1386180" y="2728698"/>
            <a:ext cx="12443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Aft>
                <a:spcPts val="600"/>
              </a:spcAft>
              <a:defRPr/>
            </a:pPr>
            <a:r>
              <a:rPr lang="en-GB" altLang="en-US" sz="1600" dirty="0">
                <a:solidFill>
                  <a:srgbClr val="23166D"/>
                </a:solidFill>
                <a:latin typeface="Calibri" panose="020F0502020204030204"/>
              </a:rPr>
              <a:t>R</a:t>
            </a:r>
            <a:r>
              <a:rPr lang="en-GB" altLang="en-US" sz="1600" baseline="-25000" dirty="0">
                <a:solidFill>
                  <a:srgbClr val="23166D"/>
                </a:solidFill>
                <a:latin typeface="Calibri" panose="020F0502020204030204"/>
              </a:rPr>
              <a:t>0</a:t>
            </a:r>
            <a:r>
              <a:rPr lang="en-GB" altLang="en-US" sz="1600" dirty="0">
                <a:solidFill>
                  <a:srgbClr val="23166D"/>
                </a:solidFill>
                <a:latin typeface="Calibri" panose="020F0502020204030204"/>
              </a:rPr>
              <a:t>=1.209</a:t>
            </a:r>
          </a:p>
        </p:txBody>
      </p:sp>
      <p:sp>
        <p:nvSpPr>
          <p:cNvPr id="4" name="Title 1">
            <a:extLst>
              <a:ext uri="{FF2B5EF4-FFF2-40B4-BE49-F238E27FC236}">
                <a16:creationId xmlns:a16="http://schemas.microsoft.com/office/drawing/2014/main" id="{07A56EAE-B6FE-8B8C-2523-6920D3CEE34A}"/>
              </a:ext>
            </a:extLst>
          </p:cNvPr>
          <p:cNvSpPr txBox="1">
            <a:spLocks/>
          </p:cNvSpPr>
          <p:nvPr/>
        </p:nvSpPr>
        <p:spPr>
          <a:xfrm>
            <a:off x="838200" y="365125"/>
            <a:ext cx="10515600" cy="762289"/>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Next generation matrix – interpretation?</a:t>
            </a:r>
          </a:p>
        </p:txBody>
      </p:sp>
    </p:spTree>
    <p:extLst>
      <p:ext uri="{BB962C8B-B14F-4D97-AF65-F5344CB8AC3E}">
        <p14:creationId xmlns:p14="http://schemas.microsoft.com/office/powerpoint/2010/main" val="2779665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7555-9759-A037-133F-3FA0DD92C9E0}"/>
              </a:ext>
            </a:extLst>
          </p:cNvPr>
          <p:cNvSpPr>
            <a:spLocks noGrp="1"/>
          </p:cNvSpPr>
          <p:nvPr>
            <p:ph type="title"/>
          </p:nvPr>
        </p:nvSpPr>
        <p:spPr/>
        <p:txBody>
          <a:bodyPr>
            <a:normAutofit/>
          </a:bodyPr>
          <a:lstStyle/>
          <a:p>
            <a:r>
              <a:rPr lang="en-GB" b="1" dirty="0"/>
              <a:t>Summary</a:t>
            </a:r>
            <a:endParaRPr lang="en-GB" dirty="0"/>
          </a:p>
        </p:txBody>
      </p:sp>
      <p:sp>
        <p:nvSpPr>
          <p:cNvPr id="3" name="Content Placeholder 2">
            <a:extLst>
              <a:ext uri="{FF2B5EF4-FFF2-40B4-BE49-F238E27FC236}">
                <a16:creationId xmlns:a16="http://schemas.microsoft.com/office/drawing/2014/main" id="{F1E376A6-EF89-A050-BD03-0D6C98A49CB0}"/>
              </a:ext>
            </a:extLst>
          </p:cNvPr>
          <p:cNvSpPr>
            <a:spLocks noGrp="1"/>
          </p:cNvSpPr>
          <p:nvPr>
            <p:ph idx="1"/>
          </p:nvPr>
        </p:nvSpPr>
        <p:spPr/>
        <p:txBody>
          <a:bodyPr>
            <a:normAutofit/>
          </a:bodyPr>
          <a:lstStyle/>
          <a:p>
            <a:r>
              <a:rPr lang="en-GB" dirty="0"/>
              <a:t>Including environmental transmission in models means we must examine the population of pathogens in the environment as well</a:t>
            </a:r>
          </a:p>
          <a:p>
            <a:r>
              <a:rPr lang="en-GB" dirty="0"/>
              <a:t>As such, we need to consider the volume of the environmental reservoir</a:t>
            </a:r>
          </a:p>
          <a:p>
            <a:r>
              <a:rPr lang="en-GB" dirty="0"/>
              <a:t>In this situation, we use the next generation matrix approach to calculate R0</a:t>
            </a:r>
          </a:p>
          <a:p>
            <a:r>
              <a:rPr lang="en-GB" dirty="0"/>
              <a:t>We can also use the next generation approach to tell us about the relative transmission of each infectious class and we decompose R0</a:t>
            </a:r>
          </a:p>
          <a:p>
            <a:r>
              <a:rPr lang="en-GB" dirty="0"/>
              <a:t>The extra detail contained in the next generation matrix can allow us to target strategies to the most influential infectious classes.</a:t>
            </a:r>
          </a:p>
          <a:p>
            <a:endParaRPr lang="en-GB" dirty="0"/>
          </a:p>
        </p:txBody>
      </p:sp>
      <p:sp>
        <p:nvSpPr>
          <p:cNvPr id="4" name="Slide Number Placeholder 3">
            <a:extLst>
              <a:ext uri="{FF2B5EF4-FFF2-40B4-BE49-F238E27FC236}">
                <a16:creationId xmlns:a16="http://schemas.microsoft.com/office/drawing/2014/main" id="{C1FC37C1-DE69-0510-EF23-AED6EEA908DE}"/>
              </a:ext>
            </a:extLst>
          </p:cNvPr>
          <p:cNvSpPr>
            <a:spLocks noGrp="1"/>
          </p:cNvSpPr>
          <p:nvPr>
            <p:ph type="sldNum" sz="quarter" idx="4"/>
          </p:nvPr>
        </p:nvSpPr>
        <p:spPr/>
        <p:txBody>
          <a:bodyPr/>
          <a:lstStyle/>
          <a:p>
            <a:fld id="{68A6EE70-77F6-40C0-AED2-27236C7D2C5E}" type="slidenum">
              <a:rPr lang="en-GB" smtClean="0"/>
              <a:t>49</a:t>
            </a:fld>
            <a:endParaRPr lang="en-GB"/>
          </a:p>
        </p:txBody>
      </p:sp>
    </p:spTree>
    <p:extLst>
      <p:ext uri="{BB962C8B-B14F-4D97-AF65-F5344CB8AC3E}">
        <p14:creationId xmlns:p14="http://schemas.microsoft.com/office/powerpoint/2010/main" val="1009635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5601148" y="2467994"/>
            <a:ext cx="5715000" cy="3790950"/>
          </a:xfrm>
          <a:prstGeom prst="rect">
            <a:avLst/>
          </a:prstGeom>
        </p:spPr>
      </p:pic>
      <p:sp>
        <p:nvSpPr>
          <p:cNvPr id="7" name="Rectangle 6"/>
          <p:cNvSpPr/>
          <p:nvPr/>
        </p:nvSpPr>
        <p:spPr>
          <a:xfrm>
            <a:off x="1752600"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p:sp>
        <p:nvSpPr>
          <p:cNvPr id="8" name="Rectangle 7"/>
          <p:cNvSpPr/>
          <p:nvPr/>
        </p:nvSpPr>
        <p:spPr>
          <a:xfrm>
            <a:off x="7314379" y="2604512"/>
            <a:ext cx="2288538" cy="307777"/>
          </a:xfrm>
          <a:prstGeom prst="rect">
            <a:avLst/>
          </a:prstGeom>
        </p:spPr>
        <p:txBody>
          <a:bodyPr wrap="square">
            <a:spAutoFit/>
          </a:bodyPr>
          <a:lstStyle/>
          <a:p>
            <a:pPr defTabSz="457200">
              <a:defRPr/>
            </a:pPr>
            <a:r>
              <a:rPr lang="en-GB" sz="1400" dirty="0">
                <a:solidFill>
                  <a:srgbClr val="000000"/>
                </a:solidFill>
                <a:latin typeface="Calibri" panose="020F0502020204030204"/>
              </a:rPr>
              <a:t>Logistic dose response curve</a:t>
            </a:r>
          </a:p>
        </p:txBody>
      </p:sp>
      <mc:AlternateContent xmlns:mc="http://schemas.openxmlformats.org/markup-compatibility/2006" xmlns:a14="http://schemas.microsoft.com/office/drawing/2010/main">
        <mc:Choice Requires="a14">
          <p:sp>
            <p:nvSpPr>
              <p:cNvPr id="3" name="TextBox 2"/>
              <p:cNvSpPr txBox="1"/>
              <p:nvPr/>
            </p:nvSpPr>
            <p:spPr>
              <a:xfrm>
                <a:off x="1963039" y="1665610"/>
                <a:ext cx="1161215" cy="9301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𝐵</m:t>
                          </m:r>
                        </m:num>
                        <m:den>
                          <m:r>
                            <a:rPr lang="en-GB" sz="3200" i="1">
                              <a:latin typeface="Cambria Math" panose="02040503050406030204" pitchFamily="18" charset="0"/>
                            </a:rPr>
                            <m:t>𝐾</m:t>
                          </m:r>
                          <m:r>
                            <a:rPr lang="en-GB" sz="3200" i="1">
                              <a:latin typeface="Cambria Math" panose="02040503050406030204" pitchFamily="18" charset="0"/>
                            </a:rPr>
                            <m:t>+</m:t>
                          </m:r>
                          <m:r>
                            <a:rPr lang="en-GB" sz="3200" i="1">
                              <a:latin typeface="Cambria Math" panose="02040503050406030204" pitchFamily="18" charset="0"/>
                            </a:rPr>
                            <m:t>𝐵</m:t>
                          </m:r>
                        </m:den>
                      </m:f>
                    </m:oMath>
                  </m:oMathPara>
                </a14:m>
                <a:endParaRPr lang="en-GB" dirty="0"/>
              </a:p>
            </p:txBody>
          </p:sp>
        </mc:Choice>
        <mc:Fallback xmlns="">
          <p:sp>
            <p:nvSpPr>
              <p:cNvPr id="3" name="TextBox 2"/>
              <p:cNvSpPr txBox="1">
                <a:spLocks noRot="1" noChangeAspect="1" noMove="1" noResize="1" noEditPoints="1" noAdjustHandles="1" noChangeArrowheads="1" noChangeShapeType="1" noTextEdit="1"/>
              </p:cNvSpPr>
              <p:nvPr/>
            </p:nvSpPr>
            <p:spPr>
              <a:xfrm>
                <a:off x="1963039" y="1665610"/>
                <a:ext cx="1161215" cy="930191"/>
              </a:xfrm>
              <a:prstGeom prst="rect">
                <a:avLst/>
              </a:prstGeom>
              <a:blipFill>
                <a:blip r:embed="rId4"/>
                <a:stretch>
                  <a:fillRect/>
                </a:stretch>
              </a:blipFill>
            </p:spPr>
            <p:txBody>
              <a:bodyPr/>
              <a:lstStyle/>
              <a:p>
                <a:r>
                  <a:rPr lang="en-GB">
                    <a:noFill/>
                  </a:rPr>
                  <a:t> </a:t>
                </a:r>
              </a:p>
            </p:txBody>
          </p:sp>
        </mc:Fallback>
      </mc:AlternateContent>
      <p:sp>
        <p:nvSpPr>
          <p:cNvPr id="9" name="Rectangle 8"/>
          <p:cNvSpPr>
            <a:spLocks noChangeArrowheads="1"/>
          </p:cNvSpPr>
          <p:nvPr/>
        </p:nvSpPr>
        <p:spPr bwMode="auto">
          <a:xfrm>
            <a:off x="3124253" y="1951271"/>
            <a:ext cx="71455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 Probability of infection per contact with contaminated reservoir</a:t>
            </a:r>
            <a:endParaRPr lang="en-US" altLang="en-US" sz="2000" dirty="0">
              <a:solidFill>
                <a:srgbClr val="23166D"/>
              </a:solidFill>
              <a:latin typeface="Calibri" panose="020F0502020204030204"/>
            </a:endParaRPr>
          </a:p>
        </p:txBody>
      </p:sp>
      <p:sp>
        <p:nvSpPr>
          <p:cNvPr id="4" name="Title 1">
            <a:extLst>
              <a:ext uri="{FF2B5EF4-FFF2-40B4-BE49-F238E27FC236}">
                <a16:creationId xmlns:a16="http://schemas.microsoft.com/office/drawing/2014/main" id="{D04BD661-ABBC-8AE4-2EA6-F69E8836CD1A}"/>
              </a:ext>
            </a:extLst>
          </p:cNvPr>
          <p:cNvSpPr txBox="1">
            <a:spLocks/>
          </p:cNvSpPr>
          <p:nvPr/>
        </p:nvSpPr>
        <p:spPr>
          <a:xfrm>
            <a:off x="838200" y="365125"/>
            <a:ext cx="10515600" cy="762289"/>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transmission term</a:t>
            </a:r>
          </a:p>
        </p:txBody>
      </p:sp>
    </p:spTree>
    <p:extLst>
      <p:ext uri="{BB962C8B-B14F-4D97-AF65-F5344CB8AC3E}">
        <p14:creationId xmlns:p14="http://schemas.microsoft.com/office/powerpoint/2010/main" val="3862492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p:cNvSpPr txBox="1"/>
              <p:nvPr/>
            </p:nvSpPr>
            <p:spPr>
              <a:xfrm>
                <a:off x="2307339" y="2438533"/>
                <a:ext cx="3010696" cy="2657459"/>
              </a:xfrm>
              <a:prstGeom prst="rect">
                <a:avLst/>
              </a:prstGeom>
              <a:noFill/>
            </p:spPr>
            <p:txBody>
              <a:bodyPr wrap="none" lIns="0" tIns="0" rIns="0" bIns="0" rtlCol="0">
                <a:spAutoFit/>
              </a:bodyPr>
              <a:lstStyle/>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𝑑𝑆</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r>
                        <a:rPr lang="en-GB" i="1">
                          <a:solidFill>
                            <a:schemeClr val="accent1"/>
                          </a:solidFill>
                          <a:latin typeface="Cambria Math" panose="02040503050406030204" pitchFamily="18" charset="0"/>
                        </a:rPr>
                        <m:t>𝑛</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𝐻</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𝑆</m:t>
                          </m:r>
                        </m:e>
                      </m:d>
                      <m:r>
                        <a:rPr lang="en-GB" i="1">
                          <a:solidFill>
                            <a:srgbClr val="000000"/>
                          </a:solidFill>
                          <a:latin typeface="Cambria Math" panose="02040503050406030204" pitchFamily="18" charset="0"/>
                        </a:rPr>
                        <m:t>−</m:t>
                      </m:r>
                      <m:r>
                        <a:rPr lang="en-GB" i="1">
                          <a:solidFill>
                            <a:schemeClr val="accent3"/>
                          </a:solidFill>
                          <a:latin typeface="Cambria Math" panose="02040503050406030204" pitchFamily="18" charset="0"/>
                        </a:rPr>
                        <m:t>𝑎</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𝐵</m:t>
                          </m:r>
                        </m:num>
                        <m:den>
                          <m:r>
                            <a:rPr lang="en-GB" i="1">
                              <a:solidFill>
                                <a:schemeClr val="tx2"/>
                              </a:solidFill>
                              <a:latin typeface="Cambria Math" panose="02040503050406030204" pitchFamily="18" charset="0"/>
                            </a:rPr>
                            <m:t>𝐾</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𝐵</m:t>
                          </m:r>
                        </m:den>
                      </m:f>
                      <m:r>
                        <a:rPr lang="en-GB" i="1">
                          <a:solidFill>
                            <a:srgbClr val="000000"/>
                          </a:solidFill>
                          <a:latin typeface="Cambria Math" panose="02040503050406030204" pitchFamily="18" charset="0"/>
                        </a:rPr>
                        <m:t>𝑆</m:t>
                      </m:r>
                    </m:oMath>
                  </m:oMathPara>
                </a14:m>
                <a:endParaRPr lang="en-GB" dirty="0">
                  <a:solidFill>
                    <a:srgbClr val="000000"/>
                  </a:solidFill>
                  <a:latin typeface="Calibri" panose="020F0502020204030204"/>
                </a:endParaRPr>
              </a:p>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𝑑𝐼</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r>
                        <a:rPr lang="en-GB" i="1">
                          <a:solidFill>
                            <a:schemeClr val="accent3"/>
                          </a:solidFill>
                          <a:latin typeface="Cambria Math" panose="02040503050406030204" pitchFamily="18" charset="0"/>
                        </a:rPr>
                        <m:t>𝑎</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𝐵</m:t>
                          </m:r>
                        </m:num>
                        <m:den>
                          <m:r>
                            <a:rPr lang="en-GB" i="1">
                              <a:solidFill>
                                <a:schemeClr val="tx2"/>
                              </a:solidFill>
                              <a:latin typeface="Cambria Math" panose="02040503050406030204" pitchFamily="18" charset="0"/>
                            </a:rPr>
                            <m:t>𝐾</m:t>
                          </m:r>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𝐵</m:t>
                          </m:r>
                        </m:den>
                      </m:f>
                      <m:r>
                        <a:rPr lang="en-GB" i="1">
                          <a:solidFill>
                            <a:srgbClr val="000000"/>
                          </a:solidFill>
                          <a:latin typeface="Cambria Math" panose="02040503050406030204" pitchFamily="18" charset="0"/>
                        </a:rPr>
                        <m:t>𝑆</m:t>
                      </m:r>
                      <m:r>
                        <a:rPr lang="en-GB" i="1">
                          <a:solidFill>
                            <a:srgbClr val="000000"/>
                          </a:solidFill>
                          <a:latin typeface="Cambria Math" panose="02040503050406030204" pitchFamily="18" charset="0"/>
                        </a:rPr>
                        <m:t>−</m:t>
                      </m:r>
                      <m:r>
                        <a:rPr lang="en-GB" i="1">
                          <a:solidFill>
                            <a:schemeClr val="accent6">
                              <a:lumMod val="75000"/>
                            </a:schemeClr>
                          </a:solidFill>
                          <a:latin typeface="Cambria Math" panose="02040503050406030204" pitchFamily="18" charset="0"/>
                        </a:rPr>
                        <m:t>𝑟</m:t>
                      </m:r>
                      <m:r>
                        <a:rPr lang="en-GB" i="1">
                          <a:solidFill>
                            <a:srgbClr val="000000"/>
                          </a:solidFill>
                          <a:latin typeface="Cambria Math" panose="02040503050406030204" pitchFamily="18" charset="0"/>
                        </a:rPr>
                        <m:t>𝐼</m:t>
                      </m:r>
                    </m:oMath>
                  </m:oMathPara>
                </a14:m>
                <a:endParaRPr lang="en-GB" i="1" dirty="0">
                  <a:solidFill>
                    <a:srgbClr val="000000"/>
                  </a:solidFill>
                  <a:latin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𝑑𝐵</m:t>
                          </m:r>
                        </m:num>
                        <m:den>
                          <m:r>
                            <a:rPr lang="en-GB" i="1">
                              <a:solidFill>
                                <a:srgbClr val="000000"/>
                              </a:solidFill>
                              <a:latin typeface="Cambria Math" panose="02040503050406030204" pitchFamily="18" charset="0"/>
                            </a:rPr>
                            <m:t>𝑑𝑡</m:t>
                          </m:r>
                        </m:den>
                      </m:f>
                      <m:r>
                        <a:rPr lang="en-GB" i="1">
                          <a:solidFill>
                            <a:srgbClr val="000000"/>
                          </a:solidFill>
                          <a:latin typeface="Cambria Math" panose="02040503050406030204" pitchFamily="18" charset="0"/>
                        </a:rPr>
                        <m:t>=−</m:t>
                      </m:r>
                      <m:sSub>
                        <m:sSubPr>
                          <m:ctrlPr>
                            <a:rPr lang="en-GB" i="1">
                              <a:solidFill>
                                <a:schemeClr val="accent4"/>
                              </a:solidFill>
                              <a:latin typeface="Cambria Math" panose="02040503050406030204" pitchFamily="18" charset="0"/>
                            </a:rPr>
                          </m:ctrlPr>
                        </m:sSubPr>
                        <m:e>
                          <m:r>
                            <a:rPr lang="en-GB" i="1">
                              <a:solidFill>
                                <a:schemeClr val="accent4"/>
                              </a:solidFill>
                              <a:latin typeface="Cambria Math" panose="02040503050406030204" pitchFamily="18" charset="0"/>
                            </a:rPr>
                            <m:t>𝑛</m:t>
                          </m:r>
                        </m:e>
                        <m:sub>
                          <m:r>
                            <a:rPr lang="en-GB" i="1">
                              <a:solidFill>
                                <a:schemeClr val="accent4"/>
                              </a:solidFill>
                              <a:latin typeface="Cambria Math" panose="02040503050406030204" pitchFamily="18" charset="0"/>
                            </a:rPr>
                            <m:t>𝐵</m:t>
                          </m:r>
                        </m:sub>
                      </m:sSub>
                      <m:r>
                        <a:rPr lang="en-GB" i="1">
                          <a:solidFill>
                            <a:srgbClr val="000000"/>
                          </a:solidFill>
                          <a:latin typeface="Cambria Math" panose="02040503050406030204" pitchFamily="18" charset="0"/>
                        </a:rPr>
                        <m:t>𝐵</m:t>
                      </m:r>
                      <m:r>
                        <a:rPr lang="en-GB" i="1">
                          <a:solidFill>
                            <a:srgbClr val="000000"/>
                          </a:solidFill>
                          <a:latin typeface="Cambria Math" panose="02040503050406030204" pitchFamily="18" charset="0"/>
                        </a:rPr>
                        <m:t>+</m:t>
                      </m:r>
                      <m:r>
                        <a:rPr lang="en-GB" i="1">
                          <a:solidFill>
                            <a:schemeClr val="bg2">
                              <a:lumMod val="50000"/>
                            </a:schemeClr>
                          </a:solidFill>
                          <a:latin typeface="Cambria Math" panose="02040503050406030204" pitchFamily="18" charset="0"/>
                        </a:rPr>
                        <m:t>𝑒</m:t>
                      </m:r>
                      <m:r>
                        <a:rPr lang="en-GB" i="1">
                          <a:solidFill>
                            <a:srgbClr val="000000"/>
                          </a:solidFill>
                          <a:latin typeface="Cambria Math" panose="02040503050406030204" pitchFamily="18" charset="0"/>
                        </a:rPr>
                        <m:t>𝐼</m:t>
                      </m:r>
                    </m:oMath>
                  </m:oMathPara>
                </a14:m>
                <a:endParaRPr lang="en-GB" dirty="0">
                  <a:solidFill>
                    <a:srgbClr val="000000"/>
                  </a:solidFill>
                  <a:latin typeface="Calibri" panose="020F0502020204030204"/>
                </a:endParaRPr>
              </a:p>
              <a:p>
                <a:pPr defTabSz="457200">
                  <a:defRPr/>
                </a:pPr>
                <a:endParaRPr lang="en-GB" dirty="0">
                  <a:solidFill>
                    <a:srgbClr val="000000"/>
                  </a:solidFill>
                  <a:latin typeface="Calibri" panose="020F050202020403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307339" y="2438533"/>
                <a:ext cx="3010696" cy="2657459"/>
              </a:xfrm>
              <a:prstGeom prst="rect">
                <a:avLst/>
              </a:prstGeom>
              <a:blipFill>
                <a:blip r:embed="rId3"/>
                <a:stretch>
                  <a:fillRect/>
                </a:stretch>
              </a:blipFill>
            </p:spPr>
            <p:txBody>
              <a:bodyPr/>
              <a:lstStyle/>
              <a:p>
                <a:r>
                  <a:rPr lang="en-GB">
                    <a:noFill/>
                  </a:rPr>
                  <a:t> </a:t>
                </a:r>
              </a:p>
            </p:txBody>
          </p:sp>
        </mc:Fallback>
      </mc:AlternateContent>
      <p:sp>
        <p:nvSpPr>
          <p:cNvPr id="8" name="Rectangle 7"/>
          <p:cNvSpPr/>
          <p:nvPr/>
        </p:nvSpPr>
        <p:spPr>
          <a:xfrm>
            <a:off x="2009142"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mc:AlternateContent xmlns:mc="http://schemas.openxmlformats.org/markup-compatibility/2006" xmlns:a14="http://schemas.microsoft.com/office/drawing/2010/main">
        <mc:Choice Requires="a14">
          <p:sp>
            <p:nvSpPr>
              <p:cNvPr id="4" name="TextBox 3"/>
              <p:cNvSpPr txBox="1"/>
              <p:nvPr/>
            </p:nvSpPr>
            <p:spPr>
              <a:xfrm>
                <a:off x="5663317" y="2222180"/>
                <a:ext cx="1054100" cy="2585323"/>
              </a:xfrm>
              <a:prstGeom prst="rect">
                <a:avLst/>
              </a:prstGeom>
              <a:noFill/>
            </p:spPr>
            <p:txBody>
              <a:bodyPr wrap="square" rtlCol="0">
                <a:spAutoFit/>
              </a:bodyPr>
              <a:lstStyle/>
              <a:p>
                <a:pPr defTabSz="457200">
                  <a:lnSpc>
                    <a:spcPct val="150000"/>
                  </a:lnSpc>
                  <a:defRPr/>
                </a:pPr>
                <a14:m>
                  <m:oMathPara xmlns:m="http://schemas.openxmlformats.org/officeDocument/2006/math">
                    <m:oMathParaPr>
                      <m:jc m:val="centerGroup"/>
                    </m:oMathParaPr>
                    <m:oMath xmlns:m="http://schemas.openxmlformats.org/officeDocument/2006/math">
                      <m:r>
                        <a:rPr lang="en-GB" i="1">
                          <a:solidFill>
                            <a:schemeClr val="accent1"/>
                          </a:solidFill>
                          <a:latin typeface="Cambria Math" panose="02040503050406030204" pitchFamily="18" charset="0"/>
                        </a:rPr>
                        <m:t>𝑛</m:t>
                      </m:r>
                      <m:r>
                        <a:rPr lang="en-GB" i="1">
                          <a:solidFill>
                            <a:srgbClr val="000000"/>
                          </a:solidFill>
                          <a:latin typeface="Cambria Math" panose="02040503050406030204" pitchFamily="18" charset="0"/>
                        </a:rPr>
                        <m:t> </m:t>
                      </m:r>
                    </m:oMath>
                  </m:oMathPara>
                </a14:m>
                <a:endParaRPr lang="en-GB" i="1" dirty="0">
                  <a:solidFill>
                    <a:srgbClr val="000000"/>
                  </a:solidFill>
                  <a:latin typeface="Calibri" panose="020F0502020204030204"/>
                  <a:ea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r>
                        <a:rPr lang="en-GB" i="1">
                          <a:solidFill>
                            <a:schemeClr val="accent3"/>
                          </a:solidFill>
                          <a:latin typeface="Cambria Math" panose="02040503050406030204" pitchFamily="18" charset="0"/>
                        </a:rPr>
                        <m:t>𝑎</m:t>
                      </m:r>
                    </m:oMath>
                  </m:oMathPara>
                </a14:m>
                <a:endParaRPr lang="en-GB" i="1" dirty="0">
                  <a:solidFill>
                    <a:schemeClr val="accent3"/>
                  </a:solidFill>
                  <a:latin typeface="Cambria Math" panose="02040503050406030204" pitchFamily="18" charset="0"/>
                  <a:ea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r>
                        <a:rPr lang="en-GB" i="1">
                          <a:solidFill>
                            <a:schemeClr val="tx2"/>
                          </a:solidFill>
                          <a:latin typeface="Cambria Math" panose="02040503050406030204" pitchFamily="18" charset="0"/>
                        </a:rPr>
                        <m:t>𝐾</m:t>
                      </m:r>
                    </m:oMath>
                  </m:oMathPara>
                </a14:m>
                <a:endParaRPr lang="en-GB" i="1" dirty="0">
                  <a:solidFill>
                    <a:schemeClr val="tx2"/>
                  </a:solidFill>
                  <a:latin typeface="Cambria Math" panose="02040503050406030204" pitchFamily="18" charset="0"/>
                  <a:ea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r>
                        <a:rPr lang="en-GB" i="1">
                          <a:solidFill>
                            <a:schemeClr val="accent6">
                              <a:lumMod val="75000"/>
                            </a:schemeClr>
                          </a:solidFill>
                          <a:latin typeface="Cambria Math" panose="02040503050406030204" pitchFamily="18" charset="0"/>
                        </a:rPr>
                        <m:t>𝑟</m:t>
                      </m:r>
                    </m:oMath>
                  </m:oMathPara>
                </a14:m>
                <a:endParaRPr lang="en-GB" i="1" dirty="0">
                  <a:solidFill>
                    <a:schemeClr val="accent6">
                      <a:lumMod val="75000"/>
                    </a:schemeClr>
                  </a:solidFill>
                  <a:latin typeface="Cambria Math" panose="02040503050406030204" pitchFamily="18" charset="0"/>
                  <a:ea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sSub>
                        <m:sSubPr>
                          <m:ctrlPr>
                            <a:rPr lang="en-GB" i="1">
                              <a:solidFill>
                                <a:schemeClr val="accent4"/>
                              </a:solidFill>
                              <a:latin typeface="Cambria Math" panose="02040503050406030204" pitchFamily="18" charset="0"/>
                            </a:rPr>
                          </m:ctrlPr>
                        </m:sSubPr>
                        <m:e>
                          <m:r>
                            <a:rPr lang="en-GB" i="1">
                              <a:solidFill>
                                <a:schemeClr val="accent4"/>
                              </a:solidFill>
                              <a:latin typeface="Cambria Math" panose="02040503050406030204" pitchFamily="18" charset="0"/>
                            </a:rPr>
                            <m:t>𝑛</m:t>
                          </m:r>
                        </m:e>
                        <m:sub>
                          <m:r>
                            <a:rPr lang="en-GB" i="1">
                              <a:solidFill>
                                <a:schemeClr val="accent4"/>
                              </a:solidFill>
                              <a:latin typeface="Cambria Math" panose="02040503050406030204" pitchFamily="18" charset="0"/>
                            </a:rPr>
                            <m:t>𝐵</m:t>
                          </m:r>
                        </m:sub>
                      </m:sSub>
                    </m:oMath>
                  </m:oMathPara>
                </a14:m>
                <a:endParaRPr lang="en-GB" i="1" dirty="0">
                  <a:solidFill>
                    <a:srgbClr val="000000"/>
                  </a:solidFill>
                  <a:latin typeface="Cambria Math" panose="02040503050406030204" pitchFamily="18" charset="0"/>
                </a:endParaRPr>
              </a:p>
              <a:p>
                <a:pPr defTabSz="457200">
                  <a:lnSpc>
                    <a:spcPct val="150000"/>
                  </a:lnSpc>
                  <a:defRPr/>
                </a:pPr>
                <a14:m>
                  <m:oMathPara xmlns:m="http://schemas.openxmlformats.org/officeDocument/2006/math">
                    <m:oMathParaPr>
                      <m:jc m:val="centerGroup"/>
                    </m:oMathParaPr>
                    <m:oMath xmlns:m="http://schemas.openxmlformats.org/officeDocument/2006/math">
                      <m:r>
                        <a:rPr lang="en-GB" i="1">
                          <a:solidFill>
                            <a:schemeClr val="bg2">
                              <a:lumMod val="50000"/>
                            </a:schemeClr>
                          </a:solidFill>
                          <a:latin typeface="Cambria Math" panose="02040503050406030204" pitchFamily="18" charset="0"/>
                        </a:rPr>
                        <m:t>𝑒</m:t>
                      </m:r>
                    </m:oMath>
                  </m:oMathPara>
                </a14:m>
                <a:endParaRPr lang="en-GB" i="1" dirty="0">
                  <a:solidFill>
                    <a:schemeClr val="bg2">
                      <a:lumMod val="50000"/>
                    </a:schemeClr>
                  </a:solidFill>
                  <a:latin typeface="Cambria Math" panose="02040503050406030204" pitchFamily="18" charset="0"/>
                  <a:ea typeface="Cambria Math" panose="02040503050406030204"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5663317" y="2222180"/>
                <a:ext cx="1054100" cy="2585323"/>
              </a:xfrm>
              <a:prstGeom prst="rect">
                <a:avLst/>
              </a:prstGeom>
              <a:blipFill>
                <a:blip r:embed="rId4"/>
                <a:stretch>
                  <a:fillRect/>
                </a:stretch>
              </a:blipFill>
            </p:spPr>
            <p:txBody>
              <a:bodyPr/>
              <a:lstStyle/>
              <a:p>
                <a:r>
                  <a:rPr lang="en-GB">
                    <a:noFill/>
                  </a:rPr>
                  <a:t> </a:t>
                </a:r>
              </a:p>
            </p:txBody>
          </p:sp>
        </mc:Fallback>
      </mc:AlternateContent>
      <p:sp>
        <p:nvSpPr>
          <p:cNvPr id="25" name="Rectangle 24"/>
          <p:cNvSpPr/>
          <p:nvPr/>
        </p:nvSpPr>
        <p:spPr>
          <a:xfrm>
            <a:off x="6581142" y="2329900"/>
            <a:ext cx="4086858" cy="2677656"/>
          </a:xfrm>
          <a:prstGeom prst="rect">
            <a:avLst/>
          </a:prstGeom>
        </p:spPr>
        <p:txBody>
          <a:bodyPr wrap="square">
            <a:spAutoFit/>
          </a:bodyPr>
          <a:lstStyle/>
          <a:p>
            <a:pPr defTabSz="457200">
              <a:defRPr/>
            </a:pPr>
            <a:r>
              <a:rPr lang="en-GB" sz="1400" dirty="0">
                <a:solidFill>
                  <a:srgbClr val="7030A0"/>
                </a:solidFill>
                <a:latin typeface="Calibri" panose="020F0502020204030204"/>
              </a:rPr>
              <a:t>Human birth/ death rates</a:t>
            </a:r>
          </a:p>
          <a:p>
            <a:pPr defTabSz="457200">
              <a:defRPr/>
            </a:pPr>
            <a:endParaRPr lang="en-GB" sz="1400" dirty="0">
              <a:solidFill>
                <a:srgbClr val="000000"/>
              </a:solidFill>
              <a:latin typeface="Calibri" panose="020F0502020204030204"/>
            </a:endParaRPr>
          </a:p>
          <a:p>
            <a:pPr defTabSz="457200">
              <a:defRPr/>
            </a:pPr>
            <a:r>
              <a:rPr lang="en-GB" sz="1400" dirty="0">
                <a:solidFill>
                  <a:srgbClr val="B5CA90"/>
                </a:solidFill>
                <a:latin typeface="Calibri" panose="020F0502020204030204"/>
              </a:rPr>
              <a:t>Rate of exposure to contaminated water</a:t>
            </a:r>
          </a:p>
          <a:p>
            <a:pPr defTabSz="457200">
              <a:defRPr/>
            </a:pPr>
            <a:endParaRPr lang="en-GB" sz="1400" dirty="0">
              <a:solidFill>
                <a:srgbClr val="000000"/>
              </a:solidFill>
              <a:latin typeface="Calibri" panose="020F0502020204030204"/>
            </a:endParaRPr>
          </a:p>
          <a:p>
            <a:pPr defTabSz="457200">
              <a:defRPr/>
            </a:pPr>
            <a:r>
              <a:rPr lang="en-GB" sz="1400" b="1" dirty="0">
                <a:solidFill>
                  <a:srgbClr val="005782"/>
                </a:solidFill>
                <a:latin typeface="Calibri" panose="020F0502020204030204"/>
              </a:rPr>
              <a:t>Concentration</a:t>
            </a:r>
            <a:r>
              <a:rPr lang="en-GB" sz="1400" dirty="0">
                <a:solidFill>
                  <a:srgbClr val="005782"/>
                </a:solidFill>
                <a:latin typeface="Calibri" panose="020F0502020204030204"/>
              </a:rPr>
              <a:t> of bacteria in water that yields 50% chance of infection</a:t>
            </a:r>
          </a:p>
          <a:p>
            <a:pPr defTabSz="457200">
              <a:defRPr/>
            </a:pPr>
            <a:r>
              <a:rPr lang="en-GB" sz="1400" dirty="0">
                <a:solidFill>
                  <a:schemeClr val="accent6">
                    <a:lumMod val="75000"/>
                  </a:schemeClr>
                </a:solidFill>
                <a:latin typeface="Calibri" panose="020F0502020204030204"/>
              </a:rPr>
              <a:t>Recovery rate</a:t>
            </a:r>
          </a:p>
          <a:p>
            <a:pPr defTabSz="457200">
              <a:defRPr/>
            </a:pPr>
            <a:endParaRPr lang="en-GB" sz="1400" dirty="0">
              <a:solidFill>
                <a:srgbClr val="000000"/>
              </a:solidFill>
              <a:latin typeface="Calibri" panose="020F0502020204030204"/>
            </a:endParaRPr>
          </a:p>
          <a:p>
            <a:pPr defTabSz="457200">
              <a:defRPr/>
            </a:pPr>
            <a:r>
              <a:rPr lang="en-GB" sz="1400" dirty="0">
                <a:solidFill>
                  <a:srgbClr val="455529"/>
                </a:solidFill>
                <a:latin typeface="Calibri" panose="020F0502020204030204"/>
              </a:rPr>
              <a:t>Net growth rate of bacteria in environment</a:t>
            </a:r>
          </a:p>
          <a:p>
            <a:pPr defTabSz="457200">
              <a:defRPr/>
            </a:pPr>
            <a:endParaRPr lang="en-GB" sz="1400" dirty="0">
              <a:solidFill>
                <a:srgbClr val="000000"/>
              </a:solidFill>
              <a:latin typeface="Calibri" panose="020F0502020204030204"/>
            </a:endParaRPr>
          </a:p>
          <a:p>
            <a:pPr defTabSz="457200">
              <a:defRPr/>
            </a:pPr>
            <a:r>
              <a:rPr lang="en-GB" sz="1400" dirty="0">
                <a:solidFill>
                  <a:schemeClr val="bg2">
                    <a:lumMod val="50000"/>
                  </a:schemeClr>
                </a:solidFill>
                <a:latin typeface="Calibri" panose="020F0502020204030204"/>
              </a:rPr>
              <a:t>Contribution of each infected person to the population of bacteria in the environment</a:t>
            </a:r>
          </a:p>
        </p:txBody>
      </p:sp>
      <p:sp>
        <p:nvSpPr>
          <p:cNvPr id="2" name="Title 1">
            <a:extLst>
              <a:ext uri="{FF2B5EF4-FFF2-40B4-BE49-F238E27FC236}">
                <a16:creationId xmlns:a16="http://schemas.microsoft.com/office/drawing/2014/main" id="{C24239F3-B303-EBE9-48B9-6F5CDE260BF6}"/>
              </a:ext>
            </a:extLst>
          </p:cNvPr>
          <p:cNvSpPr txBox="1">
            <a:spLocks/>
          </p:cNvSpPr>
          <p:nvPr/>
        </p:nvSpPr>
        <p:spPr>
          <a:xfrm>
            <a:off x="838200" y="365125"/>
            <a:ext cx="10515600" cy="7622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Simple model</a:t>
            </a:r>
          </a:p>
        </p:txBody>
      </p:sp>
    </p:spTree>
    <p:extLst>
      <p:ext uri="{BB962C8B-B14F-4D97-AF65-F5344CB8AC3E}">
        <p14:creationId xmlns:p14="http://schemas.microsoft.com/office/powerpoint/2010/main" val="2997361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5601148" y="2467994"/>
            <a:ext cx="5715000" cy="3790950"/>
          </a:xfrm>
          <a:prstGeom prst="rect">
            <a:avLst/>
          </a:prstGeom>
        </p:spPr>
      </p:pic>
      <p:sp>
        <p:nvSpPr>
          <p:cNvPr id="7" name="Rectangle 6"/>
          <p:cNvSpPr/>
          <p:nvPr/>
        </p:nvSpPr>
        <p:spPr>
          <a:xfrm>
            <a:off x="1752600"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p:sp>
        <p:nvSpPr>
          <p:cNvPr id="8" name="Rectangle 7"/>
          <p:cNvSpPr/>
          <p:nvPr/>
        </p:nvSpPr>
        <p:spPr>
          <a:xfrm>
            <a:off x="7314379" y="2604512"/>
            <a:ext cx="2288538" cy="307777"/>
          </a:xfrm>
          <a:prstGeom prst="rect">
            <a:avLst/>
          </a:prstGeom>
        </p:spPr>
        <p:txBody>
          <a:bodyPr wrap="square">
            <a:spAutoFit/>
          </a:bodyPr>
          <a:lstStyle/>
          <a:p>
            <a:pPr defTabSz="457200">
              <a:defRPr/>
            </a:pPr>
            <a:r>
              <a:rPr lang="en-GB" sz="1400" dirty="0">
                <a:solidFill>
                  <a:srgbClr val="000000"/>
                </a:solidFill>
                <a:latin typeface="Calibri" panose="020F0502020204030204"/>
              </a:rPr>
              <a:t>Logistic dose response curve</a:t>
            </a:r>
          </a:p>
        </p:txBody>
      </p:sp>
      <mc:AlternateContent xmlns:mc="http://schemas.openxmlformats.org/markup-compatibility/2006" xmlns:a14="http://schemas.microsoft.com/office/drawing/2010/main">
        <mc:Choice Requires="a14">
          <p:sp>
            <p:nvSpPr>
              <p:cNvPr id="3" name="TextBox 2"/>
              <p:cNvSpPr txBox="1"/>
              <p:nvPr/>
            </p:nvSpPr>
            <p:spPr>
              <a:xfrm>
                <a:off x="1963039" y="1665610"/>
                <a:ext cx="1161215" cy="9301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𝐵</m:t>
                          </m:r>
                        </m:num>
                        <m:den>
                          <m:r>
                            <a:rPr lang="en-GB" sz="3200" i="1">
                              <a:latin typeface="Cambria Math" panose="02040503050406030204" pitchFamily="18" charset="0"/>
                            </a:rPr>
                            <m:t>𝐾</m:t>
                          </m:r>
                          <m:r>
                            <a:rPr lang="en-GB" sz="3200" i="1">
                              <a:latin typeface="Cambria Math" panose="02040503050406030204" pitchFamily="18" charset="0"/>
                            </a:rPr>
                            <m:t>+</m:t>
                          </m:r>
                          <m:r>
                            <a:rPr lang="en-GB" sz="3200" i="1">
                              <a:latin typeface="Cambria Math" panose="02040503050406030204" pitchFamily="18" charset="0"/>
                            </a:rPr>
                            <m:t>𝐵</m:t>
                          </m:r>
                        </m:den>
                      </m:f>
                    </m:oMath>
                  </m:oMathPara>
                </a14:m>
                <a:endParaRPr lang="en-GB" dirty="0"/>
              </a:p>
            </p:txBody>
          </p:sp>
        </mc:Choice>
        <mc:Fallback xmlns="">
          <p:sp>
            <p:nvSpPr>
              <p:cNvPr id="3" name="TextBox 2"/>
              <p:cNvSpPr txBox="1">
                <a:spLocks noRot="1" noChangeAspect="1" noMove="1" noResize="1" noEditPoints="1" noAdjustHandles="1" noChangeArrowheads="1" noChangeShapeType="1" noTextEdit="1"/>
              </p:cNvSpPr>
              <p:nvPr/>
            </p:nvSpPr>
            <p:spPr>
              <a:xfrm>
                <a:off x="1963039" y="1665610"/>
                <a:ext cx="1161215" cy="930191"/>
              </a:xfrm>
              <a:prstGeom prst="rect">
                <a:avLst/>
              </a:prstGeom>
              <a:blipFill>
                <a:blip r:embed="rId4"/>
                <a:stretch>
                  <a:fillRect/>
                </a:stretch>
              </a:blipFill>
            </p:spPr>
            <p:txBody>
              <a:bodyPr/>
              <a:lstStyle/>
              <a:p>
                <a:r>
                  <a:rPr lang="en-GB">
                    <a:noFill/>
                  </a:rPr>
                  <a:t> </a:t>
                </a:r>
              </a:p>
            </p:txBody>
          </p:sp>
        </mc:Fallback>
      </mc:AlternateContent>
      <p:sp>
        <p:nvSpPr>
          <p:cNvPr id="9" name="Rectangle 8"/>
          <p:cNvSpPr>
            <a:spLocks noChangeArrowheads="1"/>
          </p:cNvSpPr>
          <p:nvPr/>
        </p:nvSpPr>
        <p:spPr bwMode="auto">
          <a:xfrm>
            <a:off x="3124253" y="1951271"/>
            <a:ext cx="71455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defRPr/>
            </a:pPr>
            <a:r>
              <a:rPr lang="en-GB" altLang="en-US" sz="2000" dirty="0">
                <a:solidFill>
                  <a:srgbClr val="23166D"/>
                </a:solidFill>
                <a:latin typeface="Calibri" panose="020F0502020204030204"/>
              </a:rPr>
              <a:t>= Probability of infection per contact with contaminated reservoir</a:t>
            </a:r>
            <a:endParaRPr lang="en-US" altLang="en-US" sz="2000" dirty="0">
              <a:solidFill>
                <a:srgbClr val="23166D"/>
              </a:solidFill>
              <a:latin typeface="Calibri" panose="020F0502020204030204"/>
            </a:endParaRPr>
          </a:p>
        </p:txBody>
      </p:sp>
      <mc:AlternateContent xmlns:mc="http://schemas.openxmlformats.org/markup-compatibility/2006" xmlns:a14="http://schemas.microsoft.com/office/drawing/2010/main">
        <mc:Choice Requires="a14">
          <p:sp>
            <p:nvSpPr>
              <p:cNvPr id="4" name="Rectangle 3"/>
              <p:cNvSpPr/>
              <p:nvPr/>
            </p:nvSpPr>
            <p:spPr>
              <a:xfrm>
                <a:off x="1752601" y="2912289"/>
                <a:ext cx="4151299" cy="272779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14:m>
                  <m:oMath xmlns:m="http://schemas.openxmlformats.org/officeDocument/2006/math">
                    <m:r>
                      <a:rPr lang="en-GB" i="1" dirty="0">
                        <a:latin typeface="Cambria Math" panose="02040503050406030204" pitchFamily="18" charset="0"/>
                      </a:rPr>
                      <m:t>𝐵</m:t>
                    </m:r>
                  </m:oMath>
                </a14:m>
                <a:r>
                  <a:rPr lang="en-GB" i="1" dirty="0"/>
                  <a:t> </a:t>
                </a:r>
                <a:r>
                  <a:rPr lang="en-GB" dirty="0"/>
                  <a:t>= Pathogens per volume</a:t>
                </a:r>
              </a:p>
              <a:p>
                <a:pPr algn="ctr"/>
                <a:r>
                  <a:rPr lang="en-GB" i="1" dirty="0"/>
                  <a:t>a concentration</a:t>
                </a:r>
              </a:p>
              <a:p>
                <a:pPr algn="ctr"/>
                <a:endParaRPr lang="en-GB" i="1" dirty="0"/>
              </a:p>
              <a:p>
                <a:pPr algn="ctr"/>
                <a:r>
                  <a:rPr lang="en-GB" dirty="0"/>
                  <a:t>Therefore we can consider </a:t>
                </a:r>
              </a:p>
              <a:p>
                <a:pPr algn="ctr"/>
                <a14:m>
                  <m:oMathPara xmlns:m="http://schemas.openxmlformats.org/officeDocument/2006/math">
                    <m:oMathParaPr>
                      <m:jc m:val="centerGroup"/>
                    </m:oMathParaPr>
                    <m:oMath xmlns:m="http://schemas.openxmlformats.org/officeDocument/2006/math">
                      <m:r>
                        <a:rPr lang="en-GB" i="1" dirty="0">
                          <a:latin typeface="Cambria Math" panose="02040503050406030204" pitchFamily="18" charset="0"/>
                        </a:rPr>
                        <m:t>𝐵</m:t>
                      </m:r>
                      <m:r>
                        <a:rPr lang="en-GB" i="1" dirty="0">
                          <a:latin typeface="Cambria Math" panose="02040503050406030204" pitchFamily="18" charset="0"/>
                        </a:rPr>
                        <m:t> = </m:t>
                      </m:r>
                      <m:f>
                        <m:fPr>
                          <m:type m:val="skw"/>
                          <m:ctrlPr>
                            <a:rPr lang="en-GB" i="1" dirty="0">
                              <a:latin typeface="Cambria Math" panose="02040503050406030204" pitchFamily="18" charset="0"/>
                            </a:rPr>
                          </m:ctrlPr>
                        </m:fPr>
                        <m:num>
                          <m:r>
                            <a:rPr lang="en-GB" i="1" dirty="0">
                              <a:latin typeface="Cambria Math" panose="02040503050406030204" pitchFamily="18" charset="0"/>
                            </a:rPr>
                            <m:t>𝑃</m:t>
                          </m:r>
                        </m:num>
                        <m:den>
                          <m:r>
                            <a:rPr lang="en-GB" i="1" dirty="0">
                              <a:latin typeface="Cambria Math" panose="02040503050406030204" pitchFamily="18" charset="0"/>
                            </a:rPr>
                            <m:t>𝑉</m:t>
                          </m:r>
                        </m:den>
                      </m:f>
                    </m:oMath>
                  </m:oMathPara>
                </a14:m>
                <a:endParaRPr lang="en-GB" dirty="0"/>
              </a:p>
              <a:p>
                <a:pPr algn="ctr"/>
                <a:endParaRPr lang="en-GB" dirty="0"/>
              </a:p>
              <a:p>
                <a:pPr algn="ctr"/>
                <a:r>
                  <a:rPr lang="en-GB" dirty="0"/>
                  <a:t>So what happens when the volume </a:t>
                </a:r>
                <a14:m>
                  <m:oMath xmlns:m="http://schemas.openxmlformats.org/officeDocument/2006/math">
                    <m:r>
                      <a:rPr lang="en-GB" i="1" dirty="0">
                        <a:latin typeface="Cambria Math" panose="02040503050406030204" pitchFamily="18" charset="0"/>
                      </a:rPr>
                      <m:t>𝑉</m:t>
                    </m:r>
                  </m:oMath>
                </a14:m>
                <a:r>
                  <a:rPr lang="en-GB" dirty="0"/>
                  <a:t> changes?</a:t>
                </a:r>
              </a:p>
            </p:txBody>
          </p:sp>
        </mc:Choice>
        <mc:Fallback xmlns="">
          <p:sp>
            <p:nvSpPr>
              <p:cNvPr id="4" name="Rectangle 3"/>
              <p:cNvSpPr>
                <a:spLocks noRot="1" noChangeAspect="1" noMove="1" noResize="1" noEditPoints="1" noAdjustHandles="1" noChangeArrowheads="1" noChangeShapeType="1" noTextEdit="1"/>
              </p:cNvSpPr>
              <p:nvPr/>
            </p:nvSpPr>
            <p:spPr>
              <a:xfrm>
                <a:off x="1752601" y="2912289"/>
                <a:ext cx="4151299" cy="2727792"/>
              </a:xfrm>
              <a:prstGeom prst="rect">
                <a:avLst/>
              </a:prstGeom>
              <a:blipFill>
                <a:blip r:embed="rId5"/>
                <a:stretch>
                  <a:fillRect/>
                </a:stretch>
              </a:blipFill>
            </p:spPr>
            <p:txBody>
              <a:bodyPr/>
              <a:lstStyle/>
              <a:p>
                <a:r>
                  <a:rPr lang="en-GB">
                    <a:noFill/>
                  </a:rPr>
                  <a:t> </a:t>
                </a:r>
              </a:p>
            </p:txBody>
          </p:sp>
        </mc:Fallback>
      </mc:AlternateContent>
      <p:sp>
        <p:nvSpPr>
          <p:cNvPr id="5" name="Title 1">
            <a:extLst>
              <a:ext uri="{FF2B5EF4-FFF2-40B4-BE49-F238E27FC236}">
                <a16:creationId xmlns:a16="http://schemas.microsoft.com/office/drawing/2014/main" id="{6CCA9859-E5E4-0685-3C42-7001B6CC2324}"/>
              </a:ext>
            </a:extLst>
          </p:cNvPr>
          <p:cNvSpPr txBox="1">
            <a:spLocks/>
          </p:cNvSpPr>
          <p:nvPr/>
        </p:nvSpPr>
        <p:spPr>
          <a:xfrm>
            <a:off x="838200" y="365125"/>
            <a:ext cx="10515600" cy="762289"/>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individual level</a:t>
            </a:r>
          </a:p>
        </p:txBody>
      </p:sp>
    </p:spTree>
    <p:extLst>
      <p:ext uri="{BB962C8B-B14F-4D97-AF65-F5344CB8AC3E}">
        <p14:creationId xmlns:p14="http://schemas.microsoft.com/office/powerpoint/2010/main" val="3527979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09142"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p:pic>
        <p:nvPicPr>
          <p:cNvPr id="1026" name="Picture 2" descr="An external file that holds a picture, illustration, etc.&#10;Object name is 1471-2334-1-1-9.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62391" y="1218346"/>
            <a:ext cx="5715000" cy="39528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419626" y="1680012"/>
            <a:ext cx="3177540" cy="1384995"/>
          </a:xfrm>
          <a:prstGeom prst="rect">
            <a:avLst/>
          </a:prstGeom>
        </p:spPr>
        <p:txBody>
          <a:bodyPr wrap="square">
            <a:spAutoFit/>
          </a:bodyPr>
          <a:lstStyle/>
          <a:p>
            <a:pPr defTabSz="457200">
              <a:defRPr/>
            </a:pPr>
            <a:r>
              <a:rPr lang="en-GB" sz="1400" dirty="0">
                <a:solidFill>
                  <a:srgbClr val="000000"/>
                </a:solidFill>
                <a:latin typeface="Calibri" panose="020F0502020204030204"/>
              </a:rPr>
              <a:t>Periodicity of reported cases of cholera in the Brazilian Central Amazon region. This region is characterized by seasonal flooding of the Negro and Amazon Rivers, driven mainly by snow melt in the Andean headwaters of the Amazon River.</a:t>
            </a:r>
          </a:p>
        </p:txBody>
      </p:sp>
      <p:sp>
        <p:nvSpPr>
          <p:cNvPr id="2" name="Title 1">
            <a:extLst>
              <a:ext uri="{FF2B5EF4-FFF2-40B4-BE49-F238E27FC236}">
                <a16:creationId xmlns:a16="http://schemas.microsoft.com/office/drawing/2014/main" id="{74187811-A952-581A-D706-33D116A4929D}"/>
              </a:ext>
            </a:extLst>
          </p:cNvPr>
          <p:cNvSpPr txBox="1">
            <a:spLocks/>
          </p:cNvSpPr>
          <p:nvPr/>
        </p:nvSpPr>
        <p:spPr>
          <a:xfrm>
            <a:off x="838200" y="365125"/>
            <a:ext cx="10515600" cy="762289"/>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volume</a:t>
            </a:r>
          </a:p>
        </p:txBody>
      </p:sp>
    </p:spTree>
    <p:extLst>
      <p:ext uri="{BB962C8B-B14F-4D97-AF65-F5344CB8AC3E}">
        <p14:creationId xmlns:p14="http://schemas.microsoft.com/office/powerpoint/2010/main" val="2534427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09142" y="5940337"/>
            <a:ext cx="4572000" cy="430887"/>
          </a:xfrm>
          <a:prstGeom prst="rect">
            <a:avLst/>
          </a:prstGeom>
        </p:spPr>
        <p:txBody>
          <a:bodyPr>
            <a:spAutoFit/>
          </a:bodyPr>
          <a:lstStyle/>
          <a:p>
            <a:pPr defTabSz="457200">
              <a:defRPr/>
            </a:pPr>
            <a:r>
              <a:rPr lang="en-GB" sz="1100" dirty="0" err="1">
                <a:solidFill>
                  <a:srgbClr val="222222"/>
                </a:solidFill>
                <a:latin typeface="Calibri" panose="020F0502020204030204"/>
              </a:rPr>
              <a:t>Codeço</a:t>
            </a:r>
            <a:r>
              <a:rPr lang="en-GB" sz="1100" dirty="0">
                <a:solidFill>
                  <a:srgbClr val="222222"/>
                </a:solidFill>
                <a:latin typeface="Calibri" panose="020F0502020204030204"/>
              </a:rPr>
              <a:t>, </a:t>
            </a:r>
            <a:r>
              <a:rPr lang="en-GB" sz="1100" dirty="0" err="1">
                <a:solidFill>
                  <a:srgbClr val="222222"/>
                </a:solidFill>
                <a:latin typeface="Calibri" panose="020F0502020204030204"/>
              </a:rPr>
              <a:t>Cláudia</a:t>
            </a:r>
            <a:r>
              <a:rPr lang="en-GB" sz="1100" dirty="0">
                <a:solidFill>
                  <a:srgbClr val="222222"/>
                </a:solidFill>
                <a:latin typeface="Calibri" panose="020F0502020204030204"/>
              </a:rPr>
              <a:t> Torres. "Endemic and epidemic dynamics of cholera: the role of the aquatic reservoir." </a:t>
            </a:r>
            <a:r>
              <a:rPr lang="en-GB" sz="1100" i="1" dirty="0">
                <a:solidFill>
                  <a:srgbClr val="222222"/>
                </a:solidFill>
                <a:latin typeface="Calibri" panose="020F0502020204030204"/>
              </a:rPr>
              <a:t>BMC Infectious diseases</a:t>
            </a:r>
            <a:r>
              <a:rPr lang="en-GB" sz="1100" dirty="0">
                <a:solidFill>
                  <a:srgbClr val="222222"/>
                </a:solidFill>
                <a:latin typeface="Calibri" panose="020F0502020204030204"/>
              </a:rPr>
              <a:t> 1.1 (2001): 1.</a:t>
            </a:r>
            <a:endParaRPr lang="en-GB" sz="1100" dirty="0">
              <a:solidFill>
                <a:srgbClr val="000000"/>
              </a:solidFill>
              <a:latin typeface="Calibri" panose="020F0502020204030204"/>
            </a:endParaRPr>
          </a:p>
        </p:txBody>
      </p:sp>
      <p:pic>
        <p:nvPicPr>
          <p:cNvPr id="1026" name="Picture 2" descr="An external file that holds a picture, illustration, etc.&#10;Object name is 1471-2334-1-1-9.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62391" y="1218346"/>
            <a:ext cx="5715000" cy="39528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419626" y="1680012"/>
            <a:ext cx="3177540" cy="1384995"/>
          </a:xfrm>
          <a:prstGeom prst="rect">
            <a:avLst/>
          </a:prstGeom>
        </p:spPr>
        <p:txBody>
          <a:bodyPr wrap="square">
            <a:spAutoFit/>
          </a:bodyPr>
          <a:lstStyle/>
          <a:p>
            <a:pPr defTabSz="457200">
              <a:defRPr/>
            </a:pPr>
            <a:r>
              <a:rPr lang="en-GB" sz="1400" dirty="0">
                <a:solidFill>
                  <a:srgbClr val="000000"/>
                </a:solidFill>
                <a:latin typeface="Calibri" panose="020F0502020204030204"/>
              </a:rPr>
              <a:t>Periodicity of reported cases of cholera in the Brazilian Central Amazon region. This region is characterized by seasonal flooding of the Negro and Amazon Rivers, driven mainly by snow melt in the Andean headwaters of the Amazon River.</a:t>
            </a:r>
          </a:p>
        </p:txBody>
      </p:sp>
      <p:cxnSp>
        <p:nvCxnSpPr>
          <p:cNvPr id="4" name="Straight Connector 3"/>
          <p:cNvCxnSpPr/>
          <p:nvPr/>
        </p:nvCxnSpPr>
        <p:spPr>
          <a:xfrm flipH="1">
            <a:off x="2369244" y="4564316"/>
            <a:ext cx="0" cy="1275550"/>
          </a:xfrm>
          <a:prstGeom prst="line">
            <a:avLst/>
          </a:prstGeom>
          <a:ln w="28575">
            <a:headEnd type="arrow" w="med" len="med"/>
            <a:tailEnd type="none" w="med" len="med"/>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361560" y="5847550"/>
            <a:ext cx="4717996" cy="0"/>
          </a:xfrm>
          <a:prstGeom prst="line">
            <a:avLst/>
          </a:prstGeom>
          <a:ln w="28575">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10" name="Freeform 9"/>
          <p:cNvSpPr/>
          <p:nvPr/>
        </p:nvSpPr>
        <p:spPr>
          <a:xfrm>
            <a:off x="2499872" y="4667823"/>
            <a:ext cx="4564316" cy="1042943"/>
          </a:xfrm>
          <a:custGeom>
            <a:avLst/>
            <a:gdLst>
              <a:gd name="connsiteX0" fmla="*/ 0 w 4564316"/>
              <a:gd name="connsiteY0" fmla="*/ 388272 h 1045461"/>
              <a:gd name="connsiteX1" fmla="*/ 261257 w 4564316"/>
              <a:gd name="connsiteY1" fmla="*/ 757106 h 1045461"/>
              <a:gd name="connsiteX2" fmla="*/ 1167973 w 4564316"/>
              <a:gd name="connsiteY2" fmla="*/ 1041415 h 1045461"/>
              <a:gd name="connsiteX3" fmla="*/ 2589520 w 4564316"/>
              <a:gd name="connsiteY3" fmla="*/ 541953 h 1045461"/>
              <a:gd name="connsiteX4" fmla="*/ 4003382 w 4564316"/>
              <a:gd name="connsiteY4" fmla="*/ 4070 h 1045461"/>
              <a:gd name="connsiteX5" fmla="*/ 4564316 w 4564316"/>
              <a:gd name="connsiteY5" fmla="*/ 280696 h 1045461"/>
              <a:gd name="connsiteX6" fmla="*/ 4564316 w 4564316"/>
              <a:gd name="connsiteY6" fmla="*/ 280696 h 1045461"/>
              <a:gd name="connsiteX7" fmla="*/ 4564316 w 4564316"/>
              <a:gd name="connsiteY7" fmla="*/ 280696 h 1045461"/>
              <a:gd name="connsiteX0" fmla="*/ 0 w 4564316"/>
              <a:gd name="connsiteY0" fmla="*/ 388272 h 1042963"/>
              <a:gd name="connsiteX1" fmla="*/ 307362 w 4564316"/>
              <a:gd name="connsiteY1" fmla="*/ 687949 h 1042963"/>
              <a:gd name="connsiteX2" fmla="*/ 1167973 w 4564316"/>
              <a:gd name="connsiteY2" fmla="*/ 1041415 h 1042963"/>
              <a:gd name="connsiteX3" fmla="*/ 2589520 w 4564316"/>
              <a:gd name="connsiteY3" fmla="*/ 541953 h 1042963"/>
              <a:gd name="connsiteX4" fmla="*/ 4003382 w 4564316"/>
              <a:gd name="connsiteY4" fmla="*/ 4070 h 1042963"/>
              <a:gd name="connsiteX5" fmla="*/ 4564316 w 4564316"/>
              <a:gd name="connsiteY5" fmla="*/ 280696 h 1042963"/>
              <a:gd name="connsiteX6" fmla="*/ 4564316 w 4564316"/>
              <a:gd name="connsiteY6" fmla="*/ 280696 h 1042963"/>
              <a:gd name="connsiteX7" fmla="*/ 4564316 w 4564316"/>
              <a:gd name="connsiteY7" fmla="*/ 280696 h 1042963"/>
              <a:gd name="connsiteX0" fmla="*/ 0 w 4564316"/>
              <a:gd name="connsiteY0" fmla="*/ 388272 h 1043004"/>
              <a:gd name="connsiteX1" fmla="*/ 307362 w 4564316"/>
              <a:gd name="connsiteY1" fmla="*/ 687949 h 1043004"/>
              <a:gd name="connsiteX2" fmla="*/ 1167973 w 4564316"/>
              <a:gd name="connsiteY2" fmla="*/ 1041415 h 1043004"/>
              <a:gd name="connsiteX3" fmla="*/ 2589520 w 4564316"/>
              <a:gd name="connsiteY3" fmla="*/ 541953 h 1043004"/>
              <a:gd name="connsiteX4" fmla="*/ 4003382 w 4564316"/>
              <a:gd name="connsiteY4" fmla="*/ 4070 h 1043004"/>
              <a:gd name="connsiteX5" fmla="*/ 4564316 w 4564316"/>
              <a:gd name="connsiteY5" fmla="*/ 280696 h 1043004"/>
              <a:gd name="connsiteX6" fmla="*/ 4564316 w 4564316"/>
              <a:gd name="connsiteY6" fmla="*/ 280696 h 1043004"/>
              <a:gd name="connsiteX7" fmla="*/ 4564316 w 4564316"/>
              <a:gd name="connsiteY7" fmla="*/ 280696 h 1043004"/>
              <a:gd name="connsiteX0" fmla="*/ 0 w 4564316"/>
              <a:gd name="connsiteY0" fmla="*/ 411324 h 1042943"/>
              <a:gd name="connsiteX1" fmla="*/ 307362 w 4564316"/>
              <a:gd name="connsiteY1" fmla="*/ 687949 h 1042943"/>
              <a:gd name="connsiteX2" fmla="*/ 1167973 w 4564316"/>
              <a:gd name="connsiteY2" fmla="*/ 1041415 h 1042943"/>
              <a:gd name="connsiteX3" fmla="*/ 2589520 w 4564316"/>
              <a:gd name="connsiteY3" fmla="*/ 541953 h 1042943"/>
              <a:gd name="connsiteX4" fmla="*/ 4003382 w 4564316"/>
              <a:gd name="connsiteY4" fmla="*/ 4070 h 1042943"/>
              <a:gd name="connsiteX5" fmla="*/ 4564316 w 4564316"/>
              <a:gd name="connsiteY5" fmla="*/ 280696 h 1042943"/>
              <a:gd name="connsiteX6" fmla="*/ 4564316 w 4564316"/>
              <a:gd name="connsiteY6" fmla="*/ 280696 h 1042943"/>
              <a:gd name="connsiteX7" fmla="*/ 4564316 w 4564316"/>
              <a:gd name="connsiteY7" fmla="*/ 280696 h 1042943"/>
              <a:gd name="connsiteX0" fmla="*/ 0 w 4564316"/>
              <a:gd name="connsiteY0" fmla="*/ 411324 h 1042943"/>
              <a:gd name="connsiteX1" fmla="*/ 307362 w 4564316"/>
              <a:gd name="connsiteY1" fmla="*/ 687949 h 1042943"/>
              <a:gd name="connsiteX2" fmla="*/ 1167973 w 4564316"/>
              <a:gd name="connsiteY2" fmla="*/ 1041415 h 1042943"/>
              <a:gd name="connsiteX3" fmla="*/ 2589520 w 4564316"/>
              <a:gd name="connsiteY3" fmla="*/ 541953 h 1042943"/>
              <a:gd name="connsiteX4" fmla="*/ 4003382 w 4564316"/>
              <a:gd name="connsiteY4" fmla="*/ 4070 h 1042943"/>
              <a:gd name="connsiteX5" fmla="*/ 4564316 w 4564316"/>
              <a:gd name="connsiteY5" fmla="*/ 280696 h 1042943"/>
              <a:gd name="connsiteX6" fmla="*/ 4564316 w 4564316"/>
              <a:gd name="connsiteY6" fmla="*/ 280696 h 1042943"/>
              <a:gd name="connsiteX7" fmla="*/ 4564316 w 4564316"/>
              <a:gd name="connsiteY7" fmla="*/ 280696 h 104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4316" h="1042943">
                <a:moveTo>
                  <a:pt x="0" y="411324"/>
                </a:moveTo>
                <a:cubicBezTo>
                  <a:pt x="94770" y="510576"/>
                  <a:pt x="112700" y="582934"/>
                  <a:pt x="307362" y="687949"/>
                </a:cubicBezTo>
                <a:cubicBezTo>
                  <a:pt x="502024" y="792964"/>
                  <a:pt x="787613" y="1065748"/>
                  <a:pt x="1167973" y="1041415"/>
                </a:cubicBezTo>
                <a:cubicBezTo>
                  <a:pt x="1548333" y="1017082"/>
                  <a:pt x="2116952" y="714844"/>
                  <a:pt x="2589520" y="541953"/>
                </a:cubicBezTo>
                <a:cubicBezTo>
                  <a:pt x="3062088" y="369062"/>
                  <a:pt x="3674249" y="47613"/>
                  <a:pt x="4003382" y="4070"/>
                </a:cubicBezTo>
                <a:cubicBezTo>
                  <a:pt x="4332515" y="-39473"/>
                  <a:pt x="4564316" y="280696"/>
                  <a:pt x="4564316" y="280696"/>
                </a:cubicBezTo>
                <a:lnTo>
                  <a:pt x="4564316" y="280696"/>
                </a:lnTo>
                <a:lnTo>
                  <a:pt x="4564316" y="280696"/>
                </a:lnTo>
              </a:path>
            </a:pathLst>
          </a:custGeom>
          <a:ln w="57150">
            <a:roun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1" name="Rectangle 10"/>
              <p:cNvSpPr/>
              <p:nvPr/>
            </p:nvSpPr>
            <p:spPr>
              <a:xfrm>
                <a:off x="2009143" y="4951546"/>
                <a:ext cx="38914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i="1">
                          <a:solidFill>
                            <a:schemeClr val="accent6">
                              <a:lumMod val="75000"/>
                            </a:schemeClr>
                          </a:solidFill>
                          <a:latin typeface="Cambria Math" panose="02040503050406030204" pitchFamily="18" charset="0"/>
                        </a:rPr>
                        <m:t>𝑉</m:t>
                      </m:r>
                    </m:oMath>
                  </m:oMathPara>
                </a14:m>
                <a:endParaRPr lang="en-GB" dirty="0">
                  <a:solidFill>
                    <a:schemeClr val="accent6">
                      <a:lumMod val="75000"/>
                    </a:schemeClr>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2009143" y="4951546"/>
                <a:ext cx="389145" cy="369332"/>
              </a:xfrm>
              <a:prstGeom prst="rect">
                <a:avLst/>
              </a:prstGeom>
              <a:blipFill>
                <a:blip r:embed="rId3"/>
                <a:stretch>
                  <a:fillRect/>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8D83EBA8-81B0-EE6C-D8FB-DC6732D723B7}"/>
              </a:ext>
            </a:extLst>
          </p:cNvPr>
          <p:cNvSpPr txBox="1">
            <a:spLocks/>
          </p:cNvSpPr>
          <p:nvPr/>
        </p:nvSpPr>
        <p:spPr>
          <a:xfrm>
            <a:off x="838200" y="365125"/>
            <a:ext cx="10515600" cy="762289"/>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4800" b="0" kern="1200">
                <a:solidFill>
                  <a:srgbClr val="0070C0"/>
                </a:solidFill>
                <a:latin typeface="Century Gothic" panose="020B0502020202020204" pitchFamily="34" charset="0"/>
                <a:ea typeface="+mj-ea"/>
                <a:cs typeface="+mj-cs"/>
              </a:defRPr>
            </a:lvl1pPr>
          </a:lstStyle>
          <a:p>
            <a:pPr algn="l"/>
            <a:r>
              <a:rPr lang="en-GB" b="1" dirty="0"/>
              <a:t>The environmental reservoir - volume</a:t>
            </a:r>
          </a:p>
        </p:txBody>
      </p:sp>
    </p:spTree>
    <p:extLst>
      <p:ext uri="{BB962C8B-B14F-4D97-AF65-F5344CB8AC3E}">
        <p14:creationId xmlns:p14="http://schemas.microsoft.com/office/powerpoint/2010/main" val="1207340909"/>
      </p:ext>
    </p:extLst>
  </p:cSld>
  <p:clrMapOvr>
    <a:masterClrMapping/>
  </p:clrMapOvr>
</p:sld>
</file>

<file path=ppt/theme/theme1.xml><?xml version="1.0" encoding="utf-8"?>
<a:theme xmlns:a="http://schemas.openxmlformats.org/drawingml/2006/main" name="VIMC_ppt7">
  <a:themeElements>
    <a:clrScheme name="VIMC1">
      <a:dk1>
        <a:sysClr val="windowText" lastClr="000000"/>
      </a:dk1>
      <a:lt1>
        <a:sysClr val="window" lastClr="FFFFFF"/>
      </a:lt1>
      <a:dk2>
        <a:srgbClr val="335B74"/>
      </a:dk2>
      <a:lt2>
        <a:srgbClr val="DFE3E5"/>
      </a:lt2>
      <a:accent1>
        <a:srgbClr val="2173BA"/>
      </a:accent1>
      <a:accent2>
        <a:srgbClr val="2A3578"/>
      </a:accent2>
      <a:accent3>
        <a:srgbClr val="00ABED"/>
      </a:accent3>
      <a:accent4>
        <a:srgbClr val="A7DEF8"/>
      </a:accent4>
      <a:accent5>
        <a:srgbClr val="A91778"/>
      </a:accent5>
      <a:accent6>
        <a:srgbClr val="368272"/>
      </a:accent6>
      <a:hlink>
        <a:srgbClr val="A91778"/>
      </a:hlink>
      <a:folHlink>
        <a:srgbClr val="6F1C98"/>
      </a:folHlink>
    </a:clrScheme>
    <a:fontScheme name="Imperial">
      <a:majorFont>
        <a:latin typeface="Imperial sans"/>
        <a:ea typeface=""/>
        <a:cs typeface=""/>
      </a:majorFont>
      <a:minorFont>
        <a:latin typeface="Imperial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3C4F4BF-3110-4CB5-A6CB-AFF5EA517E97}" vid="{7B52B56A-EB7C-4741-82B1-60F61138026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VIMC-ppt-kw</Template>
  <TotalTime>1164</TotalTime>
  <Words>1968</Words>
  <Application>Microsoft Office PowerPoint</Application>
  <PresentationFormat>Widescreen</PresentationFormat>
  <Paragraphs>378</Paragraphs>
  <Slides>49</Slides>
  <Notes>11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VIMC_ppt7</vt:lpstr>
      <vt:lpstr>Mathematical modelling for vaccine-preventable diseases</vt:lpstr>
      <vt:lpstr>Motivation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Vaccine Impact Modelling Consortium   Annual Meeting 2018  Welcome and Consortium Update</dc:title>
  <dc:creator>Garske, Tini</dc:creator>
  <cp:lastModifiedBy>Gaythorpe, Katy</cp:lastModifiedBy>
  <cp:revision>77</cp:revision>
  <dcterms:created xsi:type="dcterms:W3CDTF">2018-03-18T15:49:19Z</dcterms:created>
  <dcterms:modified xsi:type="dcterms:W3CDTF">2024-08-30T15:35:34Z</dcterms:modified>
</cp:coreProperties>
</file>