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329" r:id="rId2"/>
    <p:sldId id="302" r:id="rId3"/>
    <p:sldId id="311" r:id="rId4"/>
    <p:sldId id="290" r:id="rId5"/>
    <p:sldId id="263" r:id="rId6"/>
    <p:sldId id="264" r:id="rId7"/>
    <p:sldId id="307" r:id="rId8"/>
    <p:sldId id="262" r:id="rId9"/>
    <p:sldId id="318" r:id="rId10"/>
    <p:sldId id="324" r:id="rId11"/>
    <p:sldId id="326" r:id="rId12"/>
    <p:sldId id="305" r:id="rId13"/>
    <p:sldId id="266" r:id="rId14"/>
    <p:sldId id="306" r:id="rId15"/>
    <p:sldId id="267" r:id="rId16"/>
    <p:sldId id="330" r:id="rId17"/>
    <p:sldId id="308" r:id="rId18"/>
    <p:sldId id="278" r:id="rId19"/>
    <p:sldId id="279" r:id="rId20"/>
    <p:sldId id="280" r:id="rId21"/>
    <p:sldId id="314" r:id="rId22"/>
    <p:sldId id="315" r:id="rId23"/>
    <p:sldId id="281" r:id="rId24"/>
    <p:sldId id="328" r:id="rId25"/>
    <p:sldId id="327" r:id="rId26"/>
    <p:sldId id="319" r:id="rId27"/>
    <p:sldId id="317" r:id="rId2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FF67"/>
    <a:srgbClr val="5045FF"/>
    <a:srgbClr val="2316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 autoAdjust="0"/>
    <p:restoredTop sz="89184" autoAdjust="0"/>
  </p:normalViewPr>
  <p:slideViewPr>
    <p:cSldViewPr snapToObjects="1">
      <p:cViewPr varScale="1">
        <p:scale>
          <a:sx n="104" d="100"/>
          <a:sy n="104" d="100"/>
        </p:scale>
        <p:origin x="216" y="4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5" d="100"/>
        <a:sy n="11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35E5F-55FD-B644-8064-C1325B07A17B}" type="datetimeFigureOut">
              <a:rPr lang="en-US" smtClean="0"/>
              <a:t>8/26/22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F15628-7245-F54E-9127-6DEF57BFA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31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15628-7245-F54E-9127-6DEF57BFAD0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565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F15628-7245-F54E-9127-6DEF57BFAD0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63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F15628-7245-F54E-9127-6DEF57BFAD0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13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F15628-7245-F54E-9127-6DEF57BFAD0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300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DFF933-B713-B74F-BA3D-3FB2CA4782D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67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4F885-9E24-0B4C-AEA2-400DC953CA23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153C8-D253-D548-BCCE-478E69933F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29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6489D-1C54-EC43-8F6A-5BFD17F98EB9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08216-9ED0-6643-B982-1A0CB57D6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40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8A44C-8C88-DF45-A336-089C9ED78353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1E448-D066-0540-9C78-E5E3B7C5DB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44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B45AC-F003-0A46-8D59-5531305795EE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B5EA4-28F3-4843-A4B2-68EA8C34E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880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1AE63-4D13-4844-85C9-49190993860D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E8FC8-FD49-034E-B2BD-01E78557B1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49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919C9-582A-0F4A-9B0A-69A596B96DD5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8ABAE-0023-1540-B127-49EB815746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991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76999-AD46-EF4A-A4C8-E64EB1D37502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08F0B-56EB-2E40-BDCB-13229EE521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185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A46F7-0A05-B74E-820B-E019128EA447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9F8DE-792E-AB4E-A41B-9DA28D8ED1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5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AF9D5-0668-B04B-9072-ECC6E02C4388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C3917-17BD-E241-ABA9-B2361D843F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946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A7726-9A45-8F4B-9BF8-D486B09A5731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271ED-2165-DC45-BFA7-546B86C1FA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98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AF92A-FF76-8A46-BA63-DCB7659BB084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AA9F1-D6FC-CB42-8931-B4AE1E13AC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595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C24B4F6E-ABBE-DB43-AFB6-EABD3C57A4A7}" type="datetime1">
              <a:rPr lang="en-US"/>
              <a:pPr>
                <a:defRPr/>
              </a:pPr>
              <a:t>8/26/22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CCCE1E5E-133D-5145-AB49-075335BDAA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11" Type="http://schemas.openxmlformats.org/officeDocument/2006/relationships/image" Target="../media/image33.png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5.tiff"/><Relationship Id="rId4" Type="http://schemas.openxmlformats.org/officeDocument/2006/relationships/image" Target="../media/image31.png"/><Relationship Id="rId9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6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7" Type="http://schemas.openxmlformats.org/officeDocument/2006/relationships/oleObject" Target="../embeddings/oleObject2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emf"/><Relationship Id="rId11" Type="http://schemas.openxmlformats.org/officeDocument/2006/relationships/image" Target="../media/image29.tif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8.tiff"/><Relationship Id="rId4" Type="http://schemas.openxmlformats.org/officeDocument/2006/relationships/image" Target="../media/image40.png"/><Relationship Id="rId9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oleObject" Target="../embeddings/oleObject21.bin"/><Relationship Id="rId7" Type="http://schemas.openxmlformats.org/officeDocument/2006/relationships/image" Target="../media/image46.png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emf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emf"/><Relationship Id="rId11" Type="http://schemas.openxmlformats.org/officeDocument/2006/relationships/image" Target="../media/image38.png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1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oleObject" Target="../embeddings/oleObject25.bin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oleObject" Target="../embeddings/oleObject31.bin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49.em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e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48.emf"/><Relationship Id="rId4" Type="http://schemas.openxmlformats.org/officeDocument/2006/relationships/image" Target="../media/image45.e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50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3.emf"/><Relationship Id="rId7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59.emf"/><Relationship Id="rId3" Type="http://schemas.openxmlformats.org/officeDocument/2006/relationships/image" Target="../media/image53.emf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57.emf"/><Relationship Id="rId17" Type="http://schemas.openxmlformats.org/officeDocument/2006/relationships/oleObject" Target="../embeddings/oleObject40.bin"/><Relationship Id="rId2" Type="http://schemas.openxmlformats.org/officeDocument/2006/relationships/oleObject" Target="../embeddings/oleObject33.bin"/><Relationship Id="rId16" Type="http://schemas.openxmlformats.org/officeDocument/2006/relationships/image" Target="../media/image58.emf"/><Relationship Id="rId20" Type="http://schemas.openxmlformats.org/officeDocument/2006/relationships/image" Target="../media/image6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e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10" Type="http://schemas.openxmlformats.org/officeDocument/2006/relationships/image" Target="../media/image56.emf"/><Relationship Id="rId19" Type="http://schemas.openxmlformats.org/officeDocument/2006/relationships/oleObject" Target="../embeddings/oleObject41.bin"/><Relationship Id="rId4" Type="http://schemas.openxmlformats.org/officeDocument/2006/relationships/image" Target="../media/image51.png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48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13" Type="http://schemas.openxmlformats.org/officeDocument/2006/relationships/oleObject" Target="../embeddings/oleObject47.bin"/><Relationship Id="rId18" Type="http://schemas.openxmlformats.org/officeDocument/2006/relationships/image" Target="../media/image62.e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57.emf"/><Relationship Id="rId17" Type="http://schemas.openxmlformats.org/officeDocument/2006/relationships/oleObject" Target="../embeddings/oleObject49.bin"/><Relationship Id="rId2" Type="http://schemas.openxmlformats.org/officeDocument/2006/relationships/image" Target="../media/image51.png"/><Relationship Id="rId16" Type="http://schemas.openxmlformats.org/officeDocument/2006/relationships/image" Target="../media/image61.emf"/><Relationship Id="rId20" Type="http://schemas.openxmlformats.org/officeDocument/2006/relationships/image" Target="../media/image6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e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5" Type="http://schemas.openxmlformats.org/officeDocument/2006/relationships/oleObject" Target="../embeddings/oleObject48.bin"/><Relationship Id="rId10" Type="http://schemas.openxmlformats.org/officeDocument/2006/relationships/image" Target="../media/image56.emf"/><Relationship Id="rId19" Type="http://schemas.openxmlformats.org/officeDocument/2006/relationships/oleObject" Target="../embeddings/oleObject50.bin"/><Relationship Id="rId4" Type="http://schemas.openxmlformats.org/officeDocument/2006/relationships/image" Target="../media/image48.e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50.emf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74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7" Type="http://schemas.openxmlformats.org/officeDocument/2006/relationships/image" Target="../media/image77.emf"/><Relationship Id="rId2" Type="http://schemas.openxmlformats.org/officeDocument/2006/relationships/oleObject" Target="../embeddings/oleObject5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3.bin"/><Relationship Id="rId5" Type="http://schemas.openxmlformats.org/officeDocument/2006/relationships/image" Target="../media/image58.emf"/><Relationship Id="rId4" Type="http://schemas.openxmlformats.org/officeDocument/2006/relationships/oleObject" Target="../embeddings/oleObject52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9.emf"/><Relationship Id="rId7" Type="http://schemas.openxmlformats.org/officeDocument/2006/relationships/image" Target="../media/image11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0.e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oleObject" Target="../embeddings/oleObject12.bin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emf"/><Relationship Id="rId7" Type="http://schemas.openxmlformats.org/officeDocument/2006/relationships/image" Target="../media/image22.e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>
            <a:extLst>
              <a:ext uri="{FF2B5EF4-FFF2-40B4-BE49-F238E27FC236}">
                <a16:creationId xmlns:a16="http://schemas.microsoft.com/office/drawing/2014/main" id="{A4CC8BE0-B90F-D1AF-4B83-3DA0989E01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2214336"/>
            <a:ext cx="6858000" cy="1790700"/>
          </a:xfrm>
        </p:spPr>
        <p:txBody>
          <a:bodyPr/>
          <a:lstStyle/>
          <a:p>
            <a:r>
              <a:rPr lang="en-US" altLang="en-US" dirty="0">
                <a:latin typeface="Baskerville" panose="02020502070401020303" pitchFamily="18" charset="0"/>
                <a:ea typeface="ＭＳ Ｐゴシック" panose="020B0600070205080204" pitchFamily="34" charset="-128"/>
              </a:rPr>
              <a:t> Epidemic Models L6</a:t>
            </a:r>
            <a:br>
              <a:rPr lang="en-US" altLang="en-US" dirty="0">
                <a:latin typeface="Baskerville" panose="02020502070401020303" pitchFamily="18" charset="0"/>
                <a:ea typeface="ＭＳ Ｐゴシック" panose="020B0600070205080204" pitchFamily="34" charset="-128"/>
              </a:rPr>
            </a:br>
            <a:r>
              <a:rPr lang="en-US" altLang="en-US" dirty="0">
                <a:latin typeface="Baskerville" panose="02020502070401020303" pitchFamily="18" charset="0"/>
                <a:ea typeface="ＭＳ Ｐゴシック" panose="020B0600070205080204" pitchFamily="34" charset="-128"/>
              </a:rPr>
              <a:t>Linking models to data – Estimating R</a:t>
            </a:r>
            <a:r>
              <a:rPr lang="en-US" altLang="en-US" baseline="-25000" dirty="0">
                <a:latin typeface="Baskerville" panose="02020502070401020303" pitchFamily="18" charset="0"/>
                <a:ea typeface="ＭＳ Ｐゴシック" panose="020B0600070205080204" pitchFamily="34" charset="-128"/>
              </a:rPr>
              <a:t>0</a:t>
            </a:r>
            <a:endParaRPr lang="en-GB" altLang="en-US" baseline="-25000" dirty="0">
              <a:latin typeface="Baskerville" panose="02020502070401020303" pitchFamily="18" charset="0"/>
              <a:ea typeface="ＭＳ Ｐゴシック" panose="020B0600070205080204" pitchFamily="34" charset="-128"/>
            </a:endParaRPr>
          </a:p>
        </p:txBody>
      </p:sp>
      <p:pic>
        <p:nvPicPr>
          <p:cNvPr id="78850" name="Picture 3">
            <a:extLst>
              <a:ext uri="{FF2B5EF4-FFF2-40B4-BE49-F238E27FC236}">
                <a16:creationId xmlns:a16="http://schemas.microsoft.com/office/drawing/2014/main" id="{C7A4C7DE-E71E-3FCF-6A78-26A96757F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915988"/>
            <a:ext cx="3157537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Picture 4">
            <a:extLst>
              <a:ext uri="{FF2B5EF4-FFF2-40B4-BE49-F238E27FC236}">
                <a16:creationId xmlns:a16="http://schemas.microsoft.com/office/drawing/2014/main" id="{39F47BFF-B50C-AAF2-F535-B0CA1C228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550" y="1114425"/>
            <a:ext cx="3030538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TextBox 5">
            <a:extLst>
              <a:ext uri="{FF2B5EF4-FFF2-40B4-BE49-F238E27FC236}">
                <a16:creationId xmlns:a16="http://schemas.microsoft.com/office/drawing/2014/main" id="{0AE077AD-BBAD-F62F-C4FD-E7531259D1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625" y="5605463"/>
            <a:ext cx="422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n-US" sz="1800">
                <a:latin typeface="Baskerville" panose="02020502070401020303" pitchFamily="18" charset="0"/>
              </a:rPr>
              <a:t>The Møller Institute, Cambridge, September 4</a:t>
            </a:r>
            <a:r>
              <a:rPr lang="en-GB" altLang="en-US" sz="1800" baseline="30000">
                <a:latin typeface="Baskerville" panose="02020502070401020303" pitchFamily="18" charset="0"/>
              </a:rPr>
              <a:t>th</a:t>
            </a:r>
            <a:r>
              <a:rPr lang="en-GB" altLang="en-US" sz="1800">
                <a:latin typeface="Baskerville" panose="02020502070401020303" pitchFamily="18" charset="0"/>
              </a:rPr>
              <a:t> -11</a:t>
            </a:r>
            <a:r>
              <a:rPr lang="en-GB" altLang="en-US" sz="1800" baseline="30000">
                <a:latin typeface="Baskerville" panose="02020502070401020303" pitchFamily="18" charset="0"/>
              </a:rPr>
              <a:t>th</a:t>
            </a:r>
            <a:r>
              <a:rPr lang="en-GB" altLang="en-US" sz="1800">
                <a:latin typeface="Baskerville" panose="02020502070401020303" pitchFamily="18" charset="0"/>
              </a:rPr>
              <a:t>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10E3F4-D0B8-A5F3-E721-9F08BC0013E4}"/>
              </a:ext>
            </a:extLst>
          </p:cNvPr>
          <p:cNvSpPr txBox="1"/>
          <p:nvPr/>
        </p:nvSpPr>
        <p:spPr>
          <a:xfrm>
            <a:off x="2286000" y="4323556"/>
            <a:ext cx="4572000" cy="844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Aft>
                <a:spcPts val="450"/>
              </a:spcAft>
              <a:defRPr/>
            </a:pPr>
            <a:r>
              <a:rPr lang="en-US" sz="135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Andrew J K </a:t>
            </a:r>
            <a:r>
              <a:rPr lang="en-US" sz="1350" dirty="0" err="1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Conlan</a:t>
            </a:r>
            <a:endParaRPr lang="en-US" sz="1350" dirty="0">
              <a:latin typeface="Baskerville" panose="02020502070401020303" pitchFamily="18" charset="0"/>
              <a:ea typeface="Baskerville" panose="02020502070401020303" pitchFamily="18" charset="0"/>
              <a:cs typeface="Arial" charset="0"/>
            </a:endParaRPr>
          </a:p>
          <a:p>
            <a:pPr algn="ctr">
              <a:spcAft>
                <a:spcPts val="450"/>
              </a:spcAft>
              <a:defRPr/>
            </a:pPr>
            <a:r>
              <a:rPr lang="en-US" sz="135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University of Cambridge</a:t>
            </a:r>
          </a:p>
          <a:p>
            <a:pPr algn="ctr">
              <a:spcAft>
                <a:spcPts val="450"/>
              </a:spcAft>
              <a:defRPr/>
            </a:pPr>
            <a:r>
              <a:rPr lang="en-US" sz="135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ajkc2@cam.ac.uk</a:t>
            </a:r>
            <a:endParaRPr lang="en-US" sz="18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tle 1"/>
              <p:cNvSpPr txBox="1">
                <a:spLocks/>
              </p:cNvSpPr>
              <p:nvPr/>
            </p:nvSpPr>
            <p:spPr bwMode="auto">
              <a:xfrm>
                <a:off x="172841" y="980728"/>
                <a:ext cx="8534400" cy="758952"/>
              </a:xfrm>
              <a:prstGeom prst="rect">
                <a:avLst/>
              </a:prstGeom>
              <a:noFill/>
              <a:ln>
                <a:noFill/>
              </a:ln>
              <a:extLst>
                <a:ext uri="{FAA26D3D-D897-4be2-8F04-BA451C77F1D7}">
                  <ma14:placeholderFlag xmlns:ma14="http://schemas.microsoft.com/office/mac/drawingml/2011/main" xmlns="" val="1"/>
                </a:ext>
                <a:ext uri="{909E8E84-426E-40dd-AFC4-6F175D3DCCD1}">
                  <a14:hiddenFill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ctr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 kern="1200">
                    <a:solidFill>
                      <a:schemeClr val="tx1"/>
                    </a:solidFill>
                    <a:latin typeface="+mj-lt"/>
                    <a:ea typeface="ＭＳ Ｐゴシック" charset="0"/>
                    <a:cs typeface="ＭＳ Ｐゴシック" charset="0"/>
                  </a:defRPr>
                </a:lvl1pPr>
                <a:lvl2pPr algn="ctr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2pPr>
                <a:lvl3pPr algn="ctr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3pPr>
                <a:lvl4pPr algn="ctr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4pPr>
                <a:lvl5pPr algn="ctr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5pPr>
                <a:lvl6pPr marL="457200" algn="ctr" defTabSz="457200" rtl="0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6pPr>
                <a:lvl7pPr marL="914400" algn="ctr" defTabSz="457200" rtl="0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7pPr>
                <a:lvl8pPr marL="1371600" algn="ctr" defTabSz="457200" rtl="0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8pPr>
                <a:lvl9pPr marL="1828800" algn="ctr" defTabSz="457200" rtl="0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9pPr>
              </a:lstStyle>
              <a:p>
                <a:r>
                  <a:rPr lang="en-US" dirty="0">
                    <a:latin typeface="Baskerville"/>
                    <a:cs typeface="Baskerville"/>
                  </a:rPr>
                  <a:t>Outfluenza: R</a:t>
                </a:r>
                <a:r>
                  <a:rPr lang="en-US" baseline="-25000" dirty="0">
                    <a:latin typeface="Baskerville"/>
                    <a:cs typeface="Baskerville"/>
                  </a:rPr>
                  <a:t>0</a:t>
                </a:r>
                <a:r>
                  <a:rPr lang="en-US" dirty="0">
                    <a:latin typeface="Baskerville"/>
                    <a:cs typeface="Baskerville"/>
                  </a:rPr>
                  <a:t>=2.5,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𝐼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>
                    <a:latin typeface="Baskerville"/>
                    <a:cs typeface="Baskerville"/>
                  </a:rPr>
                  <a:t> days</a:t>
                </a:r>
              </a:p>
            </p:txBody>
          </p:sp>
        </mc:Choice>
        <mc:Fallback xmlns="">
          <p:sp>
            <p:nvSpPr>
              <p:cNvPr id="3" name="Tit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841" y="980728"/>
                <a:ext cx="8534400" cy="758952"/>
              </a:xfrm>
              <a:prstGeom prst="rect">
                <a:avLst/>
              </a:prstGeom>
              <a:blipFill>
                <a:blip r:embed="rId4"/>
                <a:stretch>
                  <a:fillRect t="-13115" b="-37705"/>
                </a:stretch>
              </a:blipFill>
              <a:ln>
                <a:noFill/>
              </a:ln>
              <a:extLst>
                <a:ext uri="{FAA26D3D-D897-4be2-8F04-BA451C77F1D7}">
                  <ma14:placeholderFlag xmlns:ma14="http://schemas.microsoft.com/office/mac/drawingml/2011/main" xmlns="" val="1"/>
                </a:ex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301752" y="5056921"/>
          <a:ext cx="2403882" cy="665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25500" imgH="228600" progId="Equation.3">
                  <p:embed/>
                </p:oleObj>
              </mc:Choice>
              <mc:Fallback>
                <p:oleObj name="Equation" r:id="rId5" imgW="8255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1752" y="5056921"/>
                        <a:ext cx="2403882" cy="665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107504" y="4448003"/>
            <a:ext cx="30509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Baskerville"/>
                <a:cs typeface="Baskerville"/>
              </a:rPr>
              <a:t>Expect exponential growth in I</a:t>
            </a:r>
          </a:p>
          <a:p>
            <a:r>
              <a:rPr lang="en-GB" dirty="0">
                <a:solidFill>
                  <a:srgbClr val="000000"/>
                </a:solidFill>
                <a:latin typeface="Baskerville"/>
                <a:cs typeface="Baskerville"/>
              </a:rPr>
              <a:t>at early stages of epidemic</a:t>
            </a:r>
            <a:endParaRPr lang="en-US" dirty="0">
              <a:latin typeface="Baskerville"/>
              <a:cs typeface="Baskerville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326753" y="5842950"/>
          <a:ext cx="2154238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6600" imgH="266700" progId="Equation.DSMT4">
                  <p:embed/>
                </p:oleObj>
              </mc:Choice>
              <mc:Fallback>
                <p:oleObj name="Equation" r:id="rId7" imgW="736600" imgH="26670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6753" y="5842950"/>
                        <a:ext cx="2154238" cy="78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E7A29B71-E7A0-D54C-8909-6538CFD9551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701906"/>
            <a:ext cx="3863479" cy="27789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792569-AB62-424C-85E1-A5EE6502EF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23928" y="1758239"/>
            <a:ext cx="3744416" cy="26933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6C3F420-D57E-9E44-8D7C-51FD619F69C7}"/>
                  </a:ext>
                </a:extLst>
              </p:cNvPr>
              <p:cNvSpPr txBox="1"/>
              <p:nvPr/>
            </p:nvSpPr>
            <p:spPr>
              <a:xfrm>
                <a:off x="3863479" y="5054717"/>
                <a:ext cx="4362147" cy="196977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=0.356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(0.21,0.50)</m:t>
                      </m:r>
                    </m:oMath>
                  </m:oMathPara>
                </a14:m>
                <a:endParaRPr/>
              </a:p>
              <a:p>
                <a:endParaRPr/>
              </a:p>
              <a:p>
                <a:endParaRPr lang="en-US" sz="3200" dirty="0"/>
              </a:p>
              <a:p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6C3F420-D57E-9E44-8D7C-51FD619F6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479" y="5054717"/>
                <a:ext cx="4362147" cy="1969770"/>
              </a:xfrm>
              <a:prstGeom prst="rect">
                <a:avLst/>
              </a:prstGeom>
              <a:blipFill>
                <a:blip r:embed="rId11"/>
                <a:stretch>
                  <a:fillRect l="-5217" t="-5769" r="-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71DD142-D922-5049-9DE0-892BB2C6B6AA}"/>
                  </a:ext>
                </a:extLst>
              </p:cNvPr>
              <p:cNvSpPr txBox="1"/>
              <p:nvPr/>
            </p:nvSpPr>
            <p:spPr>
              <a:xfrm>
                <a:off x="3982893" y="5638075"/>
                <a:ext cx="3910558" cy="5053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3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acc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=2.82 (2.05,3.05)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71DD142-D922-5049-9DE0-892BB2C6B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2893" y="5638075"/>
                <a:ext cx="3910558" cy="505395"/>
              </a:xfrm>
              <a:prstGeom prst="rect">
                <a:avLst/>
              </a:prstGeom>
              <a:blipFill>
                <a:blip r:embed="rId12"/>
                <a:stretch>
                  <a:fillRect l="-1618" t="-22500" r="-2589" b="-3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0321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tle 1"/>
              <p:cNvSpPr txBox="1">
                <a:spLocks/>
              </p:cNvSpPr>
              <p:nvPr/>
            </p:nvSpPr>
            <p:spPr bwMode="auto">
              <a:xfrm>
                <a:off x="172841" y="980728"/>
                <a:ext cx="8534400" cy="758952"/>
              </a:xfrm>
              <a:prstGeom prst="rect">
                <a:avLst/>
              </a:prstGeom>
              <a:noFill/>
              <a:ln>
                <a:noFill/>
              </a:ln>
              <a:extLst>
                <a:ext uri="{FAA26D3D-D897-4be2-8F04-BA451C77F1D7}">
                  <ma14:placeholderFlag xmlns:ma14="http://schemas.microsoft.com/office/mac/drawingml/2011/main" xmlns="" val="1"/>
                </a:ext>
                <a:ext uri="{909E8E84-426E-40dd-AFC4-6F175D3DCCD1}">
                  <a14:hiddenFill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ctr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 kern="1200">
                    <a:solidFill>
                      <a:schemeClr val="tx1"/>
                    </a:solidFill>
                    <a:latin typeface="+mj-lt"/>
                    <a:ea typeface="ＭＳ Ｐゴシック" charset="0"/>
                    <a:cs typeface="ＭＳ Ｐゴシック" charset="0"/>
                  </a:defRPr>
                </a:lvl1pPr>
                <a:lvl2pPr algn="ctr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2pPr>
                <a:lvl3pPr algn="ctr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3pPr>
                <a:lvl4pPr algn="ctr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4pPr>
                <a:lvl5pPr algn="ctr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5pPr>
                <a:lvl6pPr marL="457200" algn="ctr" defTabSz="457200" rtl="0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6pPr>
                <a:lvl7pPr marL="914400" algn="ctr" defTabSz="457200" rtl="0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7pPr>
                <a:lvl8pPr marL="1371600" algn="ctr" defTabSz="457200" rtl="0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8pPr>
                <a:lvl9pPr marL="1828800" algn="ctr" defTabSz="457200" rtl="0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9pPr>
              </a:lstStyle>
              <a:p>
                <a:r>
                  <a:rPr lang="en-US" dirty="0">
                    <a:latin typeface="Baskerville"/>
                    <a:cs typeface="Baskerville"/>
                  </a:rPr>
                  <a:t>Outfluenza: R</a:t>
                </a:r>
                <a:r>
                  <a:rPr lang="en-US" baseline="-25000" dirty="0">
                    <a:latin typeface="Baskerville"/>
                    <a:cs typeface="Baskerville"/>
                  </a:rPr>
                  <a:t>0</a:t>
                </a:r>
                <a:r>
                  <a:rPr lang="en-US" dirty="0">
                    <a:latin typeface="Baskerville"/>
                    <a:cs typeface="Baskerville"/>
                  </a:rPr>
                  <a:t>=2.5,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𝐼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>
                    <a:latin typeface="Baskerville"/>
                    <a:cs typeface="Baskerville"/>
                  </a:rPr>
                  <a:t> days</a:t>
                </a:r>
              </a:p>
            </p:txBody>
          </p:sp>
        </mc:Choice>
        <mc:Fallback xmlns="">
          <p:sp>
            <p:nvSpPr>
              <p:cNvPr id="3" name="Tit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841" y="980728"/>
                <a:ext cx="8534400" cy="758952"/>
              </a:xfrm>
              <a:prstGeom prst="rect">
                <a:avLst/>
              </a:prstGeom>
              <a:blipFill>
                <a:blip r:embed="rId3"/>
                <a:stretch>
                  <a:fillRect t="-13115" b="-37705"/>
                </a:stretch>
              </a:blipFill>
              <a:ln>
                <a:noFill/>
              </a:ln>
              <a:extLst>
                <a:ext uri="{FAA26D3D-D897-4be2-8F04-BA451C77F1D7}">
                  <ma14:placeholderFlag xmlns:ma14="http://schemas.microsoft.com/office/mac/drawingml/2011/main" xmlns="" val="1"/>
                </a:ex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6C3F420-D57E-9E44-8D7C-51FD619F69C7}"/>
                  </a:ext>
                </a:extLst>
              </p:cNvPr>
              <p:cNvSpPr txBox="1"/>
              <p:nvPr/>
            </p:nvSpPr>
            <p:spPr>
              <a:xfrm>
                <a:off x="4069528" y="2064311"/>
                <a:ext cx="4362147" cy="196977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=0.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49 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(0.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41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,0.5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/>
              </a:p>
              <a:p>
                <a:endParaRPr/>
              </a:p>
              <a:p>
                <a:endParaRPr lang="en-US" sz="3200" dirty="0"/>
              </a:p>
              <a:p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6C3F420-D57E-9E44-8D7C-51FD619F6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9528" y="2064311"/>
                <a:ext cx="4362147" cy="1969770"/>
              </a:xfrm>
              <a:prstGeom prst="rect">
                <a:avLst/>
              </a:prstGeom>
              <a:blipFill>
                <a:blip r:embed="rId4"/>
                <a:stretch>
                  <a:fillRect l="-5507" t="-6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71DD142-D922-5049-9DE0-892BB2C6B6AA}"/>
                  </a:ext>
                </a:extLst>
              </p:cNvPr>
              <p:cNvSpPr txBox="1"/>
              <p:nvPr/>
            </p:nvSpPr>
            <p:spPr>
              <a:xfrm>
                <a:off x="4295322" y="2765902"/>
                <a:ext cx="3910558" cy="5053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3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GB" sz="3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acc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=3.45 (3.05,3.85)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71DD142-D922-5049-9DE0-892BB2C6B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5322" y="2765902"/>
                <a:ext cx="3910558" cy="505395"/>
              </a:xfrm>
              <a:prstGeom prst="rect">
                <a:avLst/>
              </a:prstGeom>
              <a:blipFill>
                <a:blip r:embed="rId5"/>
                <a:stretch>
                  <a:fillRect l="-1294" t="-19512" r="-2913" b="-36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A8EE6C6-E59B-DF47-8BE3-EE7796D50E6E}"/>
                  </a:ext>
                </a:extLst>
              </p:cNvPr>
              <p:cNvSpPr/>
              <p:nvPr/>
            </p:nvSpPr>
            <p:spPr>
              <a:xfrm>
                <a:off x="319361" y="1776092"/>
                <a:ext cx="257592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400" dirty="0">
                    <a:solidFill>
                      <a:srgbClr val="000000"/>
                    </a:solidFill>
                    <a:latin typeface="Baskerville"/>
                    <a:cs typeface="Baskerville"/>
                  </a:rPr>
                  <a:t>What if we use </a:t>
                </a:r>
                <a:r>
                  <a:rPr lang="en-GB" sz="2400" b="1" dirty="0">
                    <a:solidFill>
                      <a:srgbClr val="000000"/>
                    </a:solidFill>
                    <a:latin typeface="Baskerville"/>
                    <a:cs typeface="Baskerville"/>
                  </a:rPr>
                  <a:t>cumulative cases </a:t>
                </a:r>
                <a:r>
                  <a:rPr lang="en-GB" sz="2400" dirty="0">
                    <a:solidFill>
                      <a:srgbClr val="000000"/>
                    </a:solidFill>
                    <a:latin typeface="Baskerville"/>
                    <a:cs typeface="Baskerville"/>
                  </a:rPr>
                  <a:t>to estimate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Baskerville"/>
                      </a:rPr>
                      <m:t>Λ</m:t>
                    </m:r>
                  </m:oMath>
                </a14:m>
                <a:r>
                  <a:rPr lang="en-GB" sz="2400" dirty="0">
                    <a:solidFill>
                      <a:srgbClr val="000000"/>
                    </a:solidFill>
                    <a:latin typeface="Baskerville"/>
                    <a:cs typeface="Baskerville"/>
                  </a:rPr>
                  <a:t>?</a:t>
                </a: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A8EE6C6-E59B-DF47-8BE3-EE7796D50E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61" y="1776092"/>
                <a:ext cx="2575922" cy="1569660"/>
              </a:xfrm>
              <a:prstGeom prst="rect">
                <a:avLst/>
              </a:prstGeom>
              <a:blipFill>
                <a:blip r:embed="rId6"/>
                <a:stretch>
                  <a:fillRect l="-3431" t="-3226" b="-80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30948E1E-605A-2945-8558-116041E32A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841" y="3789040"/>
            <a:ext cx="3896687" cy="280288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EFB85B-EFB2-DA4F-9AAB-389CC1922D4B}"/>
              </a:ext>
            </a:extLst>
          </p:cNvPr>
          <p:cNvSpPr/>
          <p:nvPr/>
        </p:nvSpPr>
        <p:spPr>
          <a:xfrm>
            <a:off x="4440041" y="4509120"/>
            <a:ext cx="374993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solidFill>
                  <a:srgbClr val="000000"/>
                </a:solidFill>
                <a:latin typeface="Baskerville"/>
                <a:cs typeface="Baskerville"/>
              </a:rPr>
              <a:t>Estimate is higher </a:t>
            </a:r>
          </a:p>
          <a:p>
            <a:r>
              <a:rPr lang="en-GB" sz="3200" dirty="0">
                <a:solidFill>
                  <a:srgbClr val="000000"/>
                </a:solidFill>
                <a:latin typeface="Baskerville"/>
                <a:cs typeface="Baskerville"/>
              </a:rPr>
              <a:t>and </a:t>
            </a:r>
            <a:r>
              <a:rPr lang="en-GB" sz="3200" b="1" i="1" dirty="0">
                <a:solidFill>
                  <a:srgbClr val="000000"/>
                </a:solidFill>
                <a:latin typeface="Baskerville"/>
                <a:cs typeface="Baskerville"/>
              </a:rPr>
              <a:t>less variable</a:t>
            </a:r>
            <a:r>
              <a:rPr lang="en-GB" sz="3200" dirty="0">
                <a:solidFill>
                  <a:srgbClr val="000000"/>
                </a:solidFill>
                <a:latin typeface="Baskerville"/>
                <a:cs typeface="Baskerville"/>
              </a:rPr>
              <a:t>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73977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utfluenzaT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36576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172841" y="980728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Identifying the exponential phase…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0" y="4581128"/>
            <a:ext cx="8503920" cy="204596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Estimate of slope is </a:t>
            </a:r>
            <a:r>
              <a:rPr lang="en-US" b="1" dirty="0">
                <a:solidFill>
                  <a:srgbClr val="000000"/>
                </a:solidFill>
                <a:latin typeface="Baskerville"/>
                <a:cs typeface="Baskerville"/>
              </a:rPr>
              <a:t>sensitive</a:t>
            </a: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 to range of time-points we use (first 100 cases)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Too few time points may overestimate R</a:t>
            </a:r>
            <a:r>
              <a:rPr lang="en-US" baseline="-25000" dirty="0">
                <a:solidFill>
                  <a:srgbClr val="000000"/>
                </a:solidFill>
                <a:latin typeface="Baskerville"/>
                <a:cs typeface="Baskerville"/>
              </a:rPr>
              <a:t>0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Too many time points may underestimate R</a:t>
            </a:r>
            <a:r>
              <a:rPr lang="en-US" baseline="-25000" dirty="0">
                <a:solidFill>
                  <a:srgbClr val="000000"/>
                </a:solidFill>
                <a:latin typeface="Baskerville"/>
                <a:cs typeface="Baskerville"/>
              </a:rPr>
              <a:t>0</a:t>
            </a:r>
          </a:p>
          <a:p>
            <a:pPr lvl="1"/>
            <a:endParaRPr lang="en-US" dirty="0">
              <a:solidFill>
                <a:srgbClr val="000000"/>
              </a:solidFill>
              <a:latin typeface="Baskerville"/>
              <a:cs typeface="Baskerville"/>
            </a:endParaRPr>
          </a:p>
          <a:p>
            <a:pPr lvl="1"/>
            <a:endParaRPr lang="en-US" dirty="0">
              <a:solidFill>
                <a:srgbClr val="000000"/>
              </a:solidFill>
              <a:latin typeface="Baskerville"/>
              <a:cs typeface="Baskerville"/>
            </a:endParaRPr>
          </a:p>
          <a:p>
            <a:pPr lvl="1"/>
            <a:endParaRPr lang="en-US" dirty="0">
              <a:solidFill>
                <a:srgbClr val="000000"/>
              </a:solidFill>
              <a:latin typeface="Baskerville"/>
              <a:cs typeface="Baskerville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5816" y="1739680"/>
            <a:ext cx="3096344" cy="277487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57244" y="1774709"/>
            <a:ext cx="3096344" cy="277487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0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307691" y="609600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Biggles: R</a:t>
            </a:r>
            <a:r>
              <a:rPr lang="en-US" baseline="-25000" dirty="0">
                <a:latin typeface="Baskerville"/>
                <a:cs typeface="Baskerville"/>
              </a:rPr>
              <a:t>0 </a:t>
            </a:r>
            <a:r>
              <a:rPr lang="en-US" dirty="0">
                <a:latin typeface="Baskerville"/>
                <a:cs typeface="Baskerville"/>
              </a:rPr>
              <a:t>= 2.5, T</a:t>
            </a:r>
            <a:r>
              <a:rPr lang="en-US" baseline="-25000" dirty="0">
                <a:latin typeface="Baskerville"/>
                <a:cs typeface="Baskerville"/>
              </a:rPr>
              <a:t>E</a:t>
            </a:r>
            <a:r>
              <a:rPr lang="en-US" dirty="0">
                <a:latin typeface="Baskerville"/>
                <a:cs typeface="Baskerville"/>
              </a:rPr>
              <a:t> = 5, T</a:t>
            </a:r>
            <a:r>
              <a:rPr lang="en-US" baseline="-25000" dirty="0">
                <a:latin typeface="Baskerville"/>
                <a:cs typeface="Baskerville"/>
              </a:rPr>
              <a:t>I</a:t>
            </a:r>
            <a:r>
              <a:rPr lang="en-US" dirty="0">
                <a:latin typeface="Baskerville"/>
                <a:cs typeface="Baskerville"/>
              </a:rPr>
              <a:t> =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0A0B415C-3A37-1F4A-BFAA-650E441909D5}"/>
                  </a:ext>
                </a:extLst>
              </p:cNvPr>
              <p:cNvSpPr/>
              <p:nvPr/>
            </p:nvSpPr>
            <p:spPr>
              <a:xfrm>
                <a:off x="383162" y="5126303"/>
                <a:ext cx="389920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=0.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11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 (0.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07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,0.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14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0A0B415C-3A37-1F4A-BFAA-650E441909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162" y="5126303"/>
                <a:ext cx="3899209" cy="584775"/>
              </a:xfrm>
              <a:prstGeom prst="rect">
                <a:avLst/>
              </a:prstGeom>
              <a:blipFill>
                <a:blip r:embed="rId4"/>
                <a:stretch>
                  <a:fillRect r="-649" b="-23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>
            <a:extLst>
              <a:ext uri="{FF2B5EF4-FFF2-40B4-BE49-F238E27FC236}">
                <a16:creationId xmlns:a16="http://schemas.microsoft.com/office/drawing/2014/main" id="{DF1EE699-6F9A-BC45-A9A0-B9FBF282B0C9}"/>
              </a:ext>
            </a:extLst>
          </p:cNvPr>
          <p:cNvGrpSpPr/>
          <p:nvPr/>
        </p:nvGrpSpPr>
        <p:grpSpPr>
          <a:xfrm>
            <a:off x="412697" y="5814781"/>
            <a:ext cx="8227700" cy="781050"/>
            <a:chOff x="412697" y="5814781"/>
            <a:chExt cx="8227700" cy="781050"/>
          </a:xfrm>
        </p:grpSpPr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12" name="Object 1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572723581"/>
                    </p:ext>
                  </p:extLst>
                </p:nvPr>
              </p:nvGraphicFramePr>
              <p:xfrm>
                <a:off x="412697" y="5814781"/>
                <a:ext cx="2154238" cy="78105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name="Equation" r:id="rId5" imgW="736600" imgH="266700" progId="Equation.DSMT4">
                        <p:embed/>
                      </p:oleObj>
                    </mc:Choice>
                    <mc:Fallback>
                      <p:oleObj name="Equation" r:id="rId5" imgW="736600" imgH="266700" progId="Equation.DSMT4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2697" y="5814781"/>
                              <a:ext cx="2154238" cy="78105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12" name="Object 1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572723581"/>
                    </p:ext>
                  </p:extLst>
                </p:nvPr>
              </p:nvGraphicFramePr>
              <p:xfrm>
                <a:off x="412697" y="5814781"/>
                <a:ext cx="2154238" cy="78105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35296" name="Equation" r:id="rId7" imgW="736600" imgH="266700" progId="Equation.DSMT4">
                        <p:embed/>
                      </p:oleObj>
                    </mc:Choice>
                    <mc:Fallback>
                      <p:oleObj name="Equation" r:id="rId7" imgW="736600" imgH="266700" progId="Equation.DSMT4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8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2697" y="5814781"/>
                              <a:ext cx="2154238" cy="78105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653265A6-A46F-8D4A-B548-6D42447BA5D3}"/>
                    </a:ext>
                  </a:extLst>
                </p:cNvPr>
                <p:cNvSpPr/>
                <p:nvPr/>
              </p:nvSpPr>
              <p:spPr>
                <a:xfrm>
                  <a:off x="4552992" y="5900638"/>
                  <a:ext cx="3639971" cy="59772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GB" sz="3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acc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1.55</m:t>
                        </m:r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(1.4</m:t>
                        </m:r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1.7</m:t>
                        </m:r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653265A6-A46F-8D4A-B548-6D42447BA5D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52992" y="5900638"/>
                  <a:ext cx="3639971" cy="597728"/>
                </a:xfrm>
                <a:prstGeom prst="rect">
                  <a:avLst/>
                </a:prstGeom>
                <a:blipFill>
                  <a:blip r:embed="rId9"/>
                  <a:stretch>
                    <a:fillRect t="-10417" r="-697" b="-2291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7968805-C4D7-2E47-A7CE-D1D0999A9567}"/>
                </a:ext>
              </a:extLst>
            </p:cNvPr>
            <p:cNvSpPr/>
            <p:nvPr/>
          </p:nvSpPr>
          <p:spPr>
            <a:xfrm>
              <a:off x="8232913" y="5814781"/>
              <a:ext cx="40748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dirty="0">
                  <a:solidFill>
                    <a:srgbClr val="FF0000"/>
                  </a:solidFill>
                  <a:latin typeface="Baskerville"/>
                  <a:cs typeface="Baskerville"/>
                </a:rPr>
                <a:t>?</a:t>
              </a:r>
              <a:endParaRPr lang="en-US" sz="44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B7A4F6A-176A-D941-9B95-36494669A2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5460" y="1481161"/>
            <a:ext cx="3771900" cy="35941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F3D0EE6-636C-2941-8DCF-2A276A409B4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0" y="1481161"/>
            <a:ext cx="37719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56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914C4F5-D2DE-5B48-A0EA-26413EF64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29471"/>
            <a:ext cx="3771900" cy="3594100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943169"/>
              </p:ext>
            </p:extLst>
          </p:nvPr>
        </p:nvGraphicFramePr>
        <p:xfrm>
          <a:off x="304800" y="5350007"/>
          <a:ext cx="44037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35100" imgH="266700" progId="Equation.DSMT4">
                  <p:embed/>
                </p:oleObj>
              </mc:Choice>
              <mc:Fallback>
                <p:oleObj name="Equation" r:id="rId3" imgW="14351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5350007"/>
                        <a:ext cx="4403725" cy="81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00E689B9-6C7D-C14D-9206-D24E3DC240E2}"/>
              </a:ext>
            </a:extLst>
          </p:cNvPr>
          <p:cNvSpPr/>
          <p:nvPr/>
        </p:nvSpPr>
        <p:spPr>
          <a:xfrm>
            <a:off x="1301516" y="2557080"/>
            <a:ext cx="5373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latin typeface="Baskerville"/>
                <a:cs typeface="Baskerville"/>
              </a:rPr>
              <a:t>E</a:t>
            </a:r>
            <a:endParaRPr lang="en-US" sz="44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A3E4C4F-66CE-6442-936A-023091978E99}"/>
              </a:ext>
            </a:extLst>
          </p:cNvPr>
          <p:cNvSpPr/>
          <p:nvPr/>
        </p:nvSpPr>
        <p:spPr>
          <a:xfrm>
            <a:off x="2686050" y="3178126"/>
            <a:ext cx="3850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Baskerville"/>
                <a:cs typeface="Baskerville"/>
              </a:rPr>
              <a:t>I</a:t>
            </a:r>
            <a:endParaRPr lang="en-US" sz="4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F4B75DD-F9A0-9C4B-940D-DBCFE18568FE}"/>
                  </a:ext>
                </a:extLst>
              </p:cNvPr>
              <p:cNvSpPr/>
              <p:nvPr/>
            </p:nvSpPr>
            <p:spPr>
              <a:xfrm>
                <a:off x="5127788" y="3263983"/>
                <a:ext cx="3412344" cy="5977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GB" sz="3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acc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2.4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1.8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3.0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F4B75DD-F9A0-9C4B-940D-DBCFE18568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7788" y="3263983"/>
                <a:ext cx="3412344" cy="597728"/>
              </a:xfrm>
              <a:prstGeom prst="rect">
                <a:avLst/>
              </a:prstGeom>
              <a:blipFill>
                <a:blip r:embed="rId7"/>
                <a:stretch>
                  <a:fillRect t="-8333" r="-743" b="-229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070F766-C4D9-D34D-8A71-6D4FA887A086}"/>
                  </a:ext>
                </a:extLst>
              </p:cNvPr>
              <p:cNvSpPr/>
              <p:nvPr/>
            </p:nvSpPr>
            <p:spPr>
              <a:xfrm>
                <a:off x="4900053" y="5106061"/>
                <a:ext cx="4126643" cy="156966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solidFill>
                      <a:srgbClr val="000000"/>
                    </a:solidFill>
                    <a:latin typeface="Baskerville"/>
                    <a:cs typeface="Baskerville"/>
                  </a:rPr>
                  <a:t>Relationship between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Baskerville"/>
                      </a:rPr>
                      <m:t>Λ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latin typeface="Baskerville"/>
                    <a:cs typeface="Baskerville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000000"/>
                    </a:solidFill>
                    <a:latin typeface="Baskerville"/>
                    <a:cs typeface="Baskerville"/>
                  </a:rPr>
                  <a:t> </a:t>
                </a:r>
              </a:p>
              <a:p>
                <a:r>
                  <a:rPr lang="en-US" sz="2400" dirty="0">
                    <a:solidFill>
                      <a:srgbClr val="000000"/>
                    </a:solidFill>
                    <a:latin typeface="Baskerville"/>
                    <a:cs typeface="Baskerville"/>
                  </a:rPr>
                  <a:t>mediated by </a:t>
                </a:r>
                <a:r>
                  <a:rPr lang="en-US" sz="2400" b="1" dirty="0">
                    <a:solidFill>
                      <a:srgbClr val="000000"/>
                    </a:solidFill>
                    <a:latin typeface="Baskerville"/>
                    <a:cs typeface="Baskerville"/>
                  </a:rPr>
                  <a:t>serial interval </a:t>
                </a:r>
              </a:p>
              <a:p>
                <a:r>
                  <a:rPr lang="en-US" sz="2400" dirty="0">
                    <a:solidFill>
                      <a:srgbClr val="000000"/>
                    </a:solidFill>
                    <a:latin typeface="Baskerville"/>
                  </a:rPr>
                  <a:t>between infection and recovery </a:t>
                </a:r>
              </a:p>
              <a:p>
                <a:r>
                  <a:rPr lang="en-US" sz="2400" dirty="0">
                    <a:solidFill>
                      <a:srgbClr val="000000"/>
                    </a:solidFill>
                    <a:latin typeface="Baskerville"/>
                  </a:rPr>
                  <a:t>(removal)</a:t>
                </a:r>
                <a:endParaRPr lang="en-US" sz="2400" dirty="0"/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070F766-C4D9-D34D-8A71-6D4FA887A0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0053" y="5106061"/>
                <a:ext cx="4126643" cy="1569660"/>
              </a:xfrm>
              <a:prstGeom prst="rect">
                <a:avLst/>
              </a:prstGeom>
              <a:blipFill>
                <a:blip r:embed="rId8"/>
                <a:stretch>
                  <a:fillRect l="-2141" t="-2381" r="-306" b="-63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itle 1">
            <a:extLst>
              <a:ext uri="{FF2B5EF4-FFF2-40B4-BE49-F238E27FC236}">
                <a16:creationId xmlns:a16="http://schemas.microsoft.com/office/drawing/2014/main" id="{91274395-A298-E840-8F02-E9F276741764}"/>
              </a:ext>
            </a:extLst>
          </p:cNvPr>
          <p:cNvSpPr txBox="1">
            <a:spLocks/>
          </p:cNvSpPr>
          <p:nvPr/>
        </p:nvSpPr>
        <p:spPr bwMode="auto">
          <a:xfrm>
            <a:off x="304800" y="762152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Biggles: R</a:t>
            </a:r>
            <a:r>
              <a:rPr lang="en-US" baseline="-25000" dirty="0">
                <a:latin typeface="Baskerville"/>
                <a:cs typeface="Baskerville"/>
              </a:rPr>
              <a:t>0 </a:t>
            </a:r>
            <a:r>
              <a:rPr lang="en-US" dirty="0">
                <a:latin typeface="Baskerville"/>
                <a:cs typeface="Baskerville"/>
              </a:rPr>
              <a:t>= 2.5, T</a:t>
            </a:r>
            <a:r>
              <a:rPr lang="en-US" baseline="-25000" dirty="0">
                <a:latin typeface="Baskerville"/>
                <a:cs typeface="Baskerville"/>
              </a:rPr>
              <a:t>E</a:t>
            </a:r>
            <a:r>
              <a:rPr lang="en-US" dirty="0">
                <a:latin typeface="Baskerville"/>
                <a:cs typeface="Baskerville"/>
              </a:rPr>
              <a:t> = 5, T</a:t>
            </a:r>
            <a:r>
              <a:rPr lang="en-US" baseline="-25000" dirty="0">
                <a:latin typeface="Baskerville"/>
                <a:cs typeface="Baskerville"/>
              </a:rPr>
              <a:t>I</a:t>
            </a:r>
            <a:r>
              <a:rPr lang="en-US" dirty="0">
                <a:latin typeface="Baskerville"/>
                <a:cs typeface="Baskerville"/>
              </a:rPr>
              <a:t> =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30126503-D0D3-C642-8BFE-C061E3CFD1F8}"/>
                  </a:ext>
                </a:extLst>
              </p:cNvPr>
              <p:cNvSpPr/>
              <p:nvPr/>
            </p:nvSpPr>
            <p:spPr>
              <a:xfrm>
                <a:off x="5153272" y="2473066"/>
                <a:ext cx="389920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en-GB" sz="3200" i="1">
                          <a:latin typeface="Cambria Math" panose="02040503050406030204" pitchFamily="18" charset="0"/>
                        </a:rPr>
                        <m:t>=0.11 (0.07,0.14)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30126503-D0D3-C642-8BFE-C061E3CFD1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3272" y="2473066"/>
                <a:ext cx="3899209" cy="584775"/>
              </a:xfrm>
              <a:prstGeom prst="rect">
                <a:avLst/>
              </a:prstGeom>
              <a:blipFill>
                <a:blip r:embed="rId9"/>
                <a:stretch>
                  <a:fillRect r="-325" b="-23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036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-180528" y="632782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5000" lnSpcReduction="10000"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Estimates of R</a:t>
            </a:r>
            <a:r>
              <a:rPr lang="en-US" baseline="-25000" dirty="0">
                <a:latin typeface="Baskerville"/>
                <a:cs typeface="Baskerville"/>
              </a:rPr>
              <a:t>0</a:t>
            </a:r>
            <a:r>
              <a:rPr lang="en-US" dirty="0">
                <a:latin typeface="Baskerville"/>
                <a:cs typeface="Baskerville"/>
              </a:rPr>
              <a:t> are </a:t>
            </a:r>
            <a:r>
              <a:rPr lang="en-US" b="1" dirty="0">
                <a:latin typeface="Baskerville"/>
                <a:cs typeface="Baskerville"/>
              </a:rPr>
              <a:t>model dependent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033072"/>
              </p:ext>
            </p:extLst>
          </p:nvPr>
        </p:nvGraphicFramePr>
        <p:xfrm>
          <a:off x="3649167" y="2402769"/>
          <a:ext cx="44037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35100" imgH="266700" progId="Equation.DSMT4">
                  <p:embed/>
                </p:oleObj>
              </mc:Choice>
              <mc:Fallback>
                <p:oleObj name="Equation" r:id="rId3" imgW="14351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49167" y="2402769"/>
                        <a:ext cx="4403725" cy="81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613099"/>
              </p:ext>
            </p:extLst>
          </p:nvPr>
        </p:nvGraphicFramePr>
        <p:xfrm>
          <a:off x="3707904" y="1194681"/>
          <a:ext cx="2649538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600" imgH="266700" progId="Equation.DSMT4">
                  <p:embed/>
                </p:oleObj>
              </mc:Choice>
              <mc:Fallback>
                <p:oleObj name="Equation" r:id="rId5" imgW="8636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07904" y="1194681"/>
                        <a:ext cx="2649538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218346" y="1272507"/>
            <a:ext cx="198002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Baskerville"/>
                <a:cs typeface="Baskerville"/>
              </a:rPr>
              <a:t>SIR model</a:t>
            </a:r>
          </a:p>
        </p:txBody>
      </p:sp>
      <p:sp>
        <p:nvSpPr>
          <p:cNvPr id="8" name="Rectangle 7"/>
          <p:cNvSpPr/>
          <p:nvPr/>
        </p:nvSpPr>
        <p:spPr>
          <a:xfrm>
            <a:off x="218346" y="2559370"/>
            <a:ext cx="223651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Baskerville"/>
                <a:cs typeface="Baskerville"/>
              </a:rPr>
              <a:t>SEIR model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18346" y="3299908"/>
            <a:ext cx="6931860" cy="2374264"/>
            <a:chOff x="1250717" y="4003877"/>
            <a:chExt cx="6931860" cy="2374264"/>
          </a:xfrm>
        </p:grpSpPr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6144846"/>
                </p:ext>
              </p:extLst>
            </p:nvPr>
          </p:nvGraphicFramePr>
          <p:xfrm>
            <a:off x="4739564" y="4003877"/>
            <a:ext cx="3443013" cy="2374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1346200" imgH="927100" progId="Equation.3">
                    <p:embed/>
                  </p:oleObj>
                </mc:Choice>
                <mc:Fallback>
                  <p:oleObj name="Equation" r:id="rId7" imgW="1346200" imgH="9271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739564" y="4003877"/>
                          <a:ext cx="3443013" cy="237426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Rectangle 10"/>
            <p:cNvSpPr/>
            <p:nvPr/>
          </p:nvSpPr>
          <p:spPr>
            <a:xfrm>
              <a:off x="1250717" y="4828278"/>
              <a:ext cx="2557110" cy="584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err="1">
                  <a:latin typeface="Baskerville"/>
                  <a:cs typeface="Baskerville"/>
                </a:rPr>
                <a:t>γ</a:t>
              </a:r>
              <a:r>
                <a:rPr lang="en-US" sz="3200" dirty="0">
                  <a:latin typeface="Baskerville"/>
                  <a:cs typeface="Baskerville"/>
                </a:rPr>
                <a:t>-SEIR model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4753142" y="6550192"/>
            <a:ext cx="2182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latin typeface="Baskerville"/>
                <a:cs typeface="Baskerville"/>
              </a:rPr>
              <a:t>Vynnycky</a:t>
            </a:r>
            <a:r>
              <a:rPr lang="en-US" sz="1400" dirty="0">
                <a:latin typeface="Baskerville"/>
                <a:cs typeface="Baskerville"/>
              </a:rPr>
              <a:t> and White (2010)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8CA8D33-8032-7B43-A38B-47E8659CAE03}"/>
              </a:ext>
            </a:extLst>
          </p:cNvPr>
          <p:cNvSpPr/>
          <p:nvPr/>
        </p:nvSpPr>
        <p:spPr>
          <a:xfrm>
            <a:off x="4753142" y="6336654"/>
            <a:ext cx="44380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Wallinga and Lipsitch Proc. R. Soc. B (2007) 274, 599–604</a:t>
            </a:r>
            <a:endParaRPr lang="pl" sz="1400" dirty="0">
              <a:effectLst/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3E0A292-95EE-3F43-9BC7-F7CF2445B1E8}"/>
              </a:ext>
            </a:extLst>
          </p:cNvPr>
          <p:cNvGrpSpPr/>
          <p:nvPr/>
        </p:nvGrpSpPr>
        <p:grpSpPr>
          <a:xfrm>
            <a:off x="126318" y="5868604"/>
            <a:ext cx="3958622" cy="931447"/>
            <a:chOff x="126318" y="5868604"/>
            <a:chExt cx="3958622" cy="93144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37DFB21-062B-A146-B799-BC443A91C5CD}"/>
                </a:ext>
              </a:extLst>
            </p:cNvPr>
            <p:cNvGrpSpPr/>
            <p:nvPr/>
          </p:nvGrpSpPr>
          <p:grpSpPr>
            <a:xfrm>
              <a:off x="218346" y="5876721"/>
              <a:ext cx="3866594" cy="923330"/>
              <a:chOff x="679828" y="5501001"/>
              <a:chExt cx="3866594" cy="92333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3440F905-A4BB-1142-A471-8BDA4CBA5BC5}"/>
                      </a:ext>
                    </a:extLst>
                  </p:cNvPr>
                  <p:cNvSpPr/>
                  <p:nvPr/>
                </p:nvSpPr>
                <p:spPr>
                  <a:xfrm>
                    <a:off x="679828" y="5629978"/>
                    <a:ext cx="1560042" cy="66191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= </m:t>
                          </m:r>
                          <m:f>
                            <m:f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(−</m:t>
                              </m:r>
                              <m:r>
                                <m:rPr>
                                  <m:sty m:val="p"/>
                                </m:rPr>
                                <a:rPr lang="el-GR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Baskerville"/>
                                </a:rPr>
                                <m:t>Λ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3440F905-A4BB-1142-A471-8BDA4CBA5BC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79828" y="5629978"/>
                    <a:ext cx="1560042" cy="66191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7547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Rectangle 17">
                    <a:extLst>
                      <a:ext uri="{FF2B5EF4-FFF2-40B4-BE49-F238E27FC236}">
                        <a16:creationId xmlns:a16="http://schemas.microsoft.com/office/drawing/2014/main" id="{DA32E020-4AAC-CE48-9008-1EC387BAE943}"/>
                      </a:ext>
                    </a:extLst>
                  </p:cNvPr>
                  <p:cNvSpPr/>
                  <p:nvPr/>
                </p:nvSpPr>
                <p:spPr>
                  <a:xfrm>
                    <a:off x="2348384" y="5501001"/>
                    <a:ext cx="2198038" cy="92333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GB" i="1">
                            <a:latin typeface="Cambria Math" panose="02040503050406030204" pitchFamily="18" charset="0"/>
                          </a:rPr>
                          <m:t>𝑀</m:t>
                        </m:r>
                      </m:oMath>
                    </a14:m>
                    <a:r>
                      <a:rPr lang="en-US" dirty="0"/>
                      <a:t> is the moment</a:t>
                    </a:r>
                  </a:p>
                  <a:p>
                    <a:r>
                      <a:rPr lang="en-US" dirty="0"/>
                      <a:t>generating function</a:t>
                    </a:r>
                  </a:p>
                  <a:p>
                    <a:r>
                      <a:rPr lang="en-US" dirty="0"/>
                      <a:t>of the distribution </a:t>
                    </a:r>
                    <a14:m>
                      <m:oMath xmlns:m="http://schemas.openxmlformats.org/officeDocument/2006/math"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𝑔</m:t>
                        </m:r>
                      </m:oMath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8" name="Rectangle 17">
                    <a:extLst>
                      <a:ext uri="{FF2B5EF4-FFF2-40B4-BE49-F238E27FC236}">
                        <a16:creationId xmlns:a16="http://schemas.microsoft.com/office/drawing/2014/main" id="{DA32E020-4AAC-CE48-9008-1EC387BAE943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48384" y="5501001"/>
                    <a:ext cx="2198038" cy="923330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2299" t="-2740" b="-9589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BAC6891-E4DA-AB47-8269-CE38A892EC36}"/>
                </a:ext>
              </a:extLst>
            </p:cNvPr>
            <p:cNvSpPr/>
            <p:nvPr/>
          </p:nvSpPr>
          <p:spPr>
            <a:xfrm>
              <a:off x="126318" y="5868604"/>
              <a:ext cx="3958621" cy="931447"/>
            </a:xfrm>
            <a:prstGeom prst="rect">
              <a:avLst/>
            </a:prstGeom>
            <a:noFill/>
            <a:ln w="50800">
              <a:solidFill>
                <a:schemeClr val="accent1">
                  <a:shade val="95000"/>
                  <a:satMod val="10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3548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F27B1-6A3F-C931-2331-B8D18D635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It’s dangerous to go alone…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02EC1-6D50-8EE2-F39B-37898C3F4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Epidemic Growth Rate</a:t>
            </a:r>
          </a:p>
          <a:p>
            <a:pPr lvl="1"/>
            <a:r>
              <a:rPr lang="en-US" sz="2400" dirty="0" err="1"/>
              <a:t>earlyR</a:t>
            </a:r>
            <a:r>
              <a:rPr lang="en-US" sz="2400" dirty="0"/>
              <a:t> </a:t>
            </a:r>
          </a:p>
          <a:p>
            <a:r>
              <a:rPr lang="en-US" sz="2400" dirty="0"/>
              <a:t>Renewal Equation Methods</a:t>
            </a:r>
          </a:p>
          <a:p>
            <a:pPr lvl="1"/>
            <a:r>
              <a:rPr lang="en-US" sz="2400" dirty="0" err="1"/>
              <a:t>EpiEstim</a:t>
            </a:r>
            <a:endParaRPr lang="en-US" sz="2400" dirty="0"/>
          </a:p>
          <a:p>
            <a:pPr lvl="1"/>
            <a:r>
              <a:rPr lang="en-US" sz="2400" dirty="0"/>
              <a:t>EpiNow2</a:t>
            </a:r>
          </a:p>
          <a:p>
            <a:r>
              <a:rPr lang="en-US" sz="2400" dirty="0"/>
              <a:t>Trajectory Matching</a:t>
            </a:r>
          </a:p>
          <a:p>
            <a:pPr lvl="1"/>
            <a:r>
              <a:rPr lang="en-US" sz="2400" dirty="0"/>
              <a:t>pomp </a:t>
            </a:r>
          </a:p>
          <a:p>
            <a:pPr lvl="1"/>
            <a:r>
              <a:rPr lang="en-US" sz="2400" dirty="0" err="1"/>
              <a:t>LibBi</a:t>
            </a:r>
            <a:r>
              <a:rPr lang="en-US" sz="2400" dirty="0"/>
              <a:t>, Birch</a:t>
            </a:r>
          </a:p>
          <a:p>
            <a:pPr lvl="1"/>
            <a:r>
              <a:rPr lang="en-US" sz="2400" dirty="0"/>
              <a:t>Odin, Dust, </a:t>
            </a:r>
            <a:r>
              <a:rPr lang="en-US" sz="2400" dirty="0" err="1"/>
              <a:t>mcmcstate</a:t>
            </a:r>
            <a:endParaRPr lang="en-US" sz="2400" dirty="0"/>
          </a:p>
          <a:p>
            <a:pPr lvl="1"/>
            <a:r>
              <a:rPr lang="en-US" sz="2400" dirty="0" err="1"/>
              <a:t>Turing.jl</a:t>
            </a:r>
            <a:endParaRPr lang="en-US" sz="2400" dirty="0"/>
          </a:p>
          <a:p>
            <a:pPr lvl="1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EC97A9-14B7-F23C-03A1-081AB3389910}"/>
              </a:ext>
            </a:extLst>
          </p:cNvPr>
          <p:cNvSpPr txBox="1"/>
          <p:nvPr/>
        </p:nvSpPr>
        <p:spPr>
          <a:xfrm>
            <a:off x="323528" y="6398696"/>
            <a:ext cx="64807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 err="1">
                <a:solidFill>
                  <a:srgbClr val="202020"/>
                </a:solidFill>
                <a:effectLst/>
                <a:latin typeface="Helvetica" pitchFamily="2" charset="0"/>
              </a:rPr>
              <a:t>Gostic</a:t>
            </a:r>
            <a:r>
              <a:rPr lang="en-GB" b="0" i="0" dirty="0">
                <a:solidFill>
                  <a:srgbClr val="202020"/>
                </a:solidFill>
                <a:effectLst/>
                <a:latin typeface="Helvetica" pitchFamily="2" charset="0"/>
              </a:rPr>
              <a:t> KM et al. (2022) </a:t>
            </a:r>
            <a:r>
              <a:rPr lang="en-GB" dirty="0" err="1"/>
              <a:t>PLoS</a:t>
            </a:r>
            <a:r>
              <a:rPr lang="en-GB" dirty="0"/>
              <a:t> </a:t>
            </a:r>
            <a:r>
              <a:rPr lang="en-GB" dirty="0" err="1"/>
              <a:t>Comput</a:t>
            </a:r>
            <a:r>
              <a:rPr lang="en-GB" dirty="0"/>
              <a:t> </a:t>
            </a:r>
            <a:r>
              <a:rPr lang="en-GB" dirty="0" err="1"/>
              <a:t>Biol</a:t>
            </a:r>
            <a:r>
              <a:rPr lang="en-GB" dirty="0"/>
              <a:t> 16(12): e1008409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09B02D-37A8-2933-9478-90030EA91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8" y="4580253"/>
            <a:ext cx="2176016" cy="217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17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04615" y="1916832"/>
            <a:ext cx="8503920" cy="478227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Household data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Age patterns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Mean age at first infection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Force of infection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Who Acquires Infection from Whom?</a:t>
            </a:r>
          </a:p>
          <a:p>
            <a:pPr lvl="1"/>
            <a:endParaRPr lang="en-US" dirty="0">
              <a:solidFill>
                <a:srgbClr val="000000"/>
              </a:solidFill>
              <a:latin typeface="Baskerville"/>
              <a:cs typeface="Baskerville"/>
            </a:endParaRPr>
          </a:p>
          <a:p>
            <a:pPr lvl="1"/>
            <a:endParaRPr lang="en-US" dirty="0">
              <a:solidFill>
                <a:srgbClr val="000000"/>
              </a:solidFill>
              <a:latin typeface="Baskerville"/>
              <a:cs typeface="Baskerville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304615" y="1124744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What if the disease is already endemic?</a:t>
            </a:r>
          </a:p>
        </p:txBody>
      </p:sp>
    </p:spTree>
    <p:extLst>
      <p:ext uri="{BB962C8B-B14F-4D97-AF65-F5344CB8AC3E}">
        <p14:creationId xmlns:p14="http://schemas.microsoft.com/office/powerpoint/2010/main" val="131529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/>
          <a:lstStyle/>
          <a:p>
            <a:r>
              <a:rPr lang="en-US" dirty="0">
                <a:latin typeface="Baskerville"/>
                <a:cs typeface="Baskerville"/>
              </a:rPr>
              <a:t>Estimating R</a:t>
            </a:r>
            <a:r>
              <a:rPr lang="en-US" baseline="-25000" dirty="0">
                <a:latin typeface="Baskerville"/>
                <a:cs typeface="Baskerville"/>
              </a:rPr>
              <a:t>0</a:t>
            </a:r>
            <a:r>
              <a:rPr lang="en-US" dirty="0">
                <a:latin typeface="Baskerville"/>
                <a:cs typeface="Baskerville"/>
              </a:rPr>
              <a:t> for endemic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18258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Baskerville"/>
                <a:cs typeface="Baskerville"/>
              </a:rPr>
              <a:t>For endemic diseases a first estimate of R</a:t>
            </a:r>
            <a:r>
              <a:rPr lang="en-US" baseline="-25000" dirty="0">
                <a:latin typeface="Baskerville"/>
                <a:cs typeface="Baskerville"/>
              </a:rPr>
              <a:t>0</a:t>
            </a:r>
            <a:r>
              <a:rPr lang="en-US" dirty="0">
                <a:latin typeface="Baskerville"/>
                <a:cs typeface="Baskerville"/>
              </a:rPr>
              <a:t> is provided by the mean age at first infection (A) and mean life expectancy (L):</a:t>
            </a:r>
          </a:p>
          <a:p>
            <a:endParaRPr lang="en-US" baseline="-25000" dirty="0">
              <a:latin typeface="Baskerville"/>
              <a:cs typeface="Baskerville"/>
            </a:endParaRPr>
          </a:p>
          <a:p>
            <a:endParaRPr lang="en-US" baseline="-25000" dirty="0">
              <a:latin typeface="Baskerville"/>
              <a:cs typeface="Baskerville"/>
            </a:endParaRPr>
          </a:p>
          <a:p>
            <a:pPr marL="0" indent="0">
              <a:buNone/>
            </a:pPr>
            <a:endParaRPr lang="en-US" b="1" i="1" baseline="-25000" dirty="0">
              <a:latin typeface="Baskerville"/>
              <a:cs typeface="Baskerville"/>
            </a:endParaRPr>
          </a:p>
          <a:p>
            <a:pPr marL="0" indent="0">
              <a:buNone/>
            </a:pPr>
            <a:endParaRPr lang="en-US" b="1" i="1" baseline="-25000" dirty="0">
              <a:latin typeface="Baskerville"/>
              <a:cs typeface="Baskerville"/>
            </a:endParaRPr>
          </a:p>
          <a:p>
            <a:r>
              <a:rPr lang="en-US" dirty="0">
                <a:latin typeface="Baskerville"/>
                <a:cs typeface="Baskerville"/>
              </a:rPr>
              <a:t>This first estimate assumes that the (average) risk of acquiring infection (per unit time) </a:t>
            </a:r>
            <a:r>
              <a:rPr lang="en-US" dirty="0" err="1">
                <a:latin typeface="Baskerville"/>
                <a:cs typeface="Baskerville"/>
              </a:rPr>
              <a:t>λ</a:t>
            </a:r>
            <a:r>
              <a:rPr lang="en-US" dirty="0">
                <a:latin typeface="Baskerville"/>
                <a:cs typeface="Baskerville"/>
              </a:rPr>
              <a:t> is constant with age</a:t>
            </a:r>
          </a:p>
          <a:p>
            <a:r>
              <a:rPr lang="en-US" dirty="0" err="1">
                <a:latin typeface="Baskerville"/>
                <a:cs typeface="Baskerville"/>
              </a:rPr>
              <a:t>λ</a:t>
            </a:r>
            <a:r>
              <a:rPr lang="en-US" dirty="0">
                <a:latin typeface="Baskerville"/>
                <a:cs typeface="Baskerville"/>
              </a:rPr>
              <a:t> is commonly referred to as the </a:t>
            </a:r>
            <a:r>
              <a:rPr lang="en-US" b="1" dirty="0">
                <a:latin typeface="Baskerville"/>
                <a:cs typeface="Baskerville"/>
              </a:rPr>
              <a:t>force of infection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670553"/>
              </p:ext>
            </p:extLst>
          </p:nvPr>
        </p:nvGraphicFramePr>
        <p:xfrm>
          <a:off x="3850631" y="3140968"/>
          <a:ext cx="1479550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82600" imgH="393700" progId="Equation.DSMT4">
                  <p:embed/>
                </p:oleObj>
              </mc:Choice>
              <mc:Fallback>
                <p:oleObj name="Equation" r:id="rId2" imgW="4826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50631" y="3140968"/>
                        <a:ext cx="1479550" cy="1212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939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114"/>
          <a:stretch/>
        </p:blipFill>
        <p:spPr>
          <a:xfrm>
            <a:off x="247006" y="949384"/>
            <a:ext cx="4203700" cy="4389381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38800"/>
              </p:ext>
            </p:extLst>
          </p:nvPr>
        </p:nvGraphicFramePr>
        <p:xfrm>
          <a:off x="2771800" y="1998004"/>
          <a:ext cx="1246187" cy="129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6400" imgH="419100" progId="Equation.DSMT4">
                  <p:embed/>
                </p:oleObj>
              </mc:Choice>
              <mc:Fallback>
                <p:oleObj name="Equation" r:id="rId3" imgW="4064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1800" y="1998004"/>
                        <a:ext cx="1246187" cy="1292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513956"/>
              </p:ext>
            </p:extLst>
          </p:nvPr>
        </p:nvGraphicFramePr>
        <p:xfrm>
          <a:off x="1328030" y="6012929"/>
          <a:ext cx="2259012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36600" imgH="266700" progId="Equation.DSMT4">
                  <p:embed/>
                </p:oleObj>
              </mc:Choice>
              <mc:Fallback>
                <p:oleObj name="Equation" r:id="rId5" imgW="7366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8030" y="6012929"/>
                        <a:ext cx="2259012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209759"/>
              </p:ext>
            </p:extLst>
          </p:nvPr>
        </p:nvGraphicFramePr>
        <p:xfrm>
          <a:off x="4929436" y="5870674"/>
          <a:ext cx="3627437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51000" imgH="292100" progId="Equation.DSMT4">
                  <p:embed/>
                </p:oleObj>
              </mc:Choice>
              <mc:Fallback>
                <p:oleObj name="Equation" r:id="rId7" imgW="1651000" imgH="292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29436" y="5870674"/>
                        <a:ext cx="3627437" cy="646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805143" y="5153221"/>
            <a:ext cx="3456384" cy="830997"/>
          </a:xfrm>
          <a:prstGeom prst="rect">
            <a:avLst/>
          </a:prstGeom>
          <a:ln w="381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"/>
                <a:cs typeface="Baskerville"/>
              </a:rPr>
              <a:t>Probability Susceptible</a:t>
            </a:r>
          </a:p>
          <a:p>
            <a:r>
              <a:rPr lang="en-US" sz="2400" dirty="0">
                <a:latin typeface="Baskerville"/>
                <a:cs typeface="Baskerville"/>
              </a:rPr>
              <a:t> at age </a:t>
            </a:r>
            <a:r>
              <a:rPr lang="en-US" sz="2400" b="1" dirty="0">
                <a:latin typeface="Baskerville"/>
                <a:cs typeface="Baskerville"/>
              </a:rPr>
              <a:t>a</a:t>
            </a:r>
            <a:r>
              <a:rPr lang="en-US" sz="2400" dirty="0">
                <a:latin typeface="Baskerville"/>
                <a:cs typeface="Baskerville"/>
              </a:rPr>
              <a:t>: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82341" y="4077072"/>
            <a:ext cx="3437553" cy="1569660"/>
          </a:xfrm>
          <a:prstGeom prst="rect">
            <a:avLst/>
          </a:prstGeom>
          <a:ln w="381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"/>
                <a:cs typeface="Baskerville"/>
              </a:rPr>
              <a:t>To compare to </a:t>
            </a:r>
            <a:r>
              <a:rPr lang="en-US" sz="2400" b="1" dirty="0">
                <a:latin typeface="Baskerville"/>
                <a:cs typeface="Baskerville"/>
              </a:rPr>
              <a:t>case reports</a:t>
            </a:r>
            <a:r>
              <a:rPr lang="en-US" sz="2400" dirty="0">
                <a:latin typeface="Baskerville"/>
                <a:cs typeface="Baskerville"/>
              </a:rPr>
              <a:t> need fraction of cases reported between age a</a:t>
            </a:r>
            <a:r>
              <a:rPr lang="en-US" sz="2400" baseline="-25000" dirty="0">
                <a:latin typeface="Baskerville"/>
                <a:cs typeface="Baskerville"/>
              </a:rPr>
              <a:t>0</a:t>
            </a:r>
            <a:r>
              <a:rPr lang="en-US" sz="2400" dirty="0">
                <a:latin typeface="Baskerville"/>
                <a:cs typeface="Baskerville"/>
              </a:rPr>
              <a:t> and a</a:t>
            </a:r>
            <a:r>
              <a:rPr lang="en-US" sz="2400" baseline="-25000" dirty="0">
                <a:latin typeface="Baskerville"/>
                <a:cs typeface="Baskerville"/>
              </a:rPr>
              <a:t>1</a:t>
            </a:r>
            <a:r>
              <a:rPr lang="en-US" sz="2400" dirty="0">
                <a:latin typeface="Baskerville"/>
                <a:cs typeface="Baskerville"/>
              </a:rPr>
              <a:t>:</a:t>
            </a:r>
            <a:endParaRPr lang="en-US" sz="2400" b="1" dirty="0">
              <a:latin typeface="Baskerville"/>
              <a:cs typeface="Baskerville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494499" y="3181632"/>
            <a:ext cx="1129400" cy="986408"/>
            <a:chOff x="1282360" y="2924944"/>
            <a:chExt cx="1129400" cy="986408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691680" y="2924944"/>
              <a:ext cx="0" cy="986408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11760" y="3501008"/>
              <a:ext cx="0" cy="397388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98792897"/>
                </p:ext>
              </p:extLst>
            </p:nvPr>
          </p:nvGraphicFramePr>
          <p:xfrm>
            <a:off x="1282360" y="3112298"/>
            <a:ext cx="360362" cy="585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165100" imgH="266700" progId="Equation.DSMT4">
                    <p:embed/>
                  </p:oleObj>
                </mc:Choice>
                <mc:Fallback>
                  <p:oleObj name="Equation" r:id="rId9" imgW="165100" imgH="2667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82360" y="3112298"/>
                          <a:ext cx="360362" cy="585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27626277"/>
                </p:ext>
              </p:extLst>
            </p:nvPr>
          </p:nvGraphicFramePr>
          <p:xfrm>
            <a:off x="2051398" y="3325565"/>
            <a:ext cx="360362" cy="585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65100" imgH="266700" progId="Equation.DSMT4">
                    <p:embed/>
                  </p:oleObj>
                </mc:Choice>
                <mc:Fallback>
                  <p:oleObj name="Equation" r:id="rId11" imgW="165100" imgH="2667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051398" y="3325565"/>
                          <a:ext cx="360362" cy="585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Rectangle 22"/>
          <p:cNvSpPr/>
          <p:nvPr/>
        </p:nvSpPr>
        <p:spPr>
          <a:xfrm>
            <a:off x="1370992" y="1417638"/>
            <a:ext cx="2505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Baskerville"/>
                <a:cs typeface="Baskerville"/>
              </a:rPr>
              <a:t>Catalytic Model</a:t>
            </a:r>
            <a:endParaRPr lang="en-US" sz="2400" b="1" dirty="0"/>
          </a:p>
        </p:txBody>
      </p:sp>
      <p:grpSp>
        <p:nvGrpSpPr>
          <p:cNvPr id="29" name="Group 28"/>
          <p:cNvGrpSpPr/>
          <p:nvPr/>
        </p:nvGrpSpPr>
        <p:grpSpPr>
          <a:xfrm>
            <a:off x="5343325" y="1981304"/>
            <a:ext cx="2783831" cy="1960989"/>
            <a:chOff x="5343325" y="1981304"/>
            <a:chExt cx="2783831" cy="1960989"/>
          </a:xfrm>
        </p:grpSpPr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97512572"/>
                </p:ext>
              </p:extLst>
            </p:nvPr>
          </p:nvGraphicFramePr>
          <p:xfrm>
            <a:off x="5343325" y="3222213"/>
            <a:ext cx="2699305" cy="7200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1003300" imgH="266700" progId="Equation.DSMT4">
                    <p:embed/>
                  </p:oleObj>
                </mc:Choice>
                <mc:Fallback>
                  <p:oleObj name="Equation" r:id="rId13" imgW="1003300" imgH="2667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343325" y="3222213"/>
                          <a:ext cx="2699305" cy="7200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Rectangle 25"/>
            <p:cNvSpPr/>
            <p:nvPr/>
          </p:nvSpPr>
          <p:spPr>
            <a:xfrm>
              <a:off x="5364088" y="1981304"/>
              <a:ext cx="2763068" cy="1200328"/>
            </a:xfrm>
            <a:prstGeom prst="rect">
              <a:avLst/>
            </a:prstGeom>
            <a:ln w="38100" cmpd="sng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Baskerville"/>
                  <a:cs typeface="Baskerville"/>
                </a:rPr>
                <a:t>Serological surveys </a:t>
              </a:r>
              <a:r>
                <a:rPr lang="en-US" sz="2400" dirty="0">
                  <a:latin typeface="Baskerville"/>
                  <a:cs typeface="Baskerville"/>
                </a:rPr>
                <a:t>measure proportion immune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988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/>
          <a:lstStyle/>
          <a:p>
            <a:r>
              <a:rPr lang="en-US" dirty="0">
                <a:latin typeface="Baskerville"/>
                <a:cs typeface="Baskerville"/>
              </a:rPr>
              <a:t>Even simple models depend on parameters that we do not directly observe</a:t>
            </a:r>
          </a:p>
        </p:txBody>
      </p:sp>
      <p:graphicFrame>
        <p:nvGraphicFramePr>
          <p:cNvPr id="4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094483"/>
              </p:ext>
            </p:extLst>
          </p:nvPr>
        </p:nvGraphicFramePr>
        <p:xfrm>
          <a:off x="698643" y="2276872"/>
          <a:ext cx="3776663" cy="380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35100" imgH="1447800" progId="Equation.DSMT4">
                  <p:embed/>
                </p:oleObj>
              </mc:Choice>
              <mc:Fallback>
                <p:oleObj name="Equation" r:id="rId2" imgW="1435100" imgH="1447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643" y="2276872"/>
                        <a:ext cx="3776663" cy="380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945455"/>
              </p:ext>
            </p:extLst>
          </p:nvPr>
        </p:nvGraphicFramePr>
        <p:xfrm>
          <a:off x="5580877" y="2873313"/>
          <a:ext cx="385763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9700" imgH="165100" progId="Equation.DSMT4">
                  <p:embed/>
                </p:oleObj>
              </mc:Choice>
              <mc:Fallback>
                <p:oleObj name="Equation" r:id="rId4" imgW="1397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80877" y="2873313"/>
                        <a:ext cx="385763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6085087" y="2797478"/>
            <a:ext cx="2649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Baskerville"/>
                <a:cs typeface="Baskerville"/>
              </a:rPr>
              <a:t>Per capita birth rate</a:t>
            </a:r>
            <a:endParaRPr lang="en-US" sz="2400" dirty="0">
              <a:latin typeface="Baskerville"/>
              <a:cs typeface="Baskerville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981347"/>
              </p:ext>
            </p:extLst>
          </p:nvPr>
        </p:nvGraphicFramePr>
        <p:xfrm>
          <a:off x="5559334" y="3354087"/>
          <a:ext cx="38576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700" imgH="203200" progId="Equation.DSMT4">
                  <p:embed/>
                </p:oleObj>
              </mc:Choice>
              <mc:Fallback>
                <p:oleObj name="Equation" r:id="rId6" imgW="1397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59334" y="3354087"/>
                        <a:ext cx="385763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063316" y="3369845"/>
            <a:ext cx="2489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Baskerville"/>
                <a:cs typeface="Baskerville"/>
              </a:rPr>
              <a:t>Transmission Rate</a:t>
            </a:r>
            <a:endParaRPr lang="en-US" sz="2400" dirty="0">
              <a:latin typeface="Baskerville"/>
              <a:cs typeface="Baskerville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308504"/>
              </p:ext>
            </p:extLst>
          </p:nvPr>
        </p:nvGraphicFramePr>
        <p:xfrm>
          <a:off x="5597596" y="3854544"/>
          <a:ext cx="420687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2400" imgH="266700" progId="Equation.DSMT4">
                  <p:embed/>
                </p:oleObj>
              </mc:Choice>
              <mc:Fallback>
                <p:oleObj name="Equation" r:id="rId8" imgW="1524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97596" y="3854544"/>
                        <a:ext cx="420687" cy="738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6119791" y="3958178"/>
            <a:ext cx="22749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Baskerville"/>
                <a:cs typeface="Baskerville"/>
              </a:rPr>
              <a:t>Infectious Period</a:t>
            </a:r>
            <a:endParaRPr lang="en-US" sz="2400" dirty="0">
              <a:latin typeface="Baskerville"/>
              <a:cs typeface="Baskerville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59334" y="3328926"/>
            <a:ext cx="2993666" cy="629252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724128" y="4725144"/>
            <a:ext cx="2569934" cy="1200328"/>
          </a:xfrm>
          <a:prstGeom prst="rect">
            <a:avLst/>
          </a:prstGeom>
          <a:ln w="38100" cmpd="sng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GB" sz="2400" dirty="0">
                <a:latin typeface="Baskerville"/>
                <a:cs typeface="Baskerville"/>
              </a:rPr>
              <a:t>Case Reports</a:t>
            </a:r>
          </a:p>
          <a:p>
            <a:r>
              <a:rPr lang="en-GB" sz="2400" dirty="0">
                <a:latin typeface="Baskerville"/>
                <a:cs typeface="Baskerville"/>
              </a:rPr>
              <a:t>Serological Surveys</a:t>
            </a:r>
          </a:p>
          <a:p>
            <a:r>
              <a:rPr lang="en-GB" sz="2400" dirty="0">
                <a:latin typeface="Baskerville"/>
                <a:cs typeface="Baskerville"/>
              </a:rPr>
              <a:t>Contact Tracing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848054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ubellaFO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82" y="980728"/>
            <a:ext cx="8028384" cy="4817030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663794"/>
              </p:ext>
            </p:extLst>
          </p:nvPr>
        </p:nvGraphicFramePr>
        <p:xfrm>
          <a:off x="3851920" y="5509726"/>
          <a:ext cx="171450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800" imgH="266700" progId="Equation.DSMT4">
                  <p:embed/>
                </p:oleObj>
              </mc:Choice>
              <mc:Fallback>
                <p:oleObj name="Equation" r:id="rId3" imgW="5588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1920" y="5509726"/>
                        <a:ext cx="1714500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1331640" y="1164537"/>
            <a:ext cx="2813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askerville"/>
                <a:cs typeface="Baskerville"/>
              </a:rPr>
              <a:t>UK Rubella Serology (1984)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6236261" y="6401092"/>
            <a:ext cx="2736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askerville"/>
                <a:cs typeface="Baskerville"/>
              </a:rPr>
              <a:t>Morgan-</a:t>
            </a:r>
            <a:r>
              <a:rPr lang="en-US" dirty="0" err="1">
                <a:latin typeface="Baskerville"/>
                <a:cs typeface="Baskerville"/>
              </a:rPr>
              <a:t>Capner</a:t>
            </a:r>
            <a:r>
              <a:rPr lang="en-US" dirty="0">
                <a:latin typeface="Baskerville"/>
                <a:cs typeface="Baskerville"/>
              </a:rPr>
              <a:t> et al. 1988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556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770687"/>
              </p:ext>
            </p:extLst>
          </p:nvPr>
        </p:nvGraphicFramePr>
        <p:xfrm>
          <a:off x="4291233" y="2409948"/>
          <a:ext cx="3457575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73200" imgH="292100" progId="Equation.DSMT4">
                  <p:embed/>
                </p:oleObj>
              </mc:Choice>
              <mc:Fallback>
                <p:oleObj name="Equation" r:id="rId2" imgW="1473200" imgH="292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91233" y="2409948"/>
                        <a:ext cx="3457575" cy="68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608961" y="1512861"/>
            <a:ext cx="3437553" cy="1200328"/>
          </a:xfrm>
          <a:prstGeom prst="rect">
            <a:avLst/>
          </a:prstGeom>
          <a:ln w="381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"/>
                <a:cs typeface="Baskerville"/>
              </a:rPr>
              <a:t>Assume that force of infection is constant within discrete age-groups</a:t>
            </a:r>
            <a:endParaRPr lang="en-US" sz="2400" b="1" dirty="0">
              <a:latin typeface="Baskerville"/>
              <a:cs typeface="Baskerville"/>
            </a:endParaRPr>
          </a:p>
        </p:txBody>
      </p:sp>
      <p:pic>
        <p:nvPicPr>
          <p:cNvPr id="18" name="Picture 17" descr="RubellaFOI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3"/>
          <a:stretch/>
        </p:blipFill>
        <p:spPr>
          <a:xfrm>
            <a:off x="608961" y="2753642"/>
            <a:ext cx="3286788" cy="410445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225704" y="2681991"/>
            <a:ext cx="360362" cy="3488488"/>
            <a:chOff x="1225704" y="2681991"/>
            <a:chExt cx="360362" cy="3488488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1473056" y="3276144"/>
              <a:ext cx="0" cy="2894335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2231490"/>
                </p:ext>
              </p:extLst>
            </p:nvPr>
          </p:nvGraphicFramePr>
          <p:xfrm>
            <a:off x="1225704" y="2681991"/>
            <a:ext cx="360362" cy="585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65100" imgH="266700" progId="Equation.DSMT4">
                    <p:embed/>
                  </p:oleObj>
                </mc:Choice>
                <mc:Fallback>
                  <p:oleObj name="Equation" r:id="rId5" imgW="165100" imgH="2667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25704" y="2681991"/>
                          <a:ext cx="360362" cy="585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3"/>
          <p:cNvGrpSpPr/>
          <p:nvPr/>
        </p:nvGrpSpPr>
        <p:grpSpPr>
          <a:xfrm>
            <a:off x="1551341" y="2681991"/>
            <a:ext cx="360362" cy="3486279"/>
            <a:chOff x="1551341" y="2681991"/>
            <a:chExt cx="360362" cy="3486279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735891" y="3276144"/>
              <a:ext cx="0" cy="2892126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74669494"/>
                </p:ext>
              </p:extLst>
            </p:nvPr>
          </p:nvGraphicFramePr>
          <p:xfrm>
            <a:off x="1551341" y="2681991"/>
            <a:ext cx="360362" cy="585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165100" imgH="266700" progId="Equation.DSMT4">
                    <p:embed/>
                  </p:oleObj>
                </mc:Choice>
                <mc:Fallback>
                  <p:oleObj name="Equation" r:id="rId7" imgW="165100" imgH="2667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51341" y="2681991"/>
                          <a:ext cx="360362" cy="585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4"/>
          <p:cNvGrpSpPr/>
          <p:nvPr/>
        </p:nvGrpSpPr>
        <p:grpSpPr>
          <a:xfrm>
            <a:off x="1809145" y="2681991"/>
            <a:ext cx="360362" cy="3488488"/>
            <a:chOff x="1809145" y="2681991"/>
            <a:chExt cx="360362" cy="3488488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1982859" y="3276144"/>
              <a:ext cx="0" cy="2894335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84000357"/>
                </p:ext>
              </p:extLst>
            </p:nvPr>
          </p:nvGraphicFramePr>
          <p:xfrm>
            <a:off x="1809145" y="2681991"/>
            <a:ext cx="360362" cy="585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165100" imgH="266700" progId="Equation.DSMT4">
                    <p:embed/>
                  </p:oleObj>
                </mc:Choice>
                <mc:Fallback>
                  <p:oleObj name="Equation" r:id="rId9" imgW="165100" imgH="2667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809145" y="2681991"/>
                          <a:ext cx="360362" cy="585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5"/>
          <p:cNvGrpSpPr/>
          <p:nvPr/>
        </p:nvGrpSpPr>
        <p:grpSpPr>
          <a:xfrm>
            <a:off x="2109686" y="2681991"/>
            <a:ext cx="360362" cy="3486279"/>
            <a:chOff x="2109686" y="2681991"/>
            <a:chExt cx="360362" cy="3486279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2289867" y="3276144"/>
              <a:ext cx="0" cy="2892126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33484325"/>
                </p:ext>
              </p:extLst>
            </p:nvPr>
          </p:nvGraphicFramePr>
          <p:xfrm>
            <a:off x="2109686" y="2681991"/>
            <a:ext cx="360362" cy="585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65100" imgH="266700" progId="Equation.DSMT4">
                    <p:embed/>
                  </p:oleObj>
                </mc:Choice>
                <mc:Fallback>
                  <p:oleObj name="Equation" r:id="rId11" imgW="165100" imgH="2667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109686" y="2681991"/>
                          <a:ext cx="360362" cy="585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Group 1"/>
          <p:cNvGrpSpPr/>
          <p:nvPr/>
        </p:nvGrpSpPr>
        <p:grpSpPr>
          <a:xfrm>
            <a:off x="932835" y="2681991"/>
            <a:ext cx="360362" cy="3488488"/>
            <a:chOff x="932835" y="2681991"/>
            <a:chExt cx="360362" cy="3488488"/>
          </a:xfrm>
        </p:grpSpPr>
        <p:graphicFrame>
          <p:nvGraphicFramePr>
            <p:cNvPr id="29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78104847"/>
                </p:ext>
              </p:extLst>
            </p:nvPr>
          </p:nvGraphicFramePr>
          <p:xfrm>
            <a:off x="932835" y="2681991"/>
            <a:ext cx="360362" cy="585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165100" imgH="266700" progId="Equation.DSMT4">
                    <p:embed/>
                  </p:oleObj>
                </mc:Choice>
                <mc:Fallback>
                  <p:oleObj name="Equation" r:id="rId13" imgW="165100" imgH="2667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932835" y="2681991"/>
                          <a:ext cx="360362" cy="5857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4" name="Straight Connector 33"/>
            <p:cNvCxnSpPr/>
            <p:nvPr/>
          </p:nvCxnSpPr>
          <p:spPr>
            <a:xfrm>
              <a:off x="1185024" y="3276144"/>
              <a:ext cx="0" cy="2894335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3442227"/>
              </p:ext>
            </p:extLst>
          </p:nvPr>
        </p:nvGraphicFramePr>
        <p:xfrm>
          <a:off x="3895749" y="4941168"/>
          <a:ext cx="5234612" cy="1452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38400" imgH="673100" progId="Equation.DSMT4">
                  <p:embed/>
                </p:oleObj>
              </mc:Choice>
              <mc:Fallback>
                <p:oleObj name="Equation" r:id="rId15" imgW="2438400" imgH="673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95749" y="4941168"/>
                        <a:ext cx="5234612" cy="14522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557040"/>
              </p:ext>
            </p:extLst>
          </p:nvPr>
        </p:nvGraphicFramePr>
        <p:xfrm>
          <a:off x="4384004" y="1169167"/>
          <a:ext cx="2860675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19200" imgH="292100" progId="Equation.DSMT4">
                  <p:embed/>
                </p:oleObj>
              </mc:Choice>
              <mc:Fallback>
                <p:oleObj name="Equation" r:id="rId17" imgW="1219200" imgH="292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84004" y="1169167"/>
                        <a:ext cx="2860675" cy="68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/>
          <p:cNvSpPr/>
          <p:nvPr/>
        </p:nvSpPr>
        <p:spPr>
          <a:xfrm>
            <a:off x="4084981" y="3501008"/>
            <a:ext cx="4891083" cy="1200328"/>
          </a:xfrm>
          <a:prstGeom prst="rect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>
                <a:latin typeface="Baskerville"/>
                <a:cs typeface="Baskerville"/>
              </a:rPr>
              <a:t>Within each age-group the proportion </a:t>
            </a:r>
          </a:p>
          <a:p>
            <a:r>
              <a:rPr lang="en-US" sz="2400" dirty="0">
                <a:latin typeface="Baskerville"/>
                <a:cs typeface="Baskerville"/>
              </a:rPr>
              <a:t>susceptible decays according to </a:t>
            </a:r>
          </a:p>
          <a:p>
            <a:r>
              <a:rPr lang="en-US" sz="2400" dirty="0">
                <a:latin typeface="Baskerville"/>
                <a:cs typeface="Baskerville"/>
              </a:rPr>
              <a:t>Catalytic model </a:t>
            </a:r>
            <a:endParaRPr lang="en-US" sz="2400" dirty="0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991199"/>
              </p:ext>
            </p:extLst>
          </p:nvPr>
        </p:nvGraphicFramePr>
        <p:xfrm>
          <a:off x="4325885" y="1743139"/>
          <a:ext cx="2681287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43000" imgH="292100" progId="Equation.DSMT4">
                  <p:embed/>
                </p:oleObj>
              </mc:Choice>
              <mc:Fallback>
                <p:oleObj name="Equation" r:id="rId19" imgW="1143000" imgH="292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325885" y="1743139"/>
                        <a:ext cx="2681287" cy="68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20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945" y="485800"/>
            <a:ext cx="8229600" cy="1143000"/>
          </a:xfrm>
        </p:spPr>
        <p:txBody>
          <a:bodyPr/>
          <a:lstStyle/>
          <a:p>
            <a:r>
              <a:rPr lang="en-US" dirty="0"/>
              <a:t>First Estimate of Force of Infection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608961" y="1512861"/>
            <a:ext cx="3437553" cy="1200328"/>
          </a:xfrm>
          <a:prstGeom prst="rect">
            <a:avLst/>
          </a:prstGeom>
          <a:ln w="381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"/>
                <a:cs typeface="Baskerville"/>
              </a:rPr>
              <a:t>Serological survey measures proportion </a:t>
            </a:r>
            <a:r>
              <a:rPr lang="en-US" sz="2400" b="1" dirty="0">
                <a:latin typeface="Baskerville"/>
                <a:cs typeface="Baskerville"/>
              </a:rPr>
              <a:t>immune</a:t>
            </a:r>
          </a:p>
        </p:txBody>
      </p:sp>
      <p:pic>
        <p:nvPicPr>
          <p:cNvPr id="5" name="Picture 4" descr="RubellaFOI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3"/>
          <a:stretch/>
        </p:blipFill>
        <p:spPr>
          <a:xfrm>
            <a:off x="608961" y="2753642"/>
            <a:ext cx="3286788" cy="4104456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473056" y="3276144"/>
            <a:ext cx="0" cy="2894335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735891" y="3276144"/>
            <a:ext cx="0" cy="2892126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982859" y="3276144"/>
            <a:ext cx="0" cy="2894335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289867" y="3276144"/>
            <a:ext cx="0" cy="2892126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586518"/>
              </p:ext>
            </p:extLst>
          </p:nvPr>
        </p:nvGraphicFramePr>
        <p:xfrm>
          <a:off x="932835" y="2681991"/>
          <a:ext cx="36036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5100" imgH="266700" progId="Equation.DSMT4">
                  <p:embed/>
                </p:oleObj>
              </mc:Choice>
              <mc:Fallback>
                <p:oleObj name="Equation" r:id="rId3" imgW="1651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2835" y="2681991"/>
                        <a:ext cx="360362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155617"/>
              </p:ext>
            </p:extLst>
          </p:nvPr>
        </p:nvGraphicFramePr>
        <p:xfrm>
          <a:off x="1225704" y="2681991"/>
          <a:ext cx="36036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5100" imgH="266700" progId="Equation.DSMT4">
                  <p:embed/>
                </p:oleObj>
              </mc:Choice>
              <mc:Fallback>
                <p:oleObj name="Equation" r:id="rId5" imgW="1651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25704" y="2681991"/>
                        <a:ext cx="360362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281281"/>
              </p:ext>
            </p:extLst>
          </p:nvPr>
        </p:nvGraphicFramePr>
        <p:xfrm>
          <a:off x="1551341" y="2681991"/>
          <a:ext cx="36036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5100" imgH="266700" progId="Equation.DSMT4">
                  <p:embed/>
                </p:oleObj>
              </mc:Choice>
              <mc:Fallback>
                <p:oleObj name="Equation" r:id="rId7" imgW="1651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51341" y="2681991"/>
                        <a:ext cx="360362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835311"/>
              </p:ext>
            </p:extLst>
          </p:nvPr>
        </p:nvGraphicFramePr>
        <p:xfrm>
          <a:off x="1809145" y="2681991"/>
          <a:ext cx="36036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5100" imgH="266700" progId="Equation.DSMT4">
                  <p:embed/>
                </p:oleObj>
              </mc:Choice>
              <mc:Fallback>
                <p:oleObj name="Equation" r:id="rId9" imgW="1651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09145" y="2681991"/>
                        <a:ext cx="360362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124599"/>
              </p:ext>
            </p:extLst>
          </p:nvPr>
        </p:nvGraphicFramePr>
        <p:xfrm>
          <a:off x="2109686" y="2681991"/>
          <a:ext cx="36036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5100" imgH="266700" progId="Equation.DSMT4">
                  <p:embed/>
                </p:oleObj>
              </mc:Choice>
              <mc:Fallback>
                <p:oleObj name="Equation" r:id="rId11" imgW="1651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09686" y="2681991"/>
                        <a:ext cx="360362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185024" y="3276144"/>
            <a:ext cx="0" cy="2894335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631614"/>
              </p:ext>
            </p:extLst>
          </p:nvPr>
        </p:nvGraphicFramePr>
        <p:xfrm>
          <a:off x="5004048" y="1628800"/>
          <a:ext cx="2699305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03300" imgH="266700" progId="Equation.DSMT4">
                  <p:embed/>
                </p:oleObj>
              </mc:Choice>
              <mc:Fallback>
                <p:oleObj name="Equation" r:id="rId13" imgW="10033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04048" y="1628800"/>
                        <a:ext cx="2699305" cy="720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" name="Group 24"/>
          <p:cNvGrpSpPr/>
          <p:nvPr/>
        </p:nvGrpSpPr>
        <p:grpSpPr>
          <a:xfrm>
            <a:off x="4992688" y="2556884"/>
            <a:ext cx="2835275" cy="1215016"/>
            <a:chOff x="4992688" y="2556884"/>
            <a:chExt cx="2835275" cy="1215016"/>
          </a:xfrm>
        </p:grpSpPr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14953859"/>
                </p:ext>
              </p:extLst>
            </p:nvPr>
          </p:nvGraphicFramePr>
          <p:xfrm>
            <a:off x="4992688" y="3168650"/>
            <a:ext cx="2835275" cy="603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1320800" imgH="279400" progId="Equation.DSMT4">
                    <p:embed/>
                  </p:oleObj>
                </mc:Choice>
                <mc:Fallback>
                  <p:oleObj name="Equation" r:id="rId15" imgW="1320800" imgH="2794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992688" y="3168650"/>
                          <a:ext cx="2835275" cy="603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Rectangle 19"/>
            <p:cNvSpPr/>
            <p:nvPr/>
          </p:nvSpPr>
          <p:spPr>
            <a:xfrm>
              <a:off x="5364088" y="2556884"/>
              <a:ext cx="1928733" cy="584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u="sng" dirty="0">
                  <a:latin typeface="Baskerville"/>
                  <a:cs typeface="Baskerville"/>
                </a:rPr>
                <a:t>Solve for </a:t>
              </a:r>
              <a:r>
                <a:rPr lang="en-US" sz="3200" u="sng" dirty="0" err="1">
                  <a:latin typeface="Baskerville"/>
                  <a:cs typeface="Baskerville"/>
                </a:rPr>
                <a:t>λ</a:t>
              </a:r>
              <a:endParaRPr lang="en-US" sz="3200" u="sng" dirty="0"/>
            </a:p>
          </p:txBody>
        </p:sp>
      </p:grp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771627"/>
              </p:ext>
            </p:extLst>
          </p:nvPr>
        </p:nvGraphicFramePr>
        <p:xfrm>
          <a:off x="4711700" y="4024313"/>
          <a:ext cx="322103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98600" imgH="508000" progId="Equation.DSMT4">
                  <p:embed/>
                </p:oleObj>
              </mc:Choice>
              <mc:Fallback>
                <p:oleObj name="Equation" r:id="rId17" imgW="1498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11700" y="4024313"/>
                        <a:ext cx="3221038" cy="1095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" name="Group 25"/>
          <p:cNvGrpSpPr/>
          <p:nvPr/>
        </p:nvGrpSpPr>
        <p:grpSpPr>
          <a:xfrm>
            <a:off x="4633913" y="5301208"/>
            <a:ext cx="3436937" cy="1210717"/>
            <a:chOff x="4633913" y="5301208"/>
            <a:chExt cx="3436937" cy="1210717"/>
          </a:xfrm>
        </p:grpSpPr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6332508"/>
                </p:ext>
              </p:extLst>
            </p:nvPr>
          </p:nvGraphicFramePr>
          <p:xfrm>
            <a:off x="4633913" y="5416550"/>
            <a:ext cx="3436937" cy="1095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1600200" imgH="508000" progId="Equation.DSMT4">
                    <p:embed/>
                  </p:oleObj>
                </mc:Choice>
                <mc:Fallback>
                  <p:oleObj name="Equation" r:id="rId19" imgW="1600200" imgH="5080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4633913" y="5416550"/>
                          <a:ext cx="3436937" cy="1095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Rectangle 23"/>
            <p:cNvSpPr/>
            <p:nvPr/>
          </p:nvSpPr>
          <p:spPr>
            <a:xfrm>
              <a:off x="4673169" y="5301208"/>
              <a:ext cx="3359705" cy="1210717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627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457200" y="548680"/>
                <a:ext cx="8229600" cy="1143000"/>
              </a:xfrm>
            </p:spPr>
            <p:txBody>
              <a:bodyPr/>
              <a:lstStyle/>
              <a:p>
                <a:r>
                  <a:rPr lang="en-US" dirty="0">
                    <a:latin typeface="Baskerville"/>
                    <a:cs typeface="Baskerville"/>
                  </a:rPr>
                  <a:t>Next Generation Matrix (K) and </a:t>
                </a:r>
                <a14:m>
                  <m:oMath xmlns:m="http://schemas.openxmlformats.org/officeDocument/2006/math">
                    <m:r>
                      <a:rPr lang="en-GB" b="1">
                        <a:latin typeface="Cambria Math" charset="0"/>
                        <a:ea typeface="Cambria Math" charset="0"/>
                        <a:cs typeface="Cambria Math" charset="0"/>
                      </a:rPr>
                      <m:t>𝛌</m:t>
                    </m:r>
                  </m:oMath>
                </a14:m>
                <a:endParaRPr lang="en-US" baseline="-25000" dirty="0">
                  <a:latin typeface="Baskerville"/>
                  <a:cs typeface="Baskerville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548680"/>
                <a:ext cx="8229600" cy="1143000"/>
              </a:xfrm>
              <a:blipFill rotWithShape="0">
                <a:blip r:embed="rId4"/>
                <a:stretch>
                  <a:fillRect l="-1259" b="-9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322889" y="1647322"/>
            <a:ext cx="3024336" cy="2677656"/>
          </a:xfrm>
          <a:prstGeom prst="rect">
            <a:avLst/>
          </a:prstGeom>
          <a:ln w="381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Baskerville"/>
                <a:cs typeface="Baskerville"/>
              </a:rPr>
              <a:t>But</a:t>
            </a:r>
            <a:r>
              <a:rPr lang="en-US" sz="2400" dirty="0">
                <a:latin typeface="Baskerville"/>
                <a:cs typeface="Baskerville"/>
              </a:rPr>
              <a:t>, force of infection alone is not enough to estimate </a:t>
            </a:r>
            <a:r>
              <a:rPr lang="en-US" sz="2400" b="1" dirty="0">
                <a:latin typeface="Baskerville"/>
                <a:cs typeface="Baskerville"/>
              </a:rPr>
              <a:t>R</a:t>
            </a:r>
            <a:r>
              <a:rPr lang="en-US" sz="2400" b="1" baseline="-25000" dirty="0">
                <a:latin typeface="Baskerville"/>
                <a:cs typeface="Baskerville"/>
              </a:rPr>
              <a:t>0</a:t>
            </a:r>
          </a:p>
          <a:p>
            <a:endParaRPr lang="en-US" sz="2400" b="1" dirty="0">
              <a:latin typeface="Baskerville"/>
              <a:cs typeface="Baskerville"/>
            </a:endParaRPr>
          </a:p>
          <a:p>
            <a:r>
              <a:rPr lang="en-US" sz="2400" dirty="0">
                <a:latin typeface="Baskerville"/>
                <a:cs typeface="Baskerville"/>
              </a:rPr>
              <a:t>Recall </a:t>
            </a:r>
            <a:r>
              <a:rPr lang="en-US" sz="2400" b="1" dirty="0">
                <a:latin typeface="Baskerville"/>
                <a:cs typeface="Baskerville"/>
              </a:rPr>
              <a:t>R</a:t>
            </a:r>
            <a:r>
              <a:rPr lang="en-US" sz="2400" b="1" baseline="-25000" dirty="0">
                <a:latin typeface="Baskerville"/>
                <a:cs typeface="Baskerville"/>
              </a:rPr>
              <a:t>0</a:t>
            </a:r>
            <a:r>
              <a:rPr lang="en-US" sz="2400" baseline="-25000" dirty="0">
                <a:latin typeface="Baskerville"/>
                <a:cs typeface="Baskerville"/>
              </a:rPr>
              <a:t> </a:t>
            </a:r>
            <a:r>
              <a:rPr lang="en-US" sz="2400" dirty="0">
                <a:latin typeface="Baskerville"/>
                <a:cs typeface="Baskerville"/>
              </a:rPr>
              <a:t>is maximum eigenvalue of next generation matrix </a:t>
            </a:r>
            <a:r>
              <a:rPr lang="en-US" sz="2400" b="1" dirty="0">
                <a:latin typeface="Baskerville"/>
                <a:cs typeface="Baskerville"/>
              </a:rPr>
              <a:t>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C277213-6CB1-1943-8024-CA8100918349}"/>
                  </a:ext>
                </a:extLst>
              </p:cNvPr>
              <p:cNvSpPr txBox="1"/>
              <p:nvPr/>
            </p:nvSpPr>
            <p:spPr>
              <a:xfrm>
                <a:off x="5364088" y="2722705"/>
                <a:ext cx="1728192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𝑲</m:t>
                      </m:r>
                      <m:r>
                        <a:rPr lang="en-GB" sz="3200" b="0" i="0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=</m:t>
                      </m:r>
                      <m:sSub>
                        <m:sSub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charset="0"/>
                            </a:rPr>
                          </m:ctrlPr>
                        </m:sSubPr>
                        <m:e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charset="0"/>
                            </a:rPr>
                            <m:t>𝑇</m:t>
                          </m:r>
                        </m:e>
                        <m:sub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charset="0"/>
                            </a:rPr>
                            <m:t>𝐼</m:t>
                          </m:r>
                        </m:sub>
                      </m:sSub>
                      <m:r>
                        <a:rPr lang="en-GB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charset="0"/>
                        </a:rPr>
                        <m:t>𝛃</m:t>
                      </m:r>
                      <m:r>
                        <a:rPr lang="en-GB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charset="0"/>
                        </a:rPr>
                        <m:t>𝒏</m:t>
                      </m:r>
                    </m:oMath>
                  </m:oMathPara>
                </a14:m>
                <a:endParaRPr lang="en-US" sz="3200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C277213-6CB1-1943-8024-CA81009183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2722705"/>
                <a:ext cx="1728192" cy="492443"/>
              </a:xfrm>
              <a:prstGeom prst="rect">
                <a:avLst/>
              </a:prstGeom>
              <a:blipFill>
                <a:blip r:embed="rId5"/>
                <a:stretch>
                  <a:fillRect l="-5839" r="-9489" b="-35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Group 27">
            <a:extLst>
              <a:ext uri="{FF2B5EF4-FFF2-40B4-BE49-F238E27FC236}">
                <a16:creationId xmlns:a16="http://schemas.microsoft.com/office/drawing/2014/main" id="{CDC45D3C-EE75-1F4A-99DE-3B5472C34ED1}"/>
              </a:ext>
            </a:extLst>
          </p:cNvPr>
          <p:cNvGrpSpPr/>
          <p:nvPr/>
        </p:nvGrpSpPr>
        <p:grpSpPr>
          <a:xfrm>
            <a:off x="477822" y="3215148"/>
            <a:ext cx="5750362" cy="2176863"/>
            <a:chOff x="477822" y="3215148"/>
            <a:chExt cx="5750362" cy="217686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058CF72-B511-B74F-985C-B3F2670805C9}"/>
                </a:ext>
              </a:extLst>
            </p:cNvPr>
            <p:cNvSpPr/>
            <p:nvPr/>
          </p:nvSpPr>
          <p:spPr>
            <a:xfrm>
              <a:off x="477822" y="4930346"/>
              <a:ext cx="2265364" cy="461665"/>
            </a:xfrm>
            <a:prstGeom prst="rect">
              <a:avLst/>
            </a:prstGeom>
            <a:ln w="47625"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Baskerville"/>
                  <a:cs typeface="Baskerville"/>
                </a:rPr>
                <a:t>Infectious period</a:t>
              </a:r>
              <a:endParaRPr lang="en-GB" sz="2400" b="1" baseline="-25000" dirty="0"/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CA8067A8-965B-9749-AF53-5A089C599D1D}"/>
                </a:ext>
              </a:extLst>
            </p:cNvPr>
            <p:cNvCxnSpPr>
              <a:cxnSpLocks/>
              <a:stCxn id="4" idx="3"/>
              <a:endCxn id="41" idx="2"/>
            </p:cNvCxnSpPr>
            <p:nvPr/>
          </p:nvCxnSpPr>
          <p:spPr>
            <a:xfrm flipV="1">
              <a:off x="2743186" y="3215148"/>
              <a:ext cx="3484998" cy="194603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2896380-BE90-1541-8729-50CD186510BB}"/>
              </a:ext>
            </a:extLst>
          </p:cNvPr>
          <p:cNvGrpSpPr/>
          <p:nvPr/>
        </p:nvGrpSpPr>
        <p:grpSpPr>
          <a:xfrm>
            <a:off x="6948264" y="3215148"/>
            <a:ext cx="2404544" cy="3642852"/>
            <a:chOff x="6948264" y="3215148"/>
            <a:chExt cx="2404544" cy="364285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24B7D5E5-4027-094F-A2F2-4283BE733AA6}"/>
                    </a:ext>
                  </a:extLst>
                </p:cNvPr>
                <p:cNvSpPr txBox="1"/>
                <p:nvPr/>
              </p:nvSpPr>
              <p:spPr>
                <a:xfrm>
                  <a:off x="6948264" y="4617773"/>
                  <a:ext cx="2260528" cy="137960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400" b="0" i="1" smtClean="0">
                            <a:latin typeface="Cambria Math" panose="02040503050406030204" pitchFamily="18" charset="0"/>
                            <a:ea typeface="Cambria Math" charset="0"/>
                            <a:cs typeface="Cambria Math" charset="0"/>
                          </a:rPr>
                          <m:t>𝑛</m:t>
                        </m:r>
                        <m:r>
                          <a:rPr lang="en-GB" sz="24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=</m:t>
                        </m:r>
                        <m:d>
                          <m:dPr>
                            <m:ctrlPr>
                              <a:rPr lang="is-IS" sz="2400" b="0" i="1" smtClean="0">
                                <a:latin typeface="Cambria Math" panose="02040503050406030204" pitchFamily="18" charset="0"/>
                                <a:ea typeface="Cambria Math" charset="0"/>
                                <a:cs typeface="Cambria Math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cs-CZ" sz="2400" b="0" i="1" smtClean="0">
                                    <a:latin typeface="Cambria Math" panose="02040503050406030204" pitchFamily="18" charset="0"/>
                                    <a:ea typeface="Cambria Math" charset="0"/>
                                    <a:cs typeface="Cambria Math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400" i="1" smtClean="0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GB" sz="2400" b="0" i="0" smtClean="0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n</m:t>
                                      </m:r>
                                    </m:e>
                                    <m:sub>
                                      <m:r>
                                        <a:rPr lang="en-GB" sz="2400" b="0" i="0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GB" sz="2400" b="0" i="0" smtClean="0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n</m:t>
                                      </m:r>
                                    </m:e>
                                    <m:sub>
                                      <m:r>
                                        <a:rPr lang="en-GB" sz="2400" b="0" i="0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GB" sz="2400" b="0" i="0" smtClean="0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n</m:t>
                                      </m:r>
                                    </m:e>
                                    <m:sub>
                                      <m:r>
                                        <a:rPr lang="en-GB" sz="2400" b="0" i="0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GB" sz="2400" b="0" i="0" smtClean="0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n</m:t>
                                      </m:r>
                                    </m:e>
                                    <m:sub>
                                      <m:r>
                                        <a:rPr lang="en-GB" sz="2400" b="0" i="0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2400" b="1" dirty="0"/>
                </a:p>
              </p:txBody>
            </p:sp>
          </mc:Choice>
          <mc:Fallback xmlns="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24B7D5E5-4027-094F-A2F2-4283BE733A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48264" y="4617773"/>
                  <a:ext cx="2260528" cy="1379608"/>
                </a:xfrm>
                <a:prstGeom prst="rect">
                  <a:avLst/>
                </a:prstGeom>
                <a:blipFill>
                  <a:blip r:embed="rId6"/>
                  <a:stretch>
                    <a:fillRect b="-1835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FCF907F-7E97-BE45-9704-5CDE75E286C5}"/>
                </a:ext>
              </a:extLst>
            </p:cNvPr>
            <p:cNvSpPr/>
            <p:nvPr/>
          </p:nvSpPr>
          <p:spPr>
            <a:xfrm>
              <a:off x="7092280" y="6027003"/>
              <a:ext cx="22605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latin typeface="Baskerville"/>
                </a:rPr>
                <a:t>Proportion in each age group</a:t>
              </a:r>
              <a:endParaRPr lang="en-GB" sz="2400" dirty="0"/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3C883958-B121-7C41-B03B-2D97AB97C9DE}"/>
                </a:ext>
              </a:extLst>
            </p:cNvPr>
            <p:cNvCxnSpPr>
              <a:cxnSpLocks/>
              <a:stCxn id="51" idx="0"/>
            </p:cNvCxnSpPr>
            <p:nvPr/>
          </p:nvCxnSpPr>
          <p:spPr>
            <a:xfrm flipH="1" flipV="1">
              <a:off x="7092280" y="3215148"/>
              <a:ext cx="986248" cy="140262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9F449EC-4102-5746-B3DC-FA4FD26A7255}"/>
              </a:ext>
            </a:extLst>
          </p:cNvPr>
          <p:cNvGrpSpPr/>
          <p:nvPr/>
        </p:nvGrpSpPr>
        <p:grpSpPr>
          <a:xfrm>
            <a:off x="2940960" y="3319242"/>
            <a:ext cx="4615576" cy="3371826"/>
            <a:chOff x="2940960" y="3319242"/>
            <a:chExt cx="4615576" cy="337182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2940960" y="4431973"/>
                  <a:ext cx="4615576" cy="14584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𝜷</m:t>
                        </m:r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is-IS" sz="2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4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uk-UA" sz="24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11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i="1">
                                          <a:latin typeface="Cambria Math" charset="0"/>
                                        </a:rPr>
                                        <m:t>1</m:t>
                                      </m:r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i="1">
                                          <a:latin typeface="Cambria Math" charset="0"/>
                                        </a:rPr>
                                        <m:t>1</m:t>
                                      </m:r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i="1">
                                          <a:latin typeface="Cambria Math" charset="0"/>
                                        </a:rPr>
                                        <m:t>1</m:t>
                                      </m:r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21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22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23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24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31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32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33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34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41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charset="0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42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43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charset="0"/>
                                        </a:rPr>
                                        <m:t>44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0960" y="4431973"/>
                  <a:ext cx="4615576" cy="1458413"/>
                </a:xfrm>
                <a:prstGeom prst="rect">
                  <a:avLst/>
                </a:prstGeom>
                <a:blipFill>
                  <a:blip r:embed="rId7"/>
                  <a:stretch>
                    <a:fillRect t="-1724" b="-7759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E86D21A-37A5-3140-A4BC-44E368E5FBED}"/>
                </a:ext>
              </a:extLst>
            </p:cNvPr>
            <p:cNvSpPr/>
            <p:nvPr/>
          </p:nvSpPr>
          <p:spPr>
            <a:xfrm>
              <a:off x="2940960" y="5860071"/>
              <a:ext cx="461557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latin typeface="Baskerville"/>
                </a:rPr>
                <a:t>Transmission rate between (and within) each age group</a:t>
              </a:r>
              <a:endParaRPr lang="en-GB" sz="2400" dirty="0"/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5AF0E453-8C8C-F946-A67E-A502B81F0265}"/>
                </a:ext>
              </a:extLst>
            </p:cNvPr>
            <p:cNvCxnSpPr>
              <a:cxnSpLocks/>
              <a:stCxn id="6" idx="0"/>
            </p:cNvCxnSpPr>
            <p:nvPr/>
          </p:nvCxnSpPr>
          <p:spPr>
            <a:xfrm flipV="1">
              <a:off x="5248748" y="3319242"/>
              <a:ext cx="1339476" cy="111273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7668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457200" y="548680"/>
                <a:ext cx="8229600" cy="1143000"/>
              </a:xfrm>
            </p:spPr>
            <p:txBody>
              <a:bodyPr/>
              <a:lstStyle/>
              <a:p>
                <a:r>
                  <a:rPr lang="en-US" dirty="0">
                    <a:latin typeface="Baskerville"/>
                    <a:cs typeface="Baskerville"/>
                  </a:rPr>
                  <a:t>Next Generation Matrix (K) and </a:t>
                </a:r>
                <a14:m>
                  <m:oMath xmlns:m="http://schemas.openxmlformats.org/officeDocument/2006/math">
                    <m:r>
                      <a:rPr lang="en-GB" b="1">
                        <a:latin typeface="Cambria Math" charset="0"/>
                        <a:ea typeface="Cambria Math" charset="0"/>
                        <a:cs typeface="Cambria Math" charset="0"/>
                      </a:rPr>
                      <m:t>𝛌</m:t>
                    </m:r>
                  </m:oMath>
                </a14:m>
                <a:endParaRPr lang="en-US" baseline="-25000" dirty="0">
                  <a:latin typeface="Baskerville"/>
                  <a:cs typeface="Baskerville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548680"/>
                <a:ext cx="8229600" cy="1143000"/>
              </a:xfrm>
              <a:blipFill rotWithShape="0">
                <a:blip r:embed="rId4"/>
                <a:stretch>
                  <a:fillRect l="-1259" b="-9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723051" y="-2274068"/>
                <a:ext cx="4615576" cy="14584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𝜷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is-I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uk-UA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i="1">
                                        <a:latin typeface="Cambria Math" charset="0"/>
                                      </a:rPr>
                                      <m:t>1</m:t>
                                    </m:r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i="1">
                                        <a:latin typeface="Cambria Math" charset="0"/>
                                      </a:rPr>
                                      <m:t>1</m:t>
                                    </m:r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i="1">
                                        <a:latin typeface="Cambria Math" charset="0"/>
                                      </a:rPr>
                                      <m:t>1</m:t>
                                    </m:r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4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23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24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32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33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34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41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42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43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GB" sz="2400" b="0" i="1" smtClean="0">
                                        <a:latin typeface="Cambria Math" charset="0"/>
                                      </a:rPr>
                                      <m:t>44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3051" y="-2274068"/>
                <a:ext cx="4615576" cy="1458413"/>
              </a:xfrm>
              <a:prstGeom prst="rect">
                <a:avLst/>
              </a:prstGeom>
              <a:blipFill>
                <a:blip r:embed="rId5"/>
                <a:stretch>
                  <a:fillRect t="-1724" b="-77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4779701" y="2711622"/>
                <a:ext cx="3437553" cy="1200329"/>
              </a:xfrm>
              <a:prstGeom prst="rect">
                <a:avLst/>
              </a:prstGeom>
              <a:ln w="38100" cmpd="sng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Baskerville"/>
                    <a:cs typeface="Baskerville"/>
                  </a:rPr>
                  <a:t>Must constrain elements of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askerville"/>
                      </a:rPr>
                      <m:t>𝛽</m:t>
                    </m:r>
                  </m:oMath>
                </a14:m>
                <a:r>
                  <a:rPr lang="en-US" sz="2400" dirty="0">
                    <a:latin typeface="Baskerville"/>
                    <a:cs typeface="Baskerville"/>
                  </a:rPr>
                  <a:t> to have at most 4 unique parameters</a:t>
                </a:r>
                <a:endParaRPr lang="en-US" sz="2400" b="1" baseline="-25000" dirty="0">
                  <a:latin typeface="Baskerville"/>
                  <a:cs typeface="Baskerville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9701" y="2711622"/>
                <a:ext cx="3437553" cy="1200329"/>
              </a:xfrm>
              <a:prstGeom prst="rect">
                <a:avLst/>
              </a:prstGeom>
              <a:blipFill>
                <a:blip r:embed="rId6"/>
                <a:stretch>
                  <a:fillRect l="-2182" t="-3061" b="-7143"/>
                </a:stretch>
              </a:blipFill>
              <a:ln w="38100" cmpd="sng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20503" y="2963862"/>
                <a:ext cx="1900488" cy="19346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1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𝛌</m:t>
                      </m:r>
                      <m:r>
                        <a:rPr lang="en-GB" sz="3200" b="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=</m:t>
                      </m:r>
                      <m:d>
                        <m:dPr>
                          <m:ctrlPr>
                            <a:rPr lang="is-IS" sz="3200" b="0" i="1" smtClean="0">
                              <a:latin typeface="Cambria Math" panose="02040503050406030204" pitchFamily="18" charset="0"/>
                              <a:ea typeface="Cambria Math" charset="0"/>
                              <a:cs typeface="Cambria Math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cs-CZ" sz="3200" b="0" i="1" smtClean="0">
                                  <a:latin typeface="Cambria Math" panose="02040503050406030204" pitchFamily="18" charset="0"/>
                                  <a:ea typeface="Cambria Math" charset="0"/>
                                  <a:cs typeface="Cambria Math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  <a:ea typeface="Cambria Math" charset="0"/>
                                        <a:cs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3200" b="0" i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λ</m:t>
                                    </m:r>
                                  </m:e>
                                  <m:sub>
                                    <m:r>
                                      <a:rPr lang="en-GB" sz="3200" b="0" i="0" smtClean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  <a:ea typeface="Cambria Math" charset="0"/>
                                        <a:cs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320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λ</m:t>
                                    </m:r>
                                  </m:e>
                                  <m:sub>
                                    <m:r>
                                      <a:rPr lang="en-GB" sz="3200" b="0" i="0" smtClean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  <a:ea typeface="Cambria Math" charset="0"/>
                                        <a:cs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320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λ</m:t>
                                    </m:r>
                                  </m:e>
                                  <m:sub>
                                    <m:r>
                                      <a:rPr lang="en-GB" sz="3200" b="0" i="0" smtClean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  <a:ea typeface="Cambria Math" charset="0"/>
                                        <a:cs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320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λ</m:t>
                                    </m:r>
                                  </m:e>
                                  <m:sub>
                                    <m:r>
                                      <a:rPr lang="en-GB" sz="3200" b="0" i="0" smtClean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4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200" b="1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03" y="2963862"/>
                <a:ext cx="1900488" cy="1934697"/>
              </a:xfrm>
              <a:prstGeom prst="rect">
                <a:avLst/>
              </a:prstGeom>
              <a:blipFill>
                <a:blip r:embed="rId7"/>
                <a:stretch>
                  <a:fillRect l="-2649" b="-38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123728" y="2981835"/>
                <a:ext cx="2241664" cy="19043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1" i="0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𝛙</m:t>
                      </m:r>
                      <m:r>
                        <a:rPr lang="en-GB" sz="3200" b="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=</m:t>
                      </m:r>
                      <m:d>
                        <m:dPr>
                          <m:ctrlPr>
                            <a:rPr lang="is-IS" sz="3200" b="0" i="1" smtClean="0">
                              <a:latin typeface="Cambria Math" panose="02040503050406030204" pitchFamily="18" charset="0"/>
                              <a:ea typeface="Cambria Math" charset="0"/>
                              <a:cs typeface="Cambria Math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cs-CZ" sz="3200" i="1">
                                  <a:latin typeface="Cambria Math" panose="02040503050406030204" pitchFamily="18" charset="0"/>
                                  <a:ea typeface="Cambria Math" charset="0"/>
                                  <a:cs typeface="Cambria Math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  <a:ea typeface="Cambria Math" charset="0"/>
                                        <a:cs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3200" b="0" i="1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ψ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  <a:ea typeface="Cambria Math" charset="0"/>
                                        <a:cs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3200" i="1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ψ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  <a:ea typeface="Cambria Math" charset="0"/>
                                        <a:cs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3200" i="1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ψ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  <a:ea typeface="Cambria Math" charset="0"/>
                                        <a:cs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3200" i="1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ψ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4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200" b="1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981835"/>
                <a:ext cx="2241664" cy="1904304"/>
              </a:xfrm>
              <a:prstGeom prst="rect">
                <a:avLst/>
              </a:prstGeom>
              <a:blipFill>
                <a:blip r:embed="rId8"/>
                <a:stretch>
                  <a:fillRect l="-1124" t="-662" b="-860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304497" y="1664899"/>
            <a:ext cx="5954232" cy="830997"/>
            <a:chOff x="1259631" y="5174713"/>
            <a:chExt cx="5954232" cy="83099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5485671" y="5281523"/>
                  <a:ext cx="1728192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𝛃</m:t>
                        </m:r>
                        <m:r>
                          <a:rPr lang="en-GB" sz="3200" b="1" i="0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𝛙</m:t>
                        </m:r>
                        <m:r>
                          <a:rPr lang="en-GB" sz="3200" b="0" i="0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=</m:t>
                        </m:r>
                        <m:r>
                          <a:rPr lang="en-GB" sz="3200" b="1" i="0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𝛌</m:t>
                        </m:r>
                      </m:oMath>
                    </m:oMathPara>
                  </a14:m>
                  <a:endParaRPr lang="en-US" sz="3200" b="1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85671" y="5281523"/>
                  <a:ext cx="1728192" cy="492443"/>
                </a:xfrm>
                <a:prstGeom prst="rect">
                  <a:avLst/>
                </a:prstGeom>
                <a:blipFill>
                  <a:blip r:embed="rId9"/>
                  <a:stretch>
                    <a:fillRect b="-35897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Rectangle 21"/>
                <p:cNvSpPr/>
                <p:nvPr/>
              </p:nvSpPr>
              <p:spPr>
                <a:xfrm>
                  <a:off x="1259631" y="5174713"/>
                  <a:ext cx="3633479" cy="830997"/>
                </a:xfrm>
                <a:prstGeom prst="rect">
                  <a:avLst/>
                </a:prstGeom>
                <a:ln w="38100" cmpd="sng">
                  <a:solidFill>
                    <a:schemeClr val="tx1"/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sz="2400" dirty="0">
                      <a:latin typeface="Baskerville"/>
                      <a:cs typeface="Baskerville"/>
                    </a:rPr>
                    <a:t>Can derive matrix equation for </a:t>
                  </a:r>
                  <a14:m>
                    <m:oMath xmlns:m="http://schemas.openxmlformats.org/officeDocument/2006/math">
                      <m:r>
                        <a:rPr lang="en-US" sz="2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Baskerville"/>
                        </a:rPr>
                        <m:t>𝜆</m:t>
                      </m:r>
                    </m:oMath>
                  </a14:m>
                  <a:r>
                    <a:rPr lang="en-US" sz="2400" baseline="-25000" dirty="0">
                      <a:latin typeface="Baskerville"/>
                      <a:cs typeface="Baskerville"/>
                    </a:rPr>
                    <a:t> </a:t>
                  </a:r>
                  <a:r>
                    <a:rPr lang="en-US" sz="2400" dirty="0">
                      <a:latin typeface="Baskerville"/>
                      <a:cs typeface="Baskerville"/>
                    </a:rPr>
                    <a:t>in terms of </a:t>
                  </a:r>
                  <a14:m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Baskerville"/>
                        </a:rPr>
                        <m:t>𝛽</m:t>
                      </m:r>
                    </m:oMath>
                  </a14:m>
                  <a:r>
                    <a:rPr lang="en-US" sz="2400" dirty="0">
                      <a:latin typeface="Baskerville"/>
                      <a:cs typeface="Baskerville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2" name="Rectangle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59631" y="5174713"/>
                  <a:ext cx="3633479" cy="830997"/>
                </a:xfrm>
                <a:prstGeom prst="rect">
                  <a:avLst/>
                </a:prstGeom>
                <a:blipFill>
                  <a:blip r:embed="rId10"/>
                  <a:stretch>
                    <a:fillRect l="-2069" t="-2857" r="-1724" b="-10000"/>
                  </a:stretch>
                </a:blipFill>
                <a:ln w="38100" cmpd="sng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CE4CE29-5B26-6248-ACDD-A38211F01652}"/>
              </a:ext>
            </a:extLst>
          </p:cNvPr>
          <p:cNvGrpSpPr/>
          <p:nvPr/>
        </p:nvGrpSpPr>
        <p:grpSpPr>
          <a:xfrm>
            <a:off x="4932040" y="4356897"/>
            <a:ext cx="2948338" cy="1741969"/>
            <a:chOff x="4791073" y="4050635"/>
            <a:chExt cx="2948338" cy="174196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4791073" y="4050635"/>
                  <a:ext cx="1474169" cy="7386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is-IS" sz="1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4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uk-UA" sz="12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i="1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i="1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i="1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3" name="TextBox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91073" y="4050635"/>
                  <a:ext cx="1474169" cy="738600"/>
                </a:xfrm>
                <a:prstGeom prst="rect">
                  <a:avLst/>
                </a:prstGeom>
                <a:blipFill>
                  <a:blip r:embed="rId11"/>
                  <a:stretch>
                    <a:fillRect t="-1695" b="-8475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Rectangle 26"/>
            <p:cNvSpPr/>
            <p:nvPr/>
          </p:nvSpPr>
          <p:spPr>
            <a:xfrm>
              <a:off x="4933857" y="4093823"/>
              <a:ext cx="1152128" cy="182071"/>
            </a:xfrm>
            <a:prstGeom prst="rect">
              <a:avLst/>
            </a:prstGeom>
            <a:solidFill>
              <a:schemeClr val="accent1">
                <a:tint val="100000"/>
                <a:shade val="100000"/>
                <a:satMod val="130000"/>
                <a:alpha val="29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39935" y="4252132"/>
              <a:ext cx="1152128" cy="182071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939935" y="4433237"/>
              <a:ext cx="1152128" cy="182071"/>
            </a:xfrm>
            <a:prstGeom prst="rect">
              <a:avLst/>
            </a:prstGeom>
            <a:solidFill>
              <a:srgbClr val="92D050">
                <a:alpha val="29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939935" y="4614826"/>
              <a:ext cx="1152128" cy="182071"/>
            </a:xfrm>
            <a:prstGeom prst="rect">
              <a:avLst/>
            </a:prstGeom>
            <a:solidFill>
              <a:schemeClr val="accent6">
                <a:lumMod val="75000"/>
                <a:alpha val="29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6265242" y="4086193"/>
                  <a:ext cx="1474169" cy="7386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is-IS" sz="1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4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uk-UA" sz="12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65242" y="4086193"/>
                  <a:ext cx="1474169" cy="738600"/>
                </a:xfrm>
                <a:prstGeom prst="rect">
                  <a:avLst/>
                </a:prstGeom>
                <a:blipFill>
                  <a:blip r:embed="rId12"/>
                  <a:stretch>
                    <a:fillRect t="-1695" b="-8475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Rectangle 31"/>
            <p:cNvSpPr/>
            <p:nvPr/>
          </p:nvSpPr>
          <p:spPr>
            <a:xfrm>
              <a:off x="6447303" y="4129799"/>
              <a:ext cx="220824" cy="157825"/>
            </a:xfrm>
            <a:prstGeom prst="rect">
              <a:avLst/>
            </a:prstGeom>
            <a:solidFill>
              <a:schemeClr val="accent1">
                <a:tint val="100000"/>
                <a:shade val="100000"/>
                <a:satMod val="130000"/>
                <a:alpha val="29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740135" y="4288108"/>
              <a:ext cx="244422" cy="181104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056565" y="4469213"/>
              <a:ext cx="187626" cy="181589"/>
            </a:xfrm>
            <a:prstGeom prst="rect">
              <a:avLst/>
            </a:prstGeom>
            <a:solidFill>
              <a:srgbClr val="92D050">
                <a:alpha val="29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316199" y="4650802"/>
              <a:ext cx="283232" cy="193417"/>
            </a:xfrm>
            <a:prstGeom prst="rect">
              <a:avLst/>
            </a:prstGeom>
            <a:solidFill>
              <a:schemeClr val="accent6">
                <a:lumMod val="75000"/>
                <a:alpha val="29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4807128" y="5041244"/>
                  <a:ext cx="1474169" cy="75136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is-IS" sz="1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4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uk-UA" sz="12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2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2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2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GB" sz="120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07128" y="5041244"/>
                  <a:ext cx="1474169" cy="751360"/>
                </a:xfrm>
                <a:prstGeom prst="rect">
                  <a:avLst/>
                </a:prstGeom>
                <a:blipFill>
                  <a:blip r:embed="rId13"/>
                  <a:stretch>
                    <a:fillRect t="-1667" b="-6667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6" name="Rectangle 35"/>
            <p:cNvSpPr/>
            <p:nvPr/>
          </p:nvSpPr>
          <p:spPr>
            <a:xfrm>
              <a:off x="5102832" y="5060188"/>
              <a:ext cx="212793" cy="205832"/>
            </a:xfrm>
            <a:prstGeom prst="rect">
              <a:avLst/>
            </a:prstGeom>
            <a:solidFill>
              <a:schemeClr val="accent1">
                <a:tint val="100000"/>
                <a:shade val="100000"/>
                <a:satMod val="130000"/>
                <a:alpha val="29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102832" y="5242257"/>
              <a:ext cx="212793" cy="205352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102832" y="5423362"/>
              <a:ext cx="212793" cy="205834"/>
            </a:xfrm>
            <a:prstGeom prst="rect">
              <a:avLst/>
            </a:prstGeom>
            <a:solidFill>
              <a:srgbClr val="92D050">
                <a:alpha val="29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102832" y="5604951"/>
              <a:ext cx="212793" cy="181587"/>
            </a:xfrm>
            <a:prstGeom prst="rect">
              <a:avLst/>
            </a:prstGeom>
            <a:solidFill>
              <a:schemeClr val="accent6">
                <a:lumMod val="75000"/>
                <a:alpha val="29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/>
                <p:cNvSpPr txBox="1"/>
                <p:nvPr/>
              </p:nvSpPr>
              <p:spPr>
                <a:xfrm>
                  <a:off x="6265241" y="5041243"/>
                  <a:ext cx="1474169" cy="7263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is-IS" sz="1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4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uk-UA" sz="12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i="1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GB" sz="1200" b="0" i="1" smtClean="0">
                                          <a:latin typeface="Cambria Math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65241" y="5041243"/>
                  <a:ext cx="1474169" cy="726353"/>
                </a:xfrm>
                <a:prstGeom prst="rect">
                  <a:avLst/>
                </a:prstGeom>
                <a:blipFill>
                  <a:blip r:embed="rId14"/>
                  <a:stretch>
                    <a:fillRect t="-1724" b="-10345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Rectangle 39"/>
            <p:cNvSpPr/>
            <p:nvPr/>
          </p:nvSpPr>
          <p:spPr>
            <a:xfrm>
              <a:off x="6417381" y="5083948"/>
              <a:ext cx="250746" cy="322605"/>
            </a:xfrm>
            <a:prstGeom prst="rect">
              <a:avLst/>
            </a:prstGeom>
            <a:solidFill>
              <a:schemeClr val="accent1">
                <a:tint val="100000"/>
                <a:shade val="100000"/>
                <a:satMod val="130000"/>
                <a:alpha val="29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81399" y="5414958"/>
              <a:ext cx="934800" cy="189510"/>
            </a:xfrm>
            <a:prstGeom prst="rect">
              <a:avLst/>
            </a:prstGeom>
            <a:solidFill>
              <a:srgbClr val="92D050">
                <a:alpha val="29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417381" y="5604951"/>
              <a:ext cx="1182050" cy="181587"/>
            </a:xfrm>
            <a:prstGeom prst="rect">
              <a:avLst/>
            </a:prstGeom>
            <a:solidFill>
              <a:schemeClr val="accent6">
                <a:lumMod val="75000"/>
                <a:alpha val="29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6698227" y="5241060"/>
              <a:ext cx="250746" cy="165493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668127" y="5083949"/>
              <a:ext cx="280846" cy="156627"/>
            </a:xfrm>
            <a:prstGeom prst="rect">
              <a:avLst/>
            </a:prstGeom>
            <a:solidFill>
              <a:schemeClr val="accent1">
                <a:tint val="100000"/>
                <a:shade val="100000"/>
                <a:satMod val="130000"/>
                <a:alpha val="29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72272" y="5067644"/>
              <a:ext cx="343927" cy="347313"/>
            </a:xfrm>
            <a:prstGeom prst="rect">
              <a:avLst/>
            </a:prstGeom>
            <a:solidFill>
              <a:srgbClr val="92D050">
                <a:alpha val="29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332769" y="5060188"/>
              <a:ext cx="266662" cy="528185"/>
            </a:xfrm>
            <a:prstGeom prst="rect">
              <a:avLst/>
            </a:prstGeom>
            <a:solidFill>
              <a:schemeClr val="accent6">
                <a:lumMod val="75000"/>
                <a:alpha val="29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1B48793-762A-284C-B806-4779EE2A6415}"/>
              </a:ext>
            </a:extLst>
          </p:cNvPr>
          <p:cNvSpPr/>
          <p:nvPr/>
        </p:nvSpPr>
        <p:spPr>
          <a:xfrm>
            <a:off x="140254" y="4949670"/>
            <a:ext cx="1900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Baskerville"/>
                <a:cs typeface="Baskerville"/>
              </a:rPr>
              <a:t>Force of infection in each age group</a:t>
            </a:r>
            <a:endParaRPr lang="en-GB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5FB1711-96CC-5041-B6B9-036FFD5E56EA}"/>
              </a:ext>
            </a:extLst>
          </p:cNvPr>
          <p:cNvSpPr/>
          <p:nvPr/>
        </p:nvSpPr>
        <p:spPr>
          <a:xfrm>
            <a:off x="2157398" y="4931742"/>
            <a:ext cx="1900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Baskerville"/>
                <a:cs typeface="Baskerville"/>
              </a:rPr>
              <a:t>Proportion of each age group infected per unit time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DAAD30-2BD6-874E-8B4D-8A19F4E21ABE}"/>
              </a:ext>
            </a:extLst>
          </p:cNvPr>
          <p:cNvSpPr/>
          <p:nvPr/>
        </p:nvSpPr>
        <p:spPr>
          <a:xfrm>
            <a:off x="26293" y="6214490"/>
            <a:ext cx="5048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Baskerville"/>
                <a:cs typeface="Baskerville"/>
              </a:rPr>
              <a:t>N equations in N x N unknowns…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93500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88F98-215C-AA46-8EA4-9729215DB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Social contact networks and 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A1607-484C-7047-A35F-DF08B4F87AB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51520" y="1844824"/>
            <a:ext cx="4102823" cy="4860873"/>
          </a:xfrm>
        </p:spPr>
        <p:txBody>
          <a:bodyPr/>
          <a:lstStyle/>
          <a:p>
            <a:r>
              <a:rPr lang="en-GB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Social networks have now been measured using a variety of different instruments</a:t>
            </a:r>
          </a:p>
          <a:p>
            <a:pPr lvl="1"/>
            <a:r>
              <a:rPr lang="en-GB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Contact diaries - </a:t>
            </a:r>
            <a:r>
              <a:rPr lang="en-US" sz="2000" dirty="0" err="1">
                <a:latin typeface="Baskerville" panose="02020502070401020303" pitchFamily="18" charset="0"/>
                <a:ea typeface="Baskerville" panose="02020502070401020303" pitchFamily="18" charset="0"/>
                <a:cs typeface="Baskerville"/>
              </a:rPr>
              <a:t>Mossong</a:t>
            </a:r>
            <a:r>
              <a:rPr lang="en-US" sz="2000" dirty="0">
                <a:latin typeface="Baskerville" panose="02020502070401020303" pitchFamily="18" charset="0"/>
                <a:ea typeface="Baskerville" panose="02020502070401020303" pitchFamily="18" charset="0"/>
                <a:cs typeface="Baskerville"/>
              </a:rPr>
              <a:t> et al, </a:t>
            </a:r>
            <a:r>
              <a:rPr lang="en-US" sz="2000" i="1" dirty="0" err="1">
                <a:latin typeface="Baskerville" panose="02020502070401020303" pitchFamily="18" charset="0"/>
                <a:ea typeface="Baskerville" panose="02020502070401020303" pitchFamily="18" charset="0"/>
                <a:cs typeface="Baskerville"/>
              </a:rPr>
              <a:t>PLoS</a:t>
            </a:r>
            <a:r>
              <a:rPr lang="en-US" sz="2000" i="1" dirty="0">
                <a:latin typeface="Baskerville" panose="02020502070401020303" pitchFamily="18" charset="0"/>
                <a:ea typeface="Baskerville" panose="02020502070401020303" pitchFamily="18" charset="0"/>
                <a:cs typeface="Baskerville"/>
              </a:rPr>
              <a:t> Med </a:t>
            </a:r>
            <a:r>
              <a:rPr lang="en-US" sz="2000" dirty="0">
                <a:latin typeface="Baskerville" panose="02020502070401020303" pitchFamily="18" charset="0"/>
                <a:ea typeface="Baskerville" panose="02020502070401020303" pitchFamily="18" charset="0"/>
                <a:cs typeface="Baskerville"/>
              </a:rPr>
              <a:t>2008</a:t>
            </a:r>
          </a:p>
          <a:p>
            <a:pPr lvl="1"/>
            <a:r>
              <a:rPr lang="en-GB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Wearable sensors – </a:t>
            </a:r>
            <a:r>
              <a:rPr lang="en-GB" sz="2000" dirty="0" err="1">
                <a:latin typeface="Baskerville" panose="02020502070401020303" pitchFamily="18" charset="0"/>
                <a:ea typeface="Baskerville" panose="02020502070401020303" pitchFamily="18" charset="0"/>
              </a:rPr>
              <a:t>Barrat</a:t>
            </a:r>
            <a:r>
              <a:rPr lang="en-GB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 et al. </a:t>
            </a:r>
            <a:r>
              <a:rPr lang="en-GB" sz="2000" i="1" dirty="0">
                <a:latin typeface="Baskerville" panose="02020502070401020303" pitchFamily="18" charset="0"/>
                <a:ea typeface="Baskerville" panose="02020502070401020303" pitchFamily="18" charset="0"/>
              </a:rPr>
              <a:t>Clinical Microbiology and Infection</a:t>
            </a:r>
            <a:r>
              <a:rPr lang="en-GB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 2014 </a:t>
            </a:r>
          </a:p>
          <a:p>
            <a:pPr lvl="1"/>
            <a:r>
              <a:rPr lang="en-GB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Mobile phone data - </a:t>
            </a:r>
            <a:r>
              <a:rPr lang="en-GB" sz="2000" dirty="0" err="1">
                <a:latin typeface="Baskerville" panose="02020502070401020303" pitchFamily="18" charset="0"/>
                <a:ea typeface="Baskerville" panose="02020502070401020303" pitchFamily="18" charset="0"/>
              </a:rPr>
              <a:t>Wesolowski</a:t>
            </a:r>
            <a:r>
              <a:rPr lang="en-GB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 et al. </a:t>
            </a:r>
            <a:r>
              <a:rPr lang="en-GB" sz="2000" i="1" dirty="0">
                <a:latin typeface="Baskerville" panose="02020502070401020303" pitchFamily="18" charset="0"/>
                <a:ea typeface="Baskerville" panose="02020502070401020303" pitchFamily="18" charset="0"/>
              </a:rPr>
              <a:t>Journal of Infectious Diseases </a:t>
            </a:r>
            <a:r>
              <a:rPr lang="en-GB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2017 </a:t>
            </a:r>
            <a:endParaRPr lang="en-US" sz="2000" dirty="0">
              <a:latin typeface="Baskerville"/>
              <a:cs typeface="Baskerville"/>
            </a:endParaRPr>
          </a:p>
          <a:p>
            <a:pPr lvl="1"/>
            <a:endParaRPr lang="en-GB" sz="2000" dirty="0"/>
          </a:p>
          <a:p>
            <a:pPr lvl="1"/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B8DEE4A-F435-E54E-9C1C-1D97ED06DDB3}"/>
              </a:ext>
            </a:extLst>
          </p:cNvPr>
          <p:cNvGrpSpPr/>
          <p:nvPr/>
        </p:nvGrpSpPr>
        <p:grpSpPr>
          <a:xfrm>
            <a:off x="5305378" y="2676341"/>
            <a:ext cx="3273202" cy="2925011"/>
            <a:chOff x="5421288" y="2586189"/>
            <a:chExt cx="3273202" cy="292501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18AA6F2-3E0E-4148-8B4A-67A83EC44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37916" y="2586189"/>
              <a:ext cx="2497332" cy="2507099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163EC-9018-BE4D-93AC-295CA10C7BBC}"/>
                </a:ext>
              </a:extLst>
            </p:cNvPr>
            <p:cNvSpPr/>
            <p:nvPr/>
          </p:nvSpPr>
          <p:spPr>
            <a:xfrm>
              <a:off x="5421288" y="5111090"/>
              <a:ext cx="327320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 err="1">
                  <a:latin typeface="Baskerville"/>
                  <a:cs typeface="Baskerville"/>
                </a:rPr>
                <a:t>Mossong</a:t>
              </a:r>
              <a:r>
                <a:rPr lang="en-US" sz="2000" dirty="0">
                  <a:latin typeface="Baskerville"/>
                  <a:cs typeface="Baskerville"/>
                </a:rPr>
                <a:t> et al, </a:t>
              </a:r>
              <a:r>
                <a:rPr lang="en-US" sz="2000" i="1" dirty="0" err="1">
                  <a:latin typeface="Baskerville"/>
                  <a:cs typeface="Baskerville"/>
                </a:rPr>
                <a:t>PLoS</a:t>
              </a:r>
              <a:r>
                <a:rPr lang="en-US" sz="2000" i="1" dirty="0">
                  <a:latin typeface="Baskerville"/>
                  <a:cs typeface="Baskerville"/>
                </a:rPr>
                <a:t> Med </a:t>
              </a:r>
              <a:r>
                <a:rPr lang="en-US" sz="2000" dirty="0">
                  <a:latin typeface="Baskerville"/>
                  <a:cs typeface="Baskerville"/>
                </a:rPr>
                <a:t>2008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2981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/>
          <a:lstStyle/>
          <a:p>
            <a:r>
              <a:rPr lang="en-US" dirty="0">
                <a:latin typeface="Baskerville"/>
                <a:cs typeface="Baskerville"/>
              </a:rPr>
              <a:t>Next Estimate, and R</a:t>
            </a:r>
            <a:r>
              <a:rPr lang="en-US" baseline="-25000" dirty="0">
                <a:latin typeface="Baskerville"/>
                <a:cs typeface="Baskerville"/>
              </a:rPr>
              <a:t>0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736215"/>
              </p:ext>
            </p:extLst>
          </p:nvPr>
        </p:nvGraphicFramePr>
        <p:xfrm>
          <a:off x="199983" y="1601521"/>
          <a:ext cx="3240360" cy="209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52600" imgH="1130300" progId="Equation.DSMT4">
                  <p:embed/>
                </p:oleObj>
              </mc:Choice>
              <mc:Fallback>
                <p:oleObj name="Equation" r:id="rId2" imgW="1752600" imgH="1130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983" y="1601521"/>
                        <a:ext cx="3240360" cy="2090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199983" y="4461896"/>
            <a:ext cx="3437553" cy="1200328"/>
          </a:xfrm>
          <a:prstGeom prst="rect">
            <a:avLst/>
          </a:prstGeom>
          <a:ln w="381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"/>
                <a:cs typeface="Baskerville"/>
              </a:rPr>
              <a:t>Alternatively can estimate next generation matrix </a:t>
            </a:r>
            <a:r>
              <a:rPr lang="en-US" sz="2400" b="1" dirty="0">
                <a:latin typeface="Baskerville"/>
                <a:cs typeface="Baskerville"/>
              </a:rPr>
              <a:t>directly…</a:t>
            </a:r>
            <a:endParaRPr lang="en-US" sz="2400" b="1" baseline="-25000" dirty="0">
              <a:latin typeface="Baskerville"/>
              <a:cs typeface="Baskerville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15176" y="2996952"/>
            <a:ext cx="5234612" cy="2791243"/>
            <a:chOff x="3997703" y="5780001"/>
            <a:chExt cx="5234612" cy="2791243"/>
          </a:xfrm>
        </p:grpSpPr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04034599"/>
                </p:ext>
              </p:extLst>
            </p:nvPr>
          </p:nvGraphicFramePr>
          <p:xfrm>
            <a:off x="3997703" y="7118975"/>
            <a:ext cx="5234612" cy="14522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2438400" imgH="673100" progId="Equation.DSMT4">
                    <p:embed/>
                  </p:oleObj>
                </mc:Choice>
                <mc:Fallback>
                  <p:oleObj name="Equation" r:id="rId4" imgW="2438400" imgH="6731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997703" y="7118975"/>
                          <a:ext cx="5234612" cy="145226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32644844"/>
                </p:ext>
              </p:extLst>
            </p:nvPr>
          </p:nvGraphicFramePr>
          <p:xfrm>
            <a:off x="4445457" y="5780001"/>
            <a:ext cx="4248472" cy="10097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1663700" imgH="393700" progId="Equation.DSMT4">
                    <p:embed/>
                  </p:oleObj>
                </mc:Choice>
                <mc:Fallback>
                  <p:oleObj name="Equation" r:id="rId6" imgW="1663700" imgH="3937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445457" y="5780001"/>
                          <a:ext cx="4248472" cy="100974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Rectangle 15"/>
          <p:cNvSpPr/>
          <p:nvPr/>
        </p:nvSpPr>
        <p:spPr>
          <a:xfrm>
            <a:off x="4932040" y="1691680"/>
            <a:ext cx="3437553" cy="830997"/>
          </a:xfrm>
          <a:prstGeom prst="rect">
            <a:avLst/>
          </a:prstGeom>
          <a:ln w="381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"/>
                <a:cs typeface="Baskerville"/>
              </a:rPr>
              <a:t>For given K can calculate corresponding </a:t>
            </a:r>
            <a:r>
              <a:rPr lang="en-US" sz="2400" dirty="0" err="1">
                <a:latin typeface="Baskerville"/>
                <a:cs typeface="Baskerville"/>
              </a:rPr>
              <a:t>λ</a:t>
            </a:r>
            <a:r>
              <a:rPr lang="en-US" sz="2400" dirty="0">
                <a:latin typeface="Baskerville"/>
                <a:cs typeface="Baskerville"/>
              </a:rPr>
              <a:t> and P</a:t>
            </a:r>
            <a:r>
              <a:rPr lang="en-US" sz="2400" baseline="-25000" dirty="0">
                <a:latin typeface="Baskerville"/>
                <a:cs typeface="Baskerville"/>
              </a:rPr>
              <a:t>s</a:t>
            </a:r>
            <a:r>
              <a:rPr lang="en-US" sz="2400" dirty="0">
                <a:latin typeface="Baskerville"/>
                <a:cs typeface="Baskerville"/>
              </a:rPr>
              <a:t>(a)</a:t>
            </a:r>
            <a:endParaRPr lang="en-US" sz="2400" b="1" dirty="0">
              <a:latin typeface="Baskerville"/>
              <a:cs typeface="Baskerville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CEB8C6-F2D6-A265-AC8D-3AAFDDD864DB}"/>
              </a:ext>
            </a:extLst>
          </p:cNvPr>
          <p:cNvSpPr txBox="1"/>
          <p:nvPr/>
        </p:nvSpPr>
        <p:spPr>
          <a:xfrm>
            <a:off x="152250" y="6327724"/>
            <a:ext cx="6203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Modelling Infectious Disease Parameters Based on Serological and Social Contact Data</a:t>
            </a:r>
          </a:p>
          <a:p>
            <a:r>
              <a:rPr lang="en-US" sz="1200" b="1" dirty="0"/>
              <a:t>Hens et al. 2012</a:t>
            </a:r>
          </a:p>
        </p:txBody>
      </p:sp>
    </p:spTree>
    <p:extLst>
      <p:ext uri="{BB962C8B-B14F-4D97-AF65-F5344CB8AC3E}">
        <p14:creationId xmlns:p14="http://schemas.microsoft.com/office/powerpoint/2010/main" val="57853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04615" y="1916832"/>
            <a:ext cx="8503920" cy="478227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Basic methods to estimate R</a:t>
            </a:r>
            <a:r>
              <a:rPr lang="en-US" baseline="-25000" dirty="0">
                <a:solidFill>
                  <a:srgbClr val="000000"/>
                </a:solidFill>
                <a:latin typeface="Baskerville"/>
                <a:cs typeface="Baskerville"/>
              </a:rPr>
              <a:t>0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Final Epidemic Size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Rate of exponential growth of new cases</a:t>
            </a:r>
          </a:p>
          <a:p>
            <a:pPr marL="1371600" lvl="2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Renewal Methods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Mean Age at First Infection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Next Generation Matrix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Simpler statistical (or even static) models can be used to inform parameters for more complex dynamic models</a:t>
            </a:r>
          </a:p>
          <a:p>
            <a:pPr lvl="1"/>
            <a:endParaRPr lang="en-US" dirty="0">
              <a:solidFill>
                <a:srgbClr val="000000"/>
              </a:solidFill>
              <a:latin typeface="Baskerville"/>
              <a:cs typeface="Baskerville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86072" y="1124744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28782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174046" y="2132855"/>
            <a:ext cx="4902010" cy="437839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Gold standard methods for model estimation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Estimation for dynamic models is </a:t>
            </a:r>
            <a:r>
              <a:rPr lang="en-US" b="1" dirty="0">
                <a:solidFill>
                  <a:schemeClr val="tx1"/>
                </a:solidFill>
                <a:latin typeface="Baskerville"/>
                <a:cs typeface="Baskerville"/>
              </a:rPr>
              <a:t>hard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Likelihoods often: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Depend on information we do not have 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Are computationally intractable for complex models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Estimate parameters indirectly through simpler models and </a:t>
            </a:r>
            <a:r>
              <a:rPr lang="en-US" b="1" dirty="0">
                <a:solidFill>
                  <a:srgbClr val="000000"/>
                </a:solidFill>
                <a:latin typeface="Baskerville"/>
                <a:cs typeface="Baskerville"/>
              </a:rPr>
              <a:t>summary statistics</a:t>
            </a:r>
          </a:p>
          <a:p>
            <a:pPr lvl="1"/>
            <a:endParaRPr lang="en-US" dirty="0">
              <a:solidFill>
                <a:srgbClr val="000000"/>
              </a:solidFill>
              <a:latin typeface="Baskerville"/>
              <a:cs typeface="Baskerville"/>
            </a:endParaRPr>
          </a:p>
          <a:p>
            <a:pPr lvl="1"/>
            <a:endParaRPr lang="en-US" dirty="0">
              <a:solidFill>
                <a:srgbClr val="000000"/>
              </a:solidFill>
              <a:latin typeface="Baskerville"/>
              <a:cs typeface="Baskerville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67544" y="908720"/>
            <a:ext cx="8534400" cy="122413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Likelihood based inference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300510"/>
            <a:ext cx="3501256" cy="4022061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703811"/>
              </p:ext>
            </p:extLst>
          </p:nvPr>
        </p:nvGraphicFramePr>
        <p:xfrm>
          <a:off x="7806668" y="1916832"/>
          <a:ext cx="1121958" cy="1271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500" imgH="215900" progId="Equation.3">
                  <p:embed/>
                </p:oleObj>
              </mc:Choice>
              <mc:Fallback>
                <p:oleObj name="Equation" r:id="rId4" imgW="1905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06668" y="1916832"/>
                        <a:ext cx="1121958" cy="1271552"/>
                      </a:xfrm>
                      <a:prstGeom prst="rect">
                        <a:avLst/>
                      </a:prstGeom>
                      <a:solidFill>
                        <a:srgbClr val="8FB08C"/>
                      </a:solidFill>
                      <a:ln w="76200" cmpd="sng">
                        <a:solidFill>
                          <a:srgbClr val="0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964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286072" y="1124744"/>
            <a:ext cx="8534400" cy="129614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If we can estimate R</a:t>
            </a:r>
            <a:r>
              <a:rPr lang="en-US" baseline="-25000" dirty="0">
                <a:latin typeface="Baskerville"/>
                <a:cs typeface="Baskerville"/>
              </a:rPr>
              <a:t>0</a:t>
            </a:r>
            <a:r>
              <a:rPr lang="en-US" dirty="0">
                <a:latin typeface="Baskerville"/>
                <a:cs typeface="Baskerville"/>
              </a:rPr>
              <a:t> from a simple model we have a starting point to build and compare more complex models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094439"/>
              </p:ext>
            </p:extLst>
          </p:nvPr>
        </p:nvGraphicFramePr>
        <p:xfrm>
          <a:off x="286072" y="2924944"/>
          <a:ext cx="1616075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7200" imgH="444500" progId="Equation.DSMT4">
                  <p:embed/>
                </p:oleObj>
              </mc:Choice>
              <mc:Fallback>
                <p:oleObj name="Equation" r:id="rId2" imgW="457200" imgH="444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6072" y="2924944"/>
                        <a:ext cx="1616075" cy="157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023784"/>
              </p:ext>
            </p:extLst>
          </p:nvPr>
        </p:nvGraphicFramePr>
        <p:xfrm>
          <a:off x="6666234" y="3140968"/>
          <a:ext cx="2154238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600" imgH="444500" progId="Equation.DSMT4">
                  <p:embed/>
                </p:oleObj>
              </mc:Choice>
              <mc:Fallback>
                <p:oleObj name="Equation" r:id="rId4" imgW="609600" imgH="444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66234" y="3140968"/>
                        <a:ext cx="2154238" cy="157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2627784" y="5517232"/>
            <a:ext cx="3795667" cy="1200328"/>
            <a:chOff x="5276356" y="5517232"/>
            <a:chExt cx="3795667" cy="1200328"/>
          </a:xfrm>
        </p:grpSpPr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50489260"/>
                </p:ext>
              </p:extLst>
            </p:nvPr>
          </p:nvGraphicFramePr>
          <p:xfrm>
            <a:off x="5276356" y="5661248"/>
            <a:ext cx="628650" cy="942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177800" imgH="266700" progId="Equation.DSMT4">
                    <p:embed/>
                  </p:oleObj>
                </mc:Choice>
                <mc:Fallback>
                  <p:oleObj name="Equation" r:id="rId6" imgW="177800" imgH="2667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276356" y="5661248"/>
                          <a:ext cx="628650" cy="942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Rectangle 1"/>
            <p:cNvSpPr/>
            <p:nvPr/>
          </p:nvSpPr>
          <p:spPr>
            <a:xfrm>
              <a:off x="5976304" y="5517232"/>
              <a:ext cx="3095719" cy="1200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solidFill>
                    <a:srgbClr val="000000"/>
                  </a:solidFill>
                  <a:latin typeface="Baskerville"/>
                  <a:cs typeface="Baskerville"/>
                </a:rPr>
                <a:t>Maximum eigenvalue </a:t>
              </a:r>
            </a:p>
            <a:p>
              <a:r>
                <a:rPr lang="en-GB" sz="2400" dirty="0">
                  <a:solidFill>
                    <a:srgbClr val="000000"/>
                  </a:solidFill>
                  <a:latin typeface="Baskerville"/>
                  <a:cs typeface="Baskerville"/>
                </a:rPr>
                <a:t>of the Next Generation </a:t>
              </a:r>
            </a:p>
            <a:p>
              <a:r>
                <a:rPr lang="en-GB" sz="2400" dirty="0">
                  <a:solidFill>
                    <a:srgbClr val="000000"/>
                  </a:solidFill>
                  <a:latin typeface="Baskerville"/>
                  <a:cs typeface="Baskerville"/>
                </a:rPr>
                <a:t>Matrix</a:t>
              </a:r>
              <a:endParaRPr lang="en-US" sz="2400" dirty="0"/>
            </a:p>
          </p:txBody>
        </p:sp>
      </p:grp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634016"/>
              </p:ext>
            </p:extLst>
          </p:nvPr>
        </p:nvGraphicFramePr>
        <p:xfrm>
          <a:off x="3563938" y="2732820"/>
          <a:ext cx="1808162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500" imgH="215900" progId="Equation.DSMT4">
                  <p:embed/>
                </p:oleObj>
              </mc:Choice>
              <mc:Fallback>
                <p:oleObj name="Equation" r:id="rId8" imgW="190500" imgH="215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63938" y="2732820"/>
                        <a:ext cx="1808162" cy="2047875"/>
                      </a:xfrm>
                      <a:prstGeom prst="rect">
                        <a:avLst/>
                      </a:prstGeom>
                      <a:solidFill>
                        <a:srgbClr val="8FB08C"/>
                      </a:solidFill>
                      <a:ln w="76200" cmpd="sng">
                        <a:solidFill>
                          <a:srgbClr val="0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H="1">
            <a:off x="2051720" y="3717032"/>
            <a:ext cx="1425585" cy="0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436096" y="3864981"/>
            <a:ext cx="1152128" cy="0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493752" y="4780695"/>
            <a:ext cx="0" cy="880553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32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04615" y="1916832"/>
            <a:ext cx="8503920" cy="478227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Although R</a:t>
            </a:r>
            <a:r>
              <a:rPr lang="en-US" baseline="-25000" dirty="0">
                <a:solidFill>
                  <a:srgbClr val="000000"/>
                </a:solidFill>
                <a:latin typeface="Baskerville"/>
                <a:cs typeface="Baskerville"/>
              </a:rPr>
              <a:t>0</a:t>
            </a: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 is conceptually model independent, the </a:t>
            </a:r>
            <a:r>
              <a:rPr lang="en-US" b="1" dirty="0">
                <a:solidFill>
                  <a:srgbClr val="000000"/>
                </a:solidFill>
                <a:latin typeface="Baskerville"/>
                <a:cs typeface="Baskerville"/>
              </a:rPr>
              <a:t>value </a:t>
            </a: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of R</a:t>
            </a:r>
            <a:r>
              <a:rPr lang="en-US" baseline="-25000" dirty="0">
                <a:solidFill>
                  <a:srgbClr val="000000"/>
                </a:solidFill>
                <a:latin typeface="Baskerville"/>
                <a:cs typeface="Baskerville"/>
              </a:rPr>
              <a:t>0</a:t>
            </a: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 can be quite different for models based on different assumptions</a:t>
            </a:r>
            <a:endParaRPr lang="en-US" baseline="-25000" dirty="0">
              <a:solidFill>
                <a:srgbClr val="000000"/>
              </a:solidFill>
              <a:latin typeface="Baskerville"/>
              <a:cs typeface="Baskerville"/>
            </a:endParaRP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In particular the estimated value of R</a:t>
            </a:r>
            <a:r>
              <a:rPr lang="en-US" baseline="-25000" dirty="0">
                <a:solidFill>
                  <a:srgbClr val="000000"/>
                </a:solidFill>
                <a:latin typeface="Baskerville"/>
                <a:cs typeface="Baskerville"/>
              </a:rPr>
              <a:t>0</a:t>
            </a: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 can be misleading when there is a mismatch of assumptions between: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The statistical model and the dynamic model 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Baskerville"/>
                <a:cs typeface="Baskerville"/>
              </a:rPr>
              <a:t>The model and reality!</a:t>
            </a:r>
          </a:p>
          <a:p>
            <a:pPr lvl="1"/>
            <a:endParaRPr lang="en-US" dirty="0">
              <a:solidFill>
                <a:srgbClr val="000000"/>
              </a:solidFill>
              <a:latin typeface="Baskerville"/>
              <a:cs typeface="Baskerville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86072" y="1124744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Re-using estimates of R</a:t>
            </a:r>
            <a:r>
              <a:rPr lang="en-US" baseline="-25000" dirty="0">
                <a:latin typeface="Baskerville"/>
                <a:cs typeface="Baskerville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98889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294295" y="987552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Outbreak in a boarding school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01752" y="5335729"/>
            <a:ext cx="8503920" cy="129074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Baskerville"/>
                <a:cs typeface="Baskerville"/>
              </a:rPr>
              <a:t>Population of 1,300 </a:t>
            </a:r>
          </a:p>
          <a:p>
            <a:r>
              <a:rPr lang="en-US">
                <a:latin typeface="Baskerville"/>
                <a:cs typeface="Baskerville"/>
              </a:rPr>
              <a:t>Outbreak of new disease “Outfluenza” with new cases reported daily</a:t>
            </a:r>
            <a:endParaRPr lang="en-US" dirty="0">
              <a:latin typeface="Baskerville"/>
              <a:cs typeface="Baskerville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04DA45-1B4E-1C4B-94CE-D492589CD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123" y="2127921"/>
            <a:ext cx="4459637" cy="320780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5AF27A8-0F66-2B44-96AF-EBE006086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2083878"/>
            <a:ext cx="2069037" cy="320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23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81803"/>
              </p:ext>
            </p:extLst>
          </p:nvPr>
        </p:nvGraphicFramePr>
        <p:xfrm>
          <a:off x="251448" y="4809110"/>
          <a:ext cx="3432923" cy="1737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28700" imgH="520700" progId="Equation.DSMT4">
                  <p:embed/>
                </p:oleObj>
              </mc:Choice>
              <mc:Fallback>
                <p:oleObj name="Equation" r:id="rId2" imgW="1028700" imgH="520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1448" y="4809110"/>
                        <a:ext cx="3432923" cy="1737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173775" y="446755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3913715" y="1700808"/>
            <a:ext cx="5065230" cy="4520072"/>
            <a:chOff x="3913715" y="1700808"/>
            <a:chExt cx="5065230" cy="4520072"/>
          </a:xfrm>
        </p:grpSpPr>
        <p:pic>
          <p:nvPicPr>
            <p:cNvPr id="11" name="Picture 10" descr="Final Size.png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514" r="7899" b="4262"/>
            <a:stretch/>
          </p:blipFill>
          <p:spPr>
            <a:xfrm>
              <a:off x="3913715" y="1918837"/>
              <a:ext cx="5065230" cy="4302043"/>
            </a:xfrm>
            <a:prstGeom prst="rect">
              <a:avLst/>
            </a:prstGeom>
          </p:spPr>
        </p:pic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87168247"/>
                </p:ext>
              </p:extLst>
            </p:nvPr>
          </p:nvGraphicFramePr>
          <p:xfrm>
            <a:off x="3913715" y="1700808"/>
            <a:ext cx="593725" cy="9318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77800" imgH="279400" progId="Equation.DSMT4">
                    <p:embed/>
                  </p:oleObj>
                </mc:Choice>
                <mc:Fallback>
                  <p:oleObj name="Equation" r:id="rId5" imgW="177800" imgH="2794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913715" y="1700808"/>
                          <a:ext cx="593725" cy="9318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Title 1"/>
          <p:cNvSpPr txBox="1">
            <a:spLocks/>
          </p:cNvSpPr>
          <p:nvPr/>
        </p:nvSpPr>
        <p:spPr bwMode="auto">
          <a:xfrm>
            <a:off x="473286" y="1124743"/>
            <a:ext cx="3277816" cy="223224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5000" lnSpcReduction="10000"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In closed populations can define final size of epidemic</a:t>
            </a:r>
            <a:endParaRPr lang="en-US" baseline="-25000" dirty="0">
              <a:latin typeface="Baskerville"/>
              <a:cs typeface="Baskerville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855351"/>
              </p:ext>
            </p:extLst>
          </p:nvPr>
        </p:nvGraphicFramePr>
        <p:xfrm>
          <a:off x="1801234" y="3212689"/>
          <a:ext cx="593725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7800" imgH="279400" progId="Equation.DSMT4">
                  <p:embed/>
                </p:oleObj>
              </mc:Choice>
              <mc:Fallback>
                <p:oleObj name="Equation" r:id="rId7" imgW="177800" imgH="279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01234" y="3212689"/>
                        <a:ext cx="593725" cy="931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997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332693" y="1042740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/>
              <a:t>Initial growth of epidemic is approximately exponential </a:t>
            </a:r>
          </a:p>
        </p:txBody>
      </p:sp>
      <p:pic>
        <p:nvPicPr>
          <p:cNvPr id="4" name="Picture 74" descr="figFlu_HPA_onewave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3" y="2564904"/>
            <a:ext cx="4800001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009530" y="3806054"/>
            <a:ext cx="2088445" cy="2002544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5189000" y="2483588"/>
            <a:ext cx="3647152" cy="1322466"/>
            <a:chOff x="5189000" y="2483588"/>
            <a:chExt cx="3647152" cy="1322466"/>
          </a:xfrm>
        </p:grpSpPr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67340709"/>
                </p:ext>
              </p:extLst>
            </p:nvPr>
          </p:nvGraphicFramePr>
          <p:xfrm>
            <a:off x="5499444" y="2998899"/>
            <a:ext cx="2914726" cy="8071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825500" imgH="228600" progId="Equation.3">
                    <p:embed/>
                  </p:oleObj>
                </mc:Choice>
                <mc:Fallback>
                  <p:oleObj name="Equation" r:id="rId3" imgW="8255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99444" y="2998899"/>
                          <a:ext cx="2914726" cy="8071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Rectangle 9"/>
            <p:cNvSpPr/>
            <p:nvPr/>
          </p:nvSpPr>
          <p:spPr>
            <a:xfrm>
              <a:off x="5189000" y="2483588"/>
              <a:ext cx="36471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solidFill>
                    <a:srgbClr val="000000"/>
                  </a:solidFill>
                  <a:latin typeface="Baskerville"/>
                  <a:cs typeface="Baskerville"/>
                </a:rPr>
                <a:t>Exponential growth in cases </a:t>
              </a:r>
              <a:endParaRPr lang="en-US" sz="24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189000" y="4096335"/>
            <a:ext cx="3736920" cy="2356585"/>
            <a:chOff x="5189000" y="4096335"/>
            <a:chExt cx="3736920" cy="2356585"/>
          </a:xfrm>
        </p:grpSpPr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42086854"/>
                </p:ext>
              </p:extLst>
            </p:nvPr>
          </p:nvGraphicFramePr>
          <p:xfrm>
            <a:off x="5818181" y="4927332"/>
            <a:ext cx="2332037" cy="1525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660400" imgH="431800" progId="Equation.3">
                    <p:embed/>
                  </p:oleObj>
                </mc:Choice>
                <mc:Fallback>
                  <p:oleObj name="Equation" r:id="rId5" imgW="660400" imgH="4318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818181" y="4927332"/>
                          <a:ext cx="2332037" cy="15255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Rectangle 12"/>
            <p:cNvSpPr/>
            <p:nvPr/>
          </p:nvSpPr>
          <p:spPr>
            <a:xfrm>
              <a:off x="5189000" y="4096335"/>
              <a:ext cx="373692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solidFill>
                    <a:srgbClr val="000000"/>
                  </a:solidFill>
                  <a:latin typeface="Baskerville"/>
                  <a:cs typeface="Baskerville"/>
                </a:rPr>
                <a:t>Exponential rate depends on</a:t>
              </a:r>
            </a:p>
            <a:p>
              <a:r>
                <a:rPr lang="en-GB" sz="2400" dirty="0">
                  <a:solidFill>
                    <a:srgbClr val="000000"/>
                  </a:solidFill>
                  <a:latin typeface="Baskerville"/>
                  <a:cs typeface="Baskerville"/>
                </a:rPr>
                <a:t>R</a:t>
              </a:r>
              <a:r>
                <a:rPr lang="en-GB" sz="2400" baseline="-25000" dirty="0">
                  <a:solidFill>
                    <a:srgbClr val="000000"/>
                  </a:solidFill>
                  <a:latin typeface="Baskerville"/>
                  <a:cs typeface="Baskerville"/>
                </a:rPr>
                <a:t>0</a:t>
              </a:r>
              <a:r>
                <a:rPr lang="en-GB" sz="2400" dirty="0">
                  <a:solidFill>
                    <a:srgbClr val="000000"/>
                  </a:solidFill>
                  <a:latin typeface="Baskerville"/>
                  <a:cs typeface="Baskerville"/>
                </a:rPr>
                <a:t> </a:t>
              </a:r>
              <a:r>
                <a:rPr lang="en-GB" sz="2400" b="1" dirty="0">
                  <a:solidFill>
                    <a:srgbClr val="000000"/>
                  </a:solidFill>
                  <a:latin typeface="Baskerville"/>
                  <a:cs typeface="Baskerville"/>
                </a:rPr>
                <a:t>and</a:t>
              </a:r>
              <a:r>
                <a:rPr lang="en-GB" sz="2400" dirty="0">
                  <a:solidFill>
                    <a:srgbClr val="000000"/>
                  </a:solidFill>
                  <a:latin typeface="Baskerville"/>
                  <a:cs typeface="Baskerville"/>
                </a:rPr>
                <a:t> T</a:t>
              </a:r>
              <a:r>
                <a:rPr lang="en-GB" sz="2400" baseline="-25000" dirty="0">
                  <a:solidFill>
                    <a:srgbClr val="000000"/>
                  </a:solidFill>
                  <a:latin typeface="Baskerville"/>
                  <a:cs typeface="Baskerville"/>
                </a:rPr>
                <a:t>I</a:t>
              </a:r>
              <a:endParaRPr lang="en-US" sz="2400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1200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332693" y="1042740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/>
              <a:t>Exponential growth model is much easier to estimate…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676755"/>
              </p:ext>
            </p:extLst>
          </p:nvPr>
        </p:nvGraphicFramePr>
        <p:xfrm>
          <a:off x="652463" y="2254250"/>
          <a:ext cx="233045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60400" imgH="241300" progId="Equation.DSMT4">
                  <p:embed/>
                </p:oleObj>
              </mc:Choice>
              <mc:Fallback>
                <p:oleObj name="Equation" r:id="rId2" imgW="6604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2463" y="2254250"/>
                        <a:ext cx="2330450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850189"/>
              </p:ext>
            </p:extLst>
          </p:nvPr>
        </p:nvGraphicFramePr>
        <p:xfrm>
          <a:off x="650875" y="3101975"/>
          <a:ext cx="60975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27200" imgH="241300" progId="Equation.DSMT4">
                  <p:embed/>
                </p:oleObj>
              </mc:Choice>
              <mc:Fallback>
                <p:oleObj name="Equation" r:id="rId4" imgW="17272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875" y="3101975"/>
                        <a:ext cx="6097588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858200"/>
              </p:ext>
            </p:extLst>
          </p:nvPr>
        </p:nvGraphicFramePr>
        <p:xfrm>
          <a:off x="606425" y="4076700"/>
          <a:ext cx="340836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65200" imgH="203200" progId="Equation.DSMT4">
                  <p:embed/>
                </p:oleObj>
              </mc:Choice>
              <mc:Fallback>
                <p:oleObj name="Equation" r:id="rId6" imgW="9652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6425" y="4076700"/>
                        <a:ext cx="3408363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 descr="StraightLine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390" y="3501008"/>
            <a:ext cx="3456384" cy="34563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67544" y="4869160"/>
            <a:ext cx="5320103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Approximate the epidemic model with a simpler statistical model that we know how to fit</a:t>
            </a:r>
          </a:p>
        </p:txBody>
      </p:sp>
    </p:spTree>
    <p:extLst>
      <p:ext uri="{BB962C8B-B14F-4D97-AF65-F5344CB8AC3E}">
        <p14:creationId xmlns:p14="http://schemas.microsoft.com/office/powerpoint/2010/main" val="18353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41629</TotalTime>
  <Words>963</Words>
  <Application>Microsoft Macintosh PowerPoint</Application>
  <PresentationFormat>On-screen Show (4:3)</PresentationFormat>
  <Paragraphs>167</Paragraphs>
  <Slides>27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Baskerville</vt:lpstr>
      <vt:lpstr>Calibri</vt:lpstr>
      <vt:lpstr>Cambria Math</vt:lpstr>
      <vt:lpstr>Helvetica</vt:lpstr>
      <vt:lpstr>Office Theme</vt:lpstr>
      <vt:lpstr>Equation</vt:lpstr>
      <vt:lpstr> Epidemic Models L6 Linking models to data – Estimating R0</vt:lpstr>
      <vt:lpstr>Even simple models depend on parameters that we do not directly observe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It’s dangerous to go alone…</vt:lpstr>
      <vt:lpstr>PowerPoint Presentation</vt:lpstr>
      <vt:lpstr>Estimating R0 for endemic diseases</vt:lpstr>
      <vt:lpstr>PowerPoint Presentation</vt:lpstr>
      <vt:lpstr>PowerPoint Presentation</vt:lpstr>
      <vt:lpstr>PowerPoint Presentation</vt:lpstr>
      <vt:lpstr>First Estimate of Force of Infection</vt:lpstr>
      <vt:lpstr>Next Generation Matrix (K) and λ</vt:lpstr>
      <vt:lpstr>Next Generation Matrix (K) and λ</vt:lpstr>
      <vt:lpstr>Social contact networks and transmission</vt:lpstr>
      <vt:lpstr>Next Estimate, and R0</vt:lpstr>
      <vt:lpstr>PowerPoint Presentation</vt:lpstr>
    </vt:vector>
  </TitlesOfParts>
  <Company>University of Cambridge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Olivier Restif</dc:creator>
  <cp:lastModifiedBy>Andrew Conlan</cp:lastModifiedBy>
  <cp:revision>186</cp:revision>
  <cp:lastPrinted>2019-02-12T15:16:11Z</cp:lastPrinted>
  <dcterms:created xsi:type="dcterms:W3CDTF">2009-12-08T16:11:21Z</dcterms:created>
  <dcterms:modified xsi:type="dcterms:W3CDTF">2022-08-26T13:51:04Z</dcterms:modified>
</cp:coreProperties>
</file>