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34"/>
  </p:notesMasterIdLst>
  <p:sldIdLst>
    <p:sldId id="352" r:id="rId2"/>
    <p:sldId id="279" r:id="rId3"/>
    <p:sldId id="280" r:id="rId4"/>
    <p:sldId id="281" r:id="rId5"/>
    <p:sldId id="268" r:id="rId6"/>
    <p:sldId id="263" r:id="rId7"/>
    <p:sldId id="264" r:id="rId8"/>
    <p:sldId id="284" r:id="rId9"/>
    <p:sldId id="295" r:id="rId10"/>
    <p:sldId id="296" r:id="rId11"/>
    <p:sldId id="265" r:id="rId12"/>
    <p:sldId id="282" r:id="rId13"/>
    <p:sldId id="283" r:id="rId14"/>
    <p:sldId id="294" r:id="rId15"/>
    <p:sldId id="266" r:id="rId16"/>
    <p:sldId id="267" r:id="rId17"/>
    <p:sldId id="271" r:id="rId18"/>
    <p:sldId id="270" r:id="rId19"/>
    <p:sldId id="272" r:id="rId20"/>
    <p:sldId id="274" r:id="rId21"/>
    <p:sldId id="273" r:id="rId22"/>
    <p:sldId id="275" r:id="rId23"/>
    <p:sldId id="276" r:id="rId24"/>
    <p:sldId id="278" r:id="rId25"/>
    <p:sldId id="277" r:id="rId26"/>
    <p:sldId id="293" r:id="rId27"/>
    <p:sldId id="297" r:id="rId28"/>
    <p:sldId id="300" r:id="rId29"/>
    <p:sldId id="301" r:id="rId30"/>
    <p:sldId id="302" r:id="rId31"/>
    <p:sldId id="303" r:id="rId32"/>
    <p:sldId id="304" r:id="rId3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A286B87F-E430-4849-9416-8B5769236B5F}">
          <p14:sldIdLst>
            <p14:sldId id="352"/>
            <p14:sldId id="279"/>
            <p14:sldId id="280"/>
            <p14:sldId id="281"/>
            <p14:sldId id="268"/>
            <p14:sldId id="263"/>
            <p14:sldId id="264"/>
            <p14:sldId id="284"/>
            <p14:sldId id="295"/>
            <p14:sldId id="296"/>
            <p14:sldId id="265"/>
            <p14:sldId id="282"/>
            <p14:sldId id="283"/>
            <p14:sldId id="294"/>
            <p14:sldId id="266"/>
            <p14:sldId id="267"/>
            <p14:sldId id="271"/>
            <p14:sldId id="270"/>
            <p14:sldId id="272"/>
            <p14:sldId id="274"/>
            <p14:sldId id="273"/>
            <p14:sldId id="275"/>
            <p14:sldId id="276"/>
            <p14:sldId id="278"/>
            <p14:sldId id="277"/>
            <p14:sldId id="293"/>
            <p14:sldId id="297"/>
            <p14:sldId id="300"/>
            <p14:sldId id="301"/>
            <p14:sldId id="302"/>
            <p14:sldId id="303"/>
            <p14:sldId id="304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AE2D332-6F36-8A96-99A5-72F8928752AA}" name="Gaythorpe, Katy" initials="KG" userId="S::kgaythor@ic.ac.uk::1f377bf9-38d5-4e55-b4ad-02f896dd2689" providerId="AD"/>
  <p188:author id="{AE7271AA-1BCE-977D-38C4-FE12FD3F2084}" name="Hartner, Anna-Maria" initials="AH" userId="S::ahartner@ic.ac.uk::60c25a0b-704a-42a8-a985-4c226d0f73ea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icholas Letchford" initials="NL" lastIdx="1" clrIdx="0"/>
  <p:cmAuthor id="2" name="Woodruff, Kim H" initials="WKH" lastIdx="3" clrIdx="1">
    <p:extLst>
      <p:ext uri="{19B8F6BF-5375-455C-9EA6-DF929625EA0E}">
        <p15:presenceInfo xmlns:p15="http://schemas.microsoft.com/office/powerpoint/2012/main" userId="S::kwoodruf@ic.ac.uk::ba3c178c-8fe7-44f4-a0b4-6b0060bb3f5e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A3578"/>
    <a:srgbClr val="FF9933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75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40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D914EE-2E59-4F14-86BE-31A792295939}" type="datetimeFigureOut">
              <a:rPr lang="en-GB" smtClean="0"/>
              <a:t>29/08/2024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81D3A5-64AC-4670-A5F0-91C6202D019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63091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>
                <a:cs typeface="Calibri"/>
              </a:rPr>
              <a:t>Introduce who we are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81D3A5-64AC-4670-A5F0-91C6202D019F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53101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2">
            <a:extLst>
              <a:ext uri="{FF2B5EF4-FFF2-40B4-BE49-F238E27FC236}">
                <a16:creationId xmlns:a16="http://schemas.microsoft.com/office/drawing/2014/main" id="{936CC63F-6C72-D589-0187-3BA99050C6B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0" name="Rectangle 3">
            <a:extLst>
              <a:ext uri="{FF2B5EF4-FFF2-40B4-BE49-F238E27FC236}">
                <a16:creationId xmlns:a16="http://schemas.microsoft.com/office/drawing/2014/main" id="{365DCA2B-63F0-2776-1A70-988C8853B5D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32771" name="Date Placeholder 1">
            <a:extLst>
              <a:ext uri="{FF2B5EF4-FFF2-40B4-BE49-F238E27FC236}">
                <a16:creationId xmlns:a16="http://schemas.microsoft.com/office/drawing/2014/main" id="{53F32CF8-4DCA-6B97-5337-9C841570623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2">
            <a:extLst>
              <a:ext uri="{FF2B5EF4-FFF2-40B4-BE49-F238E27FC236}">
                <a16:creationId xmlns:a16="http://schemas.microsoft.com/office/drawing/2014/main" id="{AA8D26D6-3C9B-0784-5038-1EEEC98B5CF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8" name="Rectangle 3">
            <a:extLst>
              <a:ext uri="{FF2B5EF4-FFF2-40B4-BE49-F238E27FC236}">
                <a16:creationId xmlns:a16="http://schemas.microsoft.com/office/drawing/2014/main" id="{4FDBE7B3-5C50-273A-B9C3-E74EAD615F2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34819" name="Date Placeholder 1">
            <a:extLst>
              <a:ext uri="{FF2B5EF4-FFF2-40B4-BE49-F238E27FC236}">
                <a16:creationId xmlns:a16="http://schemas.microsoft.com/office/drawing/2014/main" id="{978D3BB4-66A0-E359-5373-988C26834E9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2">
            <a:extLst>
              <a:ext uri="{FF2B5EF4-FFF2-40B4-BE49-F238E27FC236}">
                <a16:creationId xmlns:a16="http://schemas.microsoft.com/office/drawing/2014/main" id="{1F2AE4BC-3F2D-93F7-3D22-77E0D2BD5AA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6" name="Rectangle 3">
            <a:extLst>
              <a:ext uri="{FF2B5EF4-FFF2-40B4-BE49-F238E27FC236}">
                <a16:creationId xmlns:a16="http://schemas.microsoft.com/office/drawing/2014/main" id="{08FA09B3-B1B5-DAED-52D0-82ADD4CDC22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36867" name="Date Placeholder 1">
            <a:extLst>
              <a:ext uri="{FF2B5EF4-FFF2-40B4-BE49-F238E27FC236}">
                <a16:creationId xmlns:a16="http://schemas.microsoft.com/office/drawing/2014/main" id="{8E07F954-25BD-0137-306C-E42EE47A383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2">
            <a:extLst>
              <a:ext uri="{FF2B5EF4-FFF2-40B4-BE49-F238E27FC236}">
                <a16:creationId xmlns:a16="http://schemas.microsoft.com/office/drawing/2014/main" id="{507D3D09-EC97-33C6-50A4-EDED28BA6A0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4" name="Rectangle 3">
            <a:extLst>
              <a:ext uri="{FF2B5EF4-FFF2-40B4-BE49-F238E27FC236}">
                <a16:creationId xmlns:a16="http://schemas.microsoft.com/office/drawing/2014/main" id="{60A86277-E6A7-6E05-6C23-358189F0C59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38915" name="Date Placeholder 1">
            <a:extLst>
              <a:ext uri="{FF2B5EF4-FFF2-40B4-BE49-F238E27FC236}">
                <a16:creationId xmlns:a16="http://schemas.microsoft.com/office/drawing/2014/main" id="{1E989CBB-D42D-1C51-93BE-69120C5B6C1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2">
            <a:extLst>
              <a:ext uri="{FF2B5EF4-FFF2-40B4-BE49-F238E27FC236}">
                <a16:creationId xmlns:a16="http://schemas.microsoft.com/office/drawing/2014/main" id="{C5D19D70-FAA8-47F9-7B50-0167B5AC15C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2" name="Rectangle 3">
            <a:extLst>
              <a:ext uri="{FF2B5EF4-FFF2-40B4-BE49-F238E27FC236}">
                <a16:creationId xmlns:a16="http://schemas.microsoft.com/office/drawing/2014/main" id="{F52575E1-B029-76AA-44FB-B15FE7DE51B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40963" name="Date Placeholder 1">
            <a:extLst>
              <a:ext uri="{FF2B5EF4-FFF2-40B4-BE49-F238E27FC236}">
                <a16:creationId xmlns:a16="http://schemas.microsoft.com/office/drawing/2014/main" id="{EA073C92-DD01-6347-A9A0-0B5CC68BCA8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2">
            <a:extLst>
              <a:ext uri="{FF2B5EF4-FFF2-40B4-BE49-F238E27FC236}">
                <a16:creationId xmlns:a16="http://schemas.microsoft.com/office/drawing/2014/main" id="{698B0E60-9D89-94CE-56B4-212320BC2D1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0" name="Rectangle 3">
            <a:extLst>
              <a:ext uri="{FF2B5EF4-FFF2-40B4-BE49-F238E27FC236}">
                <a16:creationId xmlns:a16="http://schemas.microsoft.com/office/drawing/2014/main" id="{DC243AAF-FC89-AD5F-E092-78D6325A628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43011" name="Date Placeholder 1">
            <a:extLst>
              <a:ext uri="{FF2B5EF4-FFF2-40B4-BE49-F238E27FC236}">
                <a16:creationId xmlns:a16="http://schemas.microsoft.com/office/drawing/2014/main" id="{897BF121-8FCC-1D52-6063-AFDB43293BC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2">
            <a:extLst>
              <a:ext uri="{FF2B5EF4-FFF2-40B4-BE49-F238E27FC236}">
                <a16:creationId xmlns:a16="http://schemas.microsoft.com/office/drawing/2014/main" id="{C311A079-4993-2F30-1223-119FD5FC03B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8" name="Rectangle 3">
            <a:extLst>
              <a:ext uri="{FF2B5EF4-FFF2-40B4-BE49-F238E27FC236}">
                <a16:creationId xmlns:a16="http://schemas.microsoft.com/office/drawing/2014/main" id="{D86BEE5E-E093-5124-E8A9-7E919A98078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45059" name="Date Placeholder 1">
            <a:extLst>
              <a:ext uri="{FF2B5EF4-FFF2-40B4-BE49-F238E27FC236}">
                <a16:creationId xmlns:a16="http://schemas.microsoft.com/office/drawing/2014/main" id="{3C48AB35-C958-13A0-FBD7-295F87C8DFA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2">
            <a:extLst>
              <a:ext uri="{FF2B5EF4-FFF2-40B4-BE49-F238E27FC236}">
                <a16:creationId xmlns:a16="http://schemas.microsoft.com/office/drawing/2014/main" id="{917CA572-2725-7750-14F1-75FA6B39094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6" name="Rectangle 3">
            <a:extLst>
              <a:ext uri="{FF2B5EF4-FFF2-40B4-BE49-F238E27FC236}">
                <a16:creationId xmlns:a16="http://schemas.microsoft.com/office/drawing/2014/main" id="{1536AF85-5B63-5527-3384-D1EA230302D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47107" name="Date Placeholder 1">
            <a:extLst>
              <a:ext uri="{FF2B5EF4-FFF2-40B4-BE49-F238E27FC236}">
                <a16:creationId xmlns:a16="http://schemas.microsoft.com/office/drawing/2014/main" id="{376633A1-7DD2-BE4A-F4A6-7002F4541A2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2">
            <a:extLst>
              <a:ext uri="{FF2B5EF4-FFF2-40B4-BE49-F238E27FC236}">
                <a16:creationId xmlns:a16="http://schemas.microsoft.com/office/drawing/2014/main" id="{B03A1D39-E825-2DE3-8427-84408520130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4" name="Rectangle 3">
            <a:extLst>
              <a:ext uri="{FF2B5EF4-FFF2-40B4-BE49-F238E27FC236}">
                <a16:creationId xmlns:a16="http://schemas.microsoft.com/office/drawing/2014/main" id="{8BDBF763-5CDB-7F77-0F90-1C2BF951D6C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49155" name="Date Placeholder 1">
            <a:extLst>
              <a:ext uri="{FF2B5EF4-FFF2-40B4-BE49-F238E27FC236}">
                <a16:creationId xmlns:a16="http://schemas.microsoft.com/office/drawing/2014/main" id="{0C1BD080-65DB-8713-EB95-48B10986DDE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2">
            <a:extLst>
              <a:ext uri="{FF2B5EF4-FFF2-40B4-BE49-F238E27FC236}">
                <a16:creationId xmlns:a16="http://schemas.microsoft.com/office/drawing/2014/main" id="{B11B1619-9E52-385E-C28B-E8D7164A33D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2" name="Rectangle 3">
            <a:extLst>
              <a:ext uri="{FF2B5EF4-FFF2-40B4-BE49-F238E27FC236}">
                <a16:creationId xmlns:a16="http://schemas.microsoft.com/office/drawing/2014/main" id="{24CEB181-656E-D9FF-D074-486D9F670A4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51203" name="Date Placeholder 1">
            <a:extLst>
              <a:ext uri="{FF2B5EF4-FFF2-40B4-BE49-F238E27FC236}">
                <a16:creationId xmlns:a16="http://schemas.microsoft.com/office/drawing/2014/main" id="{C1B3C561-68EE-E7C5-1AFC-F7D31FDD4B5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>
            <a:extLst>
              <a:ext uri="{FF2B5EF4-FFF2-40B4-BE49-F238E27FC236}">
                <a16:creationId xmlns:a16="http://schemas.microsoft.com/office/drawing/2014/main" id="{DD1476C4-CCDC-56CB-C98E-586AD7469B6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6" name="Rectangle 3">
            <a:extLst>
              <a:ext uri="{FF2B5EF4-FFF2-40B4-BE49-F238E27FC236}">
                <a16:creationId xmlns:a16="http://schemas.microsoft.com/office/drawing/2014/main" id="{8E2F1691-5C68-0553-C51F-D2FF4D1FE30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16387" name="Date Placeholder 1">
            <a:extLst>
              <a:ext uri="{FF2B5EF4-FFF2-40B4-BE49-F238E27FC236}">
                <a16:creationId xmlns:a16="http://schemas.microsoft.com/office/drawing/2014/main" id="{F6BC5C98-DF41-2F10-1A0D-F6CA01FB3DA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Rectangle 2">
            <a:extLst>
              <a:ext uri="{FF2B5EF4-FFF2-40B4-BE49-F238E27FC236}">
                <a16:creationId xmlns:a16="http://schemas.microsoft.com/office/drawing/2014/main" id="{84877BFA-B070-AFBB-4842-79F17962800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0" name="Rectangle 3">
            <a:extLst>
              <a:ext uri="{FF2B5EF4-FFF2-40B4-BE49-F238E27FC236}">
                <a16:creationId xmlns:a16="http://schemas.microsoft.com/office/drawing/2014/main" id="{CE6B43FD-48B6-9AA3-A59D-6B048390A07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53251" name="Date Placeholder 1">
            <a:extLst>
              <a:ext uri="{FF2B5EF4-FFF2-40B4-BE49-F238E27FC236}">
                <a16:creationId xmlns:a16="http://schemas.microsoft.com/office/drawing/2014/main" id="{06688660-689D-FEA2-578A-E47C19022B1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2">
            <a:extLst>
              <a:ext uri="{FF2B5EF4-FFF2-40B4-BE49-F238E27FC236}">
                <a16:creationId xmlns:a16="http://schemas.microsoft.com/office/drawing/2014/main" id="{28EB135A-BBBA-0B72-5399-FE117A6ADDC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298" name="Rectangle 3">
            <a:extLst>
              <a:ext uri="{FF2B5EF4-FFF2-40B4-BE49-F238E27FC236}">
                <a16:creationId xmlns:a16="http://schemas.microsoft.com/office/drawing/2014/main" id="{3073DE17-043B-0836-6734-C9B22A0F332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55299" name="Date Placeholder 1">
            <a:extLst>
              <a:ext uri="{FF2B5EF4-FFF2-40B4-BE49-F238E27FC236}">
                <a16:creationId xmlns:a16="http://schemas.microsoft.com/office/drawing/2014/main" id="{411AB7E5-B7C2-6989-005D-DA918FA5670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2">
            <a:extLst>
              <a:ext uri="{FF2B5EF4-FFF2-40B4-BE49-F238E27FC236}">
                <a16:creationId xmlns:a16="http://schemas.microsoft.com/office/drawing/2014/main" id="{B110476F-9D14-15D6-37EE-37154A0F80A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6" name="Rectangle 3">
            <a:extLst>
              <a:ext uri="{FF2B5EF4-FFF2-40B4-BE49-F238E27FC236}">
                <a16:creationId xmlns:a16="http://schemas.microsoft.com/office/drawing/2014/main" id="{23E74B83-99B6-B94F-294E-505A966BEBB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57347" name="Date Placeholder 1">
            <a:extLst>
              <a:ext uri="{FF2B5EF4-FFF2-40B4-BE49-F238E27FC236}">
                <a16:creationId xmlns:a16="http://schemas.microsoft.com/office/drawing/2014/main" id="{F94126D0-E390-E783-22A5-AC80EB58AE1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Rectangle 2">
            <a:extLst>
              <a:ext uri="{FF2B5EF4-FFF2-40B4-BE49-F238E27FC236}">
                <a16:creationId xmlns:a16="http://schemas.microsoft.com/office/drawing/2014/main" id="{7FE60F1E-D20B-5692-82F1-D81C8CEFDC3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4" name="Rectangle 3">
            <a:extLst>
              <a:ext uri="{FF2B5EF4-FFF2-40B4-BE49-F238E27FC236}">
                <a16:creationId xmlns:a16="http://schemas.microsoft.com/office/drawing/2014/main" id="{BC50780D-5998-5122-C02E-75C7200420D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59395" name="Date Placeholder 1">
            <a:extLst>
              <a:ext uri="{FF2B5EF4-FFF2-40B4-BE49-F238E27FC236}">
                <a16:creationId xmlns:a16="http://schemas.microsoft.com/office/drawing/2014/main" id="{0DAF644E-F1B2-D78D-A0C9-CBD9B983741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Rectangle 2">
            <a:extLst>
              <a:ext uri="{FF2B5EF4-FFF2-40B4-BE49-F238E27FC236}">
                <a16:creationId xmlns:a16="http://schemas.microsoft.com/office/drawing/2014/main" id="{1254AAEE-B173-EB94-9F28-D72A7492A63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2" name="Rectangle 3">
            <a:extLst>
              <a:ext uri="{FF2B5EF4-FFF2-40B4-BE49-F238E27FC236}">
                <a16:creationId xmlns:a16="http://schemas.microsoft.com/office/drawing/2014/main" id="{CCFB5138-0681-8A95-1637-6D1D9844177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61443" name="Date Placeholder 1">
            <a:extLst>
              <a:ext uri="{FF2B5EF4-FFF2-40B4-BE49-F238E27FC236}">
                <a16:creationId xmlns:a16="http://schemas.microsoft.com/office/drawing/2014/main" id="{8418BD7D-EA6E-B7F3-736D-88B3A5DF173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Rectangle 2">
            <a:extLst>
              <a:ext uri="{FF2B5EF4-FFF2-40B4-BE49-F238E27FC236}">
                <a16:creationId xmlns:a16="http://schemas.microsoft.com/office/drawing/2014/main" id="{46C98EDA-3291-41D8-7129-2F5CBBFFF24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0" name="Rectangle 3">
            <a:extLst>
              <a:ext uri="{FF2B5EF4-FFF2-40B4-BE49-F238E27FC236}">
                <a16:creationId xmlns:a16="http://schemas.microsoft.com/office/drawing/2014/main" id="{823DCEC3-2A79-6F57-BBB0-D2DC86AF5F9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63491" name="Date Placeholder 1">
            <a:extLst>
              <a:ext uri="{FF2B5EF4-FFF2-40B4-BE49-F238E27FC236}">
                <a16:creationId xmlns:a16="http://schemas.microsoft.com/office/drawing/2014/main" id="{D2DDD205-141D-2134-A82D-DCA871F86AD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Rectangle 2">
            <a:extLst>
              <a:ext uri="{FF2B5EF4-FFF2-40B4-BE49-F238E27FC236}">
                <a16:creationId xmlns:a16="http://schemas.microsoft.com/office/drawing/2014/main" id="{30B53EC2-6C01-B55E-1FB1-D67F54BF47A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38" name="Rectangle 3">
            <a:extLst>
              <a:ext uri="{FF2B5EF4-FFF2-40B4-BE49-F238E27FC236}">
                <a16:creationId xmlns:a16="http://schemas.microsoft.com/office/drawing/2014/main" id="{D4967677-F9C8-9086-DFE6-C92DEB5F663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65539" name="Date Placeholder 1">
            <a:extLst>
              <a:ext uri="{FF2B5EF4-FFF2-40B4-BE49-F238E27FC236}">
                <a16:creationId xmlns:a16="http://schemas.microsoft.com/office/drawing/2014/main" id="{AC963DF7-658A-DD4D-F69B-8D912256E57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Rectangle 2">
            <a:extLst>
              <a:ext uri="{FF2B5EF4-FFF2-40B4-BE49-F238E27FC236}">
                <a16:creationId xmlns:a16="http://schemas.microsoft.com/office/drawing/2014/main" id="{631E034B-57C1-825A-932C-30A3E9C95E5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67586" name="Rectangle 3">
            <a:extLst>
              <a:ext uri="{FF2B5EF4-FFF2-40B4-BE49-F238E27FC236}">
                <a16:creationId xmlns:a16="http://schemas.microsoft.com/office/drawing/2014/main" id="{8FB6A480-158C-CDAE-B1B6-C39F6A6E445C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en-US" altLang="en-US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67587" name="Date Placeholder 1">
            <a:extLst>
              <a:ext uri="{FF2B5EF4-FFF2-40B4-BE49-F238E27FC236}">
                <a16:creationId xmlns:a16="http://schemas.microsoft.com/office/drawing/2014/main" id="{F66693B0-CD99-D5A9-CE13-7739768C94D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>
            <a:extLst>
              <a:ext uri="{FF2B5EF4-FFF2-40B4-BE49-F238E27FC236}">
                <a16:creationId xmlns:a16="http://schemas.microsoft.com/office/drawing/2014/main" id="{CFBCADA6-BFB0-B873-54CC-13EBAB59AFB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69634" name="Rectangle 3">
            <a:extLst>
              <a:ext uri="{FF2B5EF4-FFF2-40B4-BE49-F238E27FC236}">
                <a16:creationId xmlns:a16="http://schemas.microsoft.com/office/drawing/2014/main" id="{19C8891A-87FD-20A6-40BD-FAE83C1B8DA5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en-US" altLang="en-US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69635" name="Date Placeholder 1">
            <a:extLst>
              <a:ext uri="{FF2B5EF4-FFF2-40B4-BE49-F238E27FC236}">
                <a16:creationId xmlns:a16="http://schemas.microsoft.com/office/drawing/2014/main" id="{6DAC361B-85F5-9A1A-3B6E-452AA9DE6AD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Rectangle 2">
            <a:extLst>
              <a:ext uri="{FF2B5EF4-FFF2-40B4-BE49-F238E27FC236}">
                <a16:creationId xmlns:a16="http://schemas.microsoft.com/office/drawing/2014/main" id="{3EEEDCB5-D602-A790-6C31-D2AD62449B1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71682" name="Rectangle 3">
            <a:extLst>
              <a:ext uri="{FF2B5EF4-FFF2-40B4-BE49-F238E27FC236}">
                <a16:creationId xmlns:a16="http://schemas.microsoft.com/office/drawing/2014/main" id="{07228CD6-3219-3DA6-2B97-24967AD335B5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en-US" altLang="en-US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71683" name="Date Placeholder 1">
            <a:extLst>
              <a:ext uri="{FF2B5EF4-FFF2-40B4-BE49-F238E27FC236}">
                <a16:creationId xmlns:a16="http://schemas.microsoft.com/office/drawing/2014/main" id="{5B2CBB11-5475-795B-31B3-9398B4E50CA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>
            <a:extLst>
              <a:ext uri="{FF2B5EF4-FFF2-40B4-BE49-F238E27FC236}">
                <a16:creationId xmlns:a16="http://schemas.microsoft.com/office/drawing/2014/main" id="{00C90D1D-3DAB-D6D7-5518-3A4B5F4CB7A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4" name="Rectangle 3">
            <a:extLst>
              <a:ext uri="{FF2B5EF4-FFF2-40B4-BE49-F238E27FC236}">
                <a16:creationId xmlns:a16="http://schemas.microsoft.com/office/drawing/2014/main" id="{9575D6AF-03AE-491D-4D7F-884E19FF3E7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18435" name="Date Placeholder 1">
            <a:extLst>
              <a:ext uri="{FF2B5EF4-FFF2-40B4-BE49-F238E27FC236}">
                <a16:creationId xmlns:a16="http://schemas.microsoft.com/office/drawing/2014/main" id="{AE50ABE7-634E-3B37-3FEE-4AC1F456F3A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Rectangle 2">
            <a:extLst>
              <a:ext uri="{FF2B5EF4-FFF2-40B4-BE49-F238E27FC236}">
                <a16:creationId xmlns:a16="http://schemas.microsoft.com/office/drawing/2014/main" id="{BE2F4DEE-1F3C-6141-31E8-10CAC873D56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73730" name="Rectangle 3">
            <a:extLst>
              <a:ext uri="{FF2B5EF4-FFF2-40B4-BE49-F238E27FC236}">
                <a16:creationId xmlns:a16="http://schemas.microsoft.com/office/drawing/2014/main" id="{4F03324B-A508-B6FA-1546-A91BE9631150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en-US" altLang="en-US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73731" name="Date Placeholder 1">
            <a:extLst>
              <a:ext uri="{FF2B5EF4-FFF2-40B4-BE49-F238E27FC236}">
                <a16:creationId xmlns:a16="http://schemas.microsoft.com/office/drawing/2014/main" id="{CBA98FE4-3AF2-8111-BDD9-57A21286F30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Rectangle 2">
            <a:extLst>
              <a:ext uri="{FF2B5EF4-FFF2-40B4-BE49-F238E27FC236}">
                <a16:creationId xmlns:a16="http://schemas.microsoft.com/office/drawing/2014/main" id="{8D9F2D63-44D5-34F4-72C5-A97516FFAD8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75778" name="Rectangle 3">
            <a:extLst>
              <a:ext uri="{FF2B5EF4-FFF2-40B4-BE49-F238E27FC236}">
                <a16:creationId xmlns:a16="http://schemas.microsoft.com/office/drawing/2014/main" id="{49F8810A-8856-9513-4DBC-B89FBBF62007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en-US" altLang="en-US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75779" name="Date Placeholder 1">
            <a:extLst>
              <a:ext uri="{FF2B5EF4-FFF2-40B4-BE49-F238E27FC236}">
                <a16:creationId xmlns:a16="http://schemas.microsoft.com/office/drawing/2014/main" id="{393FA90F-9415-9F57-F39E-44C052DB99E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Rectangle 2">
            <a:extLst>
              <a:ext uri="{FF2B5EF4-FFF2-40B4-BE49-F238E27FC236}">
                <a16:creationId xmlns:a16="http://schemas.microsoft.com/office/drawing/2014/main" id="{8E50190C-0F6E-D067-8425-89D7B2637BB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77826" name="Rectangle 3">
            <a:extLst>
              <a:ext uri="{FF2B5EF4-FFF2-40B4-BE49-F238E27FC236}">
                <a16:creationId xmlns:a16="http://schemas.microsoft.com/office/drawing/2014/main" id="{15BC347D-E484-7E72-67EE-9CF1C061AC0C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en-US" altLang="en-US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77827" name="Date Placeholder 1">
            <a:extLst>
              <a:ext uri="{FF2B5EF4-FFF2-40B4-BE49-F238E27FC236}">
                <a16:creationId xmlns:a16="http://schemas.microsoft.com/office/drawing/2014/main" id="{31E6DB13-8998-F522-0C60-1B82E17A7F9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>
            <a:extLst>
              <a:ext uri="{FF2B5EF4-FFF2-40B4-BE49-F238E27FC236}">
                <a16:creationId xmlns:a16="http://schemas.microsoft.com/office/drawing/2014/main" id="{C587EF3C-8465-D65B-00BE-0F6C7093FA8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20482" name="Rectangle 3">
            <a:extLst>
              <a:ext uri="{FF2B5EF4-FFF2-40B4-BE49-F238E27FC236}">
                <a16:creationId xmlns:a16="http://schemas.microsoft.com/office/drawing/2014/main" id="{37E08DC9-C064-0E18-BA12-7A5CC9D8E0DA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en-US" altLang="en-US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20483" name="Date Placeholder 1">
            <a:extLst>
              <a:ext uri="{FF2B5EF4-FFF2-40B4-BE49-F238E27FC236}">
                <a16:creationId xmlns:a16="http://schemas.microsoft.com/office/drawing/2014/main" id="{2D75F589-0877-0D34-FE89-258E9D96FD2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>
            <a:extLst>
              <a:ext uri="{FF2B5EF4-FFF2-40B4-BE49-F238E27FC236}">
                <a16:creationId xmlns:a16="http://schemas.microsoft.com/office/drawing/2014/main" id="{D62C7701-4155-C500-6EF5-8241B183669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0" name="Rectangle 3">
            <a:extLst>
              <a:ext uri="{FF2B5EF4-FFF2-40B4-BE49-F238E27FC236}">
                <a16:creationId xmlns:a16="http://schemas.microsoft.com/office/drawing/2014/main" id="{4B45B107-7F15-A71B-E33A-B102F13547C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22531" name="Date Placeholder 1">
            <a:extLst>
              <a:ext uri="{FF2B5EF4-FFF2-40B4-BE49-F238E27FC236}">
                <a16:creationId xmlns:a16="http://schemas.microsoft.com/office/drawing/2014/main" id="{01D195AB-AA62-1515-F262-F42EC46DDFC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>
            <a:extLst>
              <a:ext uri="{FF2B5EF4-FFF2-40B4-BE49-F238E27FC236}">
                <a16:creationId xmlns:a16="http://schemas.microsoft.com/office/drawing/2014/main" id="{F13568EB-068A-604F-DD9D-479B4FF3790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8" name="Rectangle 3">
            <a:extLst>
              <a:ext uri="{FF2B5EF4-FFF2-40B4-BE49-F238E27FC236}">
                <a16:creationId xmlns:a16="http://schemas.microsoft.com/office/drawing/2014/main" id="{A3A4B80E-D79B-C831-6128-13EFE90B84E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24579" name="Date Placeholder 1">
            <a:extLst>
              <a:ext uri="{FF2B5EF4-FFF2-40B4-BE49-F238E27FC236}">
                <a16:creationId xmlns:a16="http://schemas.microsoft.com/office/drawing/2014/main" id="{E5A177CC-BC1C-5872-E1FF-30FB21E7ACA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>
            <a:extLst>
              <a:ext uri="{FF2B5EF4-FFF2-40B4-BE49-F238E27FC236}">
                <a16:creationId xmlns:a16="http://schemas.microsoft.com/office/drawing/2014/main" id="{F43FEFEC-CBB5-DD0C-9B9E-CB7B34AC728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6" name="Rectangle 3">
            <a:extLst>
              <a:ext uri="{FF2B5EF4-FFF2-40B4-BE49-F238E27FC236}">
                <a16:creationId xmlns:a16="http://schemas.microsoft.com/office/drawing/2014/main" id="{97025B8A-102D-BE00-A1ED-026E00D44ED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26627" name="Date Placeholder 1">
            <a:extLst>
              <a:ext uri="{FF2B5EF4-FFF2-40B4-BE49-F238E27FC236}">
                <a16:creationId xmlns:a16="http://schemas.microsoft.com/office/drawing/2014/main" id="{66E8E789-9EB7-1CD0-E78A-D8BEB00C4B0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2">
            <a:extLst>
              <a:ext uri="{FF2B5EF4-FFF2-40B4-BE49-F238E27FC236}">
                <a16:creationId xmlns:a16="http://schemas.microsoft.com/office/drawing/2014/main" id="{3843917B-DF5B-B601-EC6F-169DB86479D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4" name="Rectangle 3">
            <a:extLst>
              <a:ext uri="{FF2B5EF4-FFF2-40B4-BE49-F238E27FC236}">
                <a16:creationId xmlns:a16="http://schemas.microsoft.com/office/drawing/2014/main" id="{DE3A60C2-5315-7861-0A6F-F4955211B3B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28675" name="Date Placeholder 1">
            <a:extLst>
              <a:ext uri="{FF2B5EF4-FFF2-40B4-BE49-F238E27FC236}">
                <a16:creationId xmlns:a16="http://schemas.microsoft.com/office/drawing/2014/main" id="{F9E716D0-CEFD-DFFF-82D3-287386824F2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>
            <a:extLst>
              <a:ext uri="{FF2B5EF4-FFF2-40B4-BE49-F238E27FC236}">
                <a16:creationId xmlns:a16="http://schemas.microsoft.com/office/drawing/2014/main" id="{3991C8D5-4812-4CF2-DCE2-23870901B72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2" name="Rectangle 3">
            <a:extLst>
              <a:ext uri="{FF2B5EF4-FFF2-40B4-BE49-F238E27FC236}">
                <a16:creationId xmlns:a16="http://schemas.microsoft.com/office/drawing/2014/main" id="{84D280C8-A117-C026-E1A3-FC3A40A2705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30723" name="Date Placeholder 1">
            <a:extLst>
              <a:ext uri="{FF2B5EF4-FFF2-40B4-BE49-F238E27FC236}">
                <a16:creationId xmlns:a16="http://schemas.microsoft.com/office/drawing/2014/main" id="{27FA207D-8E21-EA29-8732-935A1052F1A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518208"/>
            <a:ext cx="9144000" cy="2033923"/>
          </a:xfrm>
        </p:spPr>
        <p:txBody>
          <a:bodyPr anchor="b">
            <a:normAutofit/>
          </a:bodyPr>
          <a:lstStyle>
            <a:lvl1pPr algn="ctr">
              <a:defRPr sz="4800" b="0">
                <a:solidFill>
                  <a:srgbClr val="0070C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299960"/>
            <a:ext cx="9144000" cy="917198"/>
          </a:xfrm>
        </p:spPr>
        <p:txBody>
          <a:bodyPr/>
          <a:lstStyle>
            <a:lvl1pPr marL="0" indent="0" algn="ctr">
              <a:buNone/>
              <a:defRPr sz="2400"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E024CE58-9DEA-4267-ACA5-AF360DE0834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7658" y="4603111"/>
            <a:ext cx="1136342" cy="2076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7851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57385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63921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F091827-CAA9-436A-BE8F-1C7E61A297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17" y="5869331"/>
            <a:ext cx="2603424" cy="81821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70C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245599"/>
            <a:ext cx="5181600" cy="4931363"/>
          </a:xfrm>
        </p:spPr>
        <p:txBody>
          <a:bodyPr/>
          <a:lstStyle>
            <a:lvl1pPr marL="228600" indent="-228600">
              <a:buFontTx/>
              <a:buBlip>
                <a:blip r:embed="rId3"/>
              </a:buBlip>
              <a:defRPr>
                <a:latin typeface="+mn-lt"/>
              </a:defRPr>
            </a:lvl1pPr>
            <a:lvl2pPr marL="685800" indent="-228600">
              <a:buFontTx/>
              <a:buBlip>
                <a:blip r:embed="rId3"/>
              </a:buBlip>
              <a:defRPr>
                <a:latin typeface="+mn-lt"/>
              </a:defRPr>
            </a:lvl2pPr>
            <a:lvl3pPr marL="1143000" indent="-228600">
              <a:buFontTx/>
              <a:buBlip>
                <a:blip r:embed="rId3"/>
              </a:buBlip>
              <a:defRPr>
                <a:latin typeface="+mn-lt"/>
              </a:defRPr>
            </a:lvl3pPr>
            <a:lvl4pPr marL="1600200" indent="-228600">
              <a:buFontTx/>
              <a:buBlip>
                <a:blip r:embed="rId3"/>
              </a:buBlip>
              <a:defRPr>
                <a:latin typeface="+mn-lt"/>
              </a:defRPr>
            </a:lvl4pPr>
            <a:lvl5pPr marL="2057400" indent="-228600">
              <a:buFontTx/>
              <a:buBlip>
                <a:blip r:embed="rId3"/>
              </a:buBlip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5EECEDFC-141C-400E-84C9-28BDF115EC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BF7B0D2B-C5AB-4BAA-835D-B5A69D57EDFD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6172202" y="1245598"/>
            <a:ext cx="5181600" cy="4931363"/>
          </a:xfrm>
        </p:spPr>
        <p:txBody>
          <a:bodyPr/>
          <a:lstStyle>
            <a:lvl1pPr marL="228600" indent="-228600">
              <a:buFontTx/>
              <a:buBlip>
                <a:blip r:embed="rId3"/>
              </a:buBlip>
              <a:defRPr>
                <a:latin typeface="+mn-lt"/>
              </a:defRPr>
            </a:lvl1pPr>
            <a:lvl2pPr marL="685800" indent="-228600">
              <a:buFontTx/>
              <a:buBlip>
                <a:blip r:embed="rId3"/>
              </a:buBlip>
              <a:defRPr>
                <a:latin typeface="+mn-lt"/>
              </a:defRPr>
            </a:lvl2pPr>
            <a:lvl3pPr marL="1143000" indent="-228600">
              <a:buFontTx/>
              <a:buBlip>
                <a:blip r:embed="rId3"/>
              </a:buBlip>
              <a:defRPr>
                <a:latin typeface="+mn-lt"/>
              </a:defRPr>
            </a:lvl3pPr>
            <a:lvl4pPr marL="1600200" indent="-228600">
              <a:buFontTx/>
              <a:buBlip>
                <a:blip r:embed="rId3"/>
              </a:buBlip>
              <a:defRPr>
                <a:latin typeface="+mn-lt"/>
              </a:defRPr>
            </a:lvl4pPr>
            <a:lvl5pPr marL="2057400" indent="-228600">
              <a:buFontTx/>
              <a:buBlip>
                <a:blip r:embed="rId3"/>
              </a:buBlip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66954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2849B2A-B77E-46A8-9FC9-5DA7237F8F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17" y="5869331"/>
            <a:ext cx="2603424" cy="818219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245600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Century Gothic" panose="020B0502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069512"/>
            <a:ext cx="5157787" cy="4120151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245600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Century Gothic" panose="020B0502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069512"/>
            <a:ext cx="5183188" cy="4120151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297D3C65-0CFC-4CAE-9A7E-CC8C6B16F1CA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533FE131-5015-4E7F-B97D-5E50747CE7A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95081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17" y="5869331"/>
            <a:ext cx="2603424" cy="81821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70C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45600"/>
            <a:ext cx="10515600" cy="4804471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CAB911-39D0-4B37-BCCD-3A59E2DC654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8F3BA76-1354-4108-BA32-D6A850C0EDA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17" y="5869331"/>
            <a:ext cx="2603424" cy="818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11447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4800">
                <a:solidFill>
                  <a:srgbClr val="0070C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918471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F091827-CAA9-436A-BE8F-1C7E61A297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17" y="5869331"/>
            <a:ext cx="2603424" cy="81821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70C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245599"/>
            <a:ext cx="5181600" cy="4931363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245599"/>
            <a:ext cx="5181600" cy="4931364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5EECEDFC-141C-400E-84C9-28BDF115EC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8CFC048-DDC8-4138-8EA4-9195F35E082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17" y="5869331"/>
            <a:ext cx="2603424" cy="818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71926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2849B2A-B77E-46A8-9FC9-5DA7237F8F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17" y="5869331"/>
            <a:ext cx="2603424" cy="818219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245600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Century Gothic" panose="020B0502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069512"/>
            <a:ext cx="5157787" cy="4120151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245600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Century Gothic" panose="020B0502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069512"/>
            <a:ext cx="5183188" cy="4120151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297D3C65-0CFC-4CAE-9A7E-CC8C6B16F1CA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533FE131-5015-4E7F-B97D-5E50747CE7A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9C81186-AB46-4D3D-8F92-30348EB1725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17" y="5869331"/>
            <a:ext cx="2603424" cy="818219"/>
          </a:xfrm>
          <a:prstGeom prst="rect">
            <a:avLst/>
          </a:prstGeom>
        </p:spPr>
      </p:pic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464D4000-D12F-4928-9C26-15CAB0016B25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698629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25443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9218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35737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854336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246909"/>
            <a:ext cx="10515600" cy="49300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46949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accent1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16"/>
        </a:buBlip>
        <a:defRPr sz="2800" kern="1200">
          <a:solidFill>
            <a:schemeClr val="accent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16"/>
        </a:buBlip>
        <a:defRPr sz="2400" kern="1200">
          <a:solidFill>
            <a:schemeClr val="accent3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16"/>
        </a:buBlip>
        <a:defRPr sz="20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.bin"/><Relationship Id="rId3" Type="http://schemas.openxmlformats.org/officeDocument/2006/relationships/image" Target="../media/image22.png"/><Relationship Id="rId7" Type="http://schemas.openxmlformats.org/officeDocument/2006/relationships/image" Target="../media/image25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7.bin"/><Relationship Id="rId5" Type="http://schemas.openxmlformats.org/officeDocument/2006/relationships/image" Target="../media/image24.emf"/><Relationship Id="rId4" Type="http://schemas.openxmlformats.org/officeDocument/2006/relationships/oleObject" Target="../embeddings/oleObject6.bin"/><Relationship Id="rId9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emf"/><Relationship Id="rId3" Type="http://schemas.openxmlformats.org/officeDocument/2006/relationships/oleObject" Target="../embeddings/oleObject9.bin"/><Relationship Id="rId7" Type="http://schemas.openxmlformats.org/officeDocument/2006/relationships/oleObject" Target="../embeddings/oleObject11.bin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e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27.e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emf"/><Relationship Id="rId3" Type="http://schemas.openxmlformats.org/officeDocument/2006/relationships/oleObject" Target="../embeddings/oleObject12.bin"/><Relationship Id="rId7" Type="http://schemas.openxmlformats.org/officeDocument/2006/relationships/oleObject" Target="../embeddings/oleObject14.bin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emf"/><Relationship Id="rId5" Type="http://schemas.openxmlformats.org/officeDocument/2006/relationships/oleObject" Target="../embeddings/oleObject13.bin"/><Relationship Id="rId4" Type="http://schemas.openxmlformats.org/officeDocument/2006/relationships/image" Target="../media/image30.e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emf"/><Relationship Id="rId3" Type="http://schemas.openxmlformats.org/officeDocument/2006/relationships/oleObject" Target="../embeddings/oleObject15.bin"/><Relationship Id="rId7" Type="http://schemas.openxmlformats.org/officeDocument/2006/relationships/oleObject" Target="../embeddings/oleObject17.bin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emf"/><Relationship Id="rId5" Type="http://schemas.openxmlformats.org/officeDocument/2006/relationships/oleObject" Target="../embeddings/oleObject16.bin"/><Relationship Id="rId10" Type="http://schemas.openxmlformats.org/officeDocument/2006/relationships/image" Target="../media/image36.emf"/><Relationship Id="rId4" Type="http://schemas.openxmlformats.org/officeDocument/2006/relationships/image" Target="../media/image33.emf"/><Relationship Id="rId9" Type="http://schemas.openxmlformats.org/officeDocument/2006/relationships/oleObject" Target="../embeddings/oleObject18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tiff"/><Relationship Id="rId5" Type="http://schemas.openxmlformats.org/officeDocument/2006/relationships/image" Target="../media/image39.png"/><Relationship Id="rId4" Type="http://schemas.openxmlformats.org/officeDocument/2006/relationships/image" Target="../media/image38.e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emf"/><Relationship Id="rId3" Type="http://schemas.openxmlformats.org/officeDocument/2006/relationships/image" Target="../media/image42.png"/><Relationship Id="rId7" Type="http://schemas.openxmlformats.org/officeDocument/2006/relationships/oleObject" Target="../embeddings/oleObject22.bin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emf"/><Relationship Id="rId5" Type="http://schemas.openxmlformats.org/officeDocument/2006/relationships/oleObject" Target="../embeddings/oleObject21.bin"/><Relationship Id="rId10" Type="http://schemas.openxmlformats.org/officeDocument/2006/relationships/image" Target="../media/image46.emf"/><Relationship Id="rId4" Type="http://schemas.openxmlformats.org/officeDocument/2006/relationships/image" Target="../media/image43.png"/><Relationship Id="rId9" Type="http://schemas.openxmlformats.org/officeDocument/2006/relationships/oleObject" Target="../embeddings/oleObject23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7" Type="http://schemas.openxmlformats.org/officeDocument/2006/relationships/image" Target="../media/image50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5.bin"/><Relationship Id="rId5" Type="http://schemas.openxmlformats.org/officeDocument/2006/relationships/image" Target="../media/image49.emf"/><Relationship Id="rId4" Type="http://schemas.openxmlformats.org/officeDocument/2006/relationships/oleObject" Target="../embeddings/oleObject24.bin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emf"/><Relationship Id="rId3" Type="http://schemas.openxmlformats.org/officeDocument/2006/relationships/oleObject" Target="../embeddings/oleObject26.bin"/><Relationship Id="rId7" Type="http://schemas.openxmlformats.org/officeDocument/2006/relationships/oleObject" Target="../embeddings/oleObject28.bin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emf"/><Relationship Id="rId5" Type="http://schemas.openxmlformats.org/officeDocument/2006/relationships/oleObject" Target="../embeddings/oleObject27.bin"/><Relationship Id="rId10" Type="http://schemas.openxmlformats.org/officeDocument/2006/relationships/image" Target="../media/image54.emf"/><Relationship Id="rId4" Type="http://schemas.openxmlformats.org/officeDocument/2006/relationships/image" Target="../media/image51.emf"/><Relationship Id="rId9" Type="http://schemas.openxmlformats.org/officeDocument/2006/relationships/oleObject" Target="../embeddings/oleObject29.bin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8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emf"/><Relationship Id="rId10" Type="http://schemas.openxmlformats.org/officeDocument/2006/relationships/image" Target="../media/image14.png"/><Relationship Id="rId4" Type="http://schemas.openxmlformats.org/officeDocument/2006/relationships/oleObject" Target="../embeddings/oleObject1.bin"/><Relationship Id="rId9" Type="http://schemas.openxmlformats.org/officeDocument/2006/relationships/image" Target="../media/image1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6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emf"/><Relationship Id="rId3" Type="http://schemas.openxmlformats.org/officeDocument/2006/relationships/oleObject" Target="../embeddings/oleObject30.bin"/><Relationship Id="rId7" Type="http://schemas.openxmlformats.org/officeDocument/2006/relationships/oleObject" Target="../embeddings/oleObject32.bin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emf"/><Relationship Id="rId5" Type="http://schemas.openxmlformats.org/officeDocument/2006/relationships/oleObject" Target="../embeddings/oleObject31.bin"/><Relationship Id="rId4" Type="http://schemas.openxmlformats.org/officeDocument/2006/relationships/image" Target="../media/image57.emf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emf"/><Relationship Id="rId13" Type="http://schemas.openxmlformats.org/officeDocument/2006/relationships/oleObject" Target="../embeddings/oleObject38.bin"/><Relationship Id="rId3" Type="http://schemas.openxmlformats.org/officeDocument/2006/relationships/oleObject" Target="../embeddings/oleObject33.bin"/><Relationship Id="rId7" Type="http://schemas.openxmlformats.org/officeDocument/2006/relationships/oleObject" Target="../embeddings/oleObject35.bin"/><Relationship Id="rId12" Type="http://schemas.openxmlformats.org/officeDocument/2006/relationships/image" Target="../media/image64.e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emf"/><Relationship Id="rId11" Type="http://schemas.openxmlformats.org/officeDocument/2006/relationships/oleObject" Target="../embeddings/oleObject37.bin"/><Relationship Id="rId5" Type="http://schemas.openxmlformats.org/officeDocument/2006/relationships/oleObject" Target="../embeddings/oleObject34.bin"/><Relationship Id="rId10" Type="http://schemas.openxmlformats.org/officeDocument/2006/relationships/image" Target="../media/image63.emf"/><Relationship Id="rId4" Type="http://schemas.openxmlformats.org/officeDocument/2006/relationships/image" Target="../media/image60.emf"/><Relationship Id="rId9" Type="http://schemas.openxmlformats.org/officeDocument/2006/relationships/oleObject" Target="../embeddings/oleObject36.bin"/><Relationship Id="rId14" Type="http://schemas.openxmlformats.org/officeDocument/2006/relationships/image" Target="../media/image65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9.bin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7.png"/><Relationship Id="rId4" Type="http://schemas.openxmlformats.org/officeDocument/2006/relationships/image" Target="../media/image66.emf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1.emf"/><Relationship Id="rId4" Type="http://schemas.openxmlformats.org/officeDocument/2006/relationships/oleObject" Target="../embeddings/oleObject40.bin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4.emf"/><Relationship Id="rId4" Type="http://schemas.openxmlformats.org/officeDocument/2006/relationships/oleObject" Target="../embeddings/oleObject41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2.bin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6.emf"/><Relationship Id="rId5" Type="http://schemas.openxmlformats.org/officeDocument/2006/relationships/oleObject" Target="../embeddings/oleObject43.bin"/><Relationship Id="rId4" Type="http://schemas.openxmlformats.org/officeDocument/2006/relationships/image" Target="../media/image71.e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4.bin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8.emf"/><Relationship Id="rId5" Type="http://schemas.openxmlformats.org/officeDocument/2006/relationships/oleObject" Target="../embeddings/oleObject45.bin"/><Relationship Id="rId4" Type="http://schemas.openxmlformats.org/officeDocument/2006/relationships/image" Target="../media/image77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www.guinnessworldrecords.com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emf"/><Relationship Id="rId3" Type="http://schemas.openxmlformats.org/officeDocument/2006/relationships/oleObject" Target="../embeddings/oleObject2.bin"/><Relationship Id="rId7" Type="http://schemas.openxmlformats.org/officeDocument/2006/relationships/oleObject" Target="../embeddings/oleObject4.bin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e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emf"/><Relationship Id="rId4" Type="http://schemas.openxmlformats.org/officeDocument/2006/relationships/oleObject" Target="../embeddings/oleObject5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415143"/>
            <a:ext cx="9144000" cy="2305083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GB" sz="6000" b="1" dirty="0"/>
              <a:t>Mathematical modelling for vaccine-preventable diseases</a:t>
            </a:r>
            <a:endParaRPr lang="en-GB" sz="13800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2F17472-9D49-4668-98DA-39B25188084E}"/>
              </a:ext>
            </a:extLst>
          </p:cNvPr>
          <p:cNvSpPr txBox="1"/>
          <p:nvPr/>
        </p:nvSpPr>
        <p:spPr>
          <a:xfrm>
            <a:off x="4056819" y="3720226"/>
            <a:ext cx="4078360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400" dirty="0">
                <a:latin typeface="Century Gothic" panose="020B0502020202020204" pitchFamily="34" charset="0"/>
              </a:rPr>
              <a:t>Dynamic models lecture 3</a:t>
            </a:r>
          </a:p>
          <a:p>
            <a:pPr algn="ctr"/>
            <a:r>
              <a:rPr lang="en-GB" sz="2400" dirty="0">
                <a:latin typeface="Century Gothic" panose="020B0502020202020204" pitchFamily="34" charset="0"/>
              </a:rPr>
              <a:t>Stochastic simulation</a:t>
            </a:r>
          </a:p>
          <a:p>
            <a:pPr algn="ctr"/>
            <a:endParaRPr lang="en-GB" sz="2400" dirty="0">
              <a:latin typeface="Century Gothic" panose="020B0502020202020204" pitchFamily="34" charset="0"/>
            </a:endParaRPr>
          </a:p>
          <a:p>
            <a:pPr algn="ctr"/>
            <a:r>
              <a:rPr lang="en-US" sz="2400" dirty="0">
                <a:latin typeface="Century Gothic" panose="020B0502020202020204" pitchFamily="34" charset="0"/>
              </a:rPr>
              <a:t>Andrew J K Conlan</a:t>
            </a:r>
          </a:p>
          <a:p>
            <a:pPr algn="ctr"/>
            <a:r>
              <a:rPr lang="en-US" sz="2400" dirty="0">
                <a:latin typeface="Century Gothic" panose="020B0502020202020204" pitchFamily="34" charset="0"/>
              </a:rPr>
              <a:t>University of Cambridge</a:t>
            </a:r>
          </a:p>
          <a:p>
            <a:pPr algn="ctr"/>
            <a:r>
              <a:rPr lang="en-US" sz="2400" dirty="0">
                <a:latin typeface="Century Gothic" panose="020B0502020202020204" pitchFamily="34" charset="0"/>
              </a:rPr>
              <a:t>ajkc2@cam.ac.uk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367E178-594B-D6C5-EE11-6D6E3D09BC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39249" y="4969132"/>
            <a:ext cx="2857500" cy="142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6788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2" descr="SimpleBirth">
            <a:extLst>
              <a:ext uri="{FF2B5EF4-FFF2-40B4-BE49-F238E27FC236}">
                <a16:creationId xmlns:a16="http://schemas.microsoft.com/office/drawing/2014/main" id="{F82D1966-7208-6DE5-DAA0-2A9A14EEBA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7650" y="1470025"/>
            <a:ext cx="4191000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6" name="Title 1">
            <a:extLst>
              <a:ext uri="{FF2B5EF4-FFF2-40B4-BE49-F238E27FC236}">
                <a16:creationId xmlns:a16="http://schemas.microsoft.com/office/drawing/2014/main" id="{26832640-FF7F-A699-DEF4-12A21FCB9C37}"/>
              </a:ext>
            </a:extLst>
          </p:cNvPr>
          <p:cNvSpPr>
            <a:spLocks/>
          </p:cNvSpPr>
          <p:nvPr/>
        </p:nvSpPr>
        <p:spPr bwMode="auto">
          <a:xfrm>
            <a:off x="1752600" y="862013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4400" b="1"/>
              <a:t>Simulating a stochastic process</a:t>
            </a:r>
          </a:p>
        </p:txBody>
      </p:sp>
      <p:sp>
        <p:nvSpPr>
          <p:cNvPr id="122885" name="Rectangle 5">
            <a:extLst>
              <a:ext uri="{FF2B5EF4-FFF2-40B4-BE49-F238E27FC236}">
                <a16:creationId xmlns:a16="http://schemas.microsoft.com/office/drawing/2014/main" id="{BB36F7D9-E65E-A959-9D07-4729B1C23F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46863" y="1600201"/>
            <a:ext cx="3581400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n-US" altLang="en-US" sz="2400"/>
              <a:t> In a stochastic model an event may, or may not occur in </a:t>
            </a:r>
            <a:r>
              <a:rPr lang="en-US" altLang="en-US" sz="2400">
                <a:sym typeface="Symbol" panose="05050102010706020507" pitchFamily="18" charset="2"/>
              </a:rPr>
              <a:t>δt </a:t>
            </a:r>
          </a:p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n-US" altLang="en-US" sz="2400">
                <a:sym typeface="Symbol" panose="05050102010706020507" pitchFamily="18" charset="2"/>
              </a:rPr>
              <a:t> Can calculate probability of an event occurring:</a:t>
            </a:r>
            <a:endParaRPr lang="en-US" altLang="en-US" sz="240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  <a:p>
            <a:pPr eaLnBrk="1" hangingPunct="1">
              <a:spcBef>
                <a:spcPct val="0"/>
              </a:spcBef>
              <a:buFontTx/>
              <a:buChar char="•"/>
            </a:pPr>
            <a:endParaRPr lang="en-US" altLang="en-US" sz="2400"/>
          </a:p>
        </p:txBody>
      </p:sp>
      <p:graphicFrame>
        <p:nvGraphicFramePr>
          <p:cNvPr id="122886" name="Object 6">
            <a:extLst>
              <a:ext uri="{FF2B5EF4-FFF2-40B4-BE49-F238E27FC236}">
                <a16:creationId xmlns:a16="http://schemas.microsoft.com/office/drawing/2014/main" id="{6560D587-5C9B-04BB-BFBD-E38814655AD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646863" y="3587750"/>
          <a:ext cx="3675062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0" imgH="0" progId="Equation.3">
                  <p:embed/>
                </p:oleObj>
              </mc:Choice>
              <mc:Fallback>
                <p:oleObj name="Equation" r:id="rId4" imgW="0" imgH="0" progId="Equation.3">
                  <p:embed/>
                  <p:pic>
                    <p:nvPicPr>
                      <p:cNvPr id="122886" name="Object 6">
                        <a:extLst>
                          <a:ext uri="{FF2B5EF4-FFF2-40B4-BE49-F238E27FC236}">
                            <a16:creationId xmlns:a16="http://schemas.microsoft.com/office/drawing/2014/main" id="{6560D587-5C9B-04BB-BFBD-E38814655AD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46863" y="3587750"/>
                        <a:ext cx="3675062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2899" name="Rectangle 19">
            <a:extLst>
              <a:ext uri="{FF2B5EF4-FFF2-40B4-BE49-F238E27FC236}">
                <a16:creationId xmlns:a16="http://schemas.microsoft.com/office/drawing/2014/main" id="{342B834C-8C19-4F1A-CA49-1D4D7CA20D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46863" y="4248151"/>
            <a:ext cx="367506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n-US" altLang="en-US" sz="2400">
                <a:sym typeface="Symbol" panose="05050102010706020507" pitchFamily="18" charset="2"/>
              </a:rPr>
              <a:t> And toss a coin at each step…</a:t>
            </a:r>
            <a:endParaRPr lang="en-US" altLang="en-US" sz="2400"/>
          </a:p>
        </p:txBody>
      </p:sp>
      <p:grpSp>
        <p:nvGrpSpPr>
          <p:cNvPr id="122903" name="Group 23">
            <a:extLst>
              <a:ext uri="{FF2B5EF4-FFF2-40B4-BE49-F238E27FC236}">
                <a16:creationId xmlns:a16="http://schemas.microsoft.com/office/drawing/2014/main" id="{FDD7FB97-554D-C37A-6BA8-374283802B73}"/>
              </a:ext>
            </a:extLst>
          </p:cNvPr>
          <p:cNvGrpSpPr>
            <a:grpSpLocks/>
          </p:cNvGrpSpPr>
          <p:nvPr/>
        </p:nvGrpSpPr>
        <p:grpSpPr bwMode="auto">
          <a:xfrm>
            <a:off x="5937250" y="5103814"/>
            <a:ext cx="4730750" cy="1131887"/>
            <a:chOff x="2784" y="3077"/>
            <a:chExt cx="2980" cy="713"/>
          </a:xfrm>
        </p:grpSpPr>
        <p:grpSp>
          <p:nvGrpSpPr>
            <p:cNvPr id="31757" name="Group 22">
              <a:extLst>
                <a:ext uri="{FF2B5EF4-FFF2-40B4-BE49-F238E27FC236}">
                  <a16:creationId xmlns:a16="http://schemas.microsoft.com/office/drawing/2014/main" id="{2C553845-A7B4-DD79-3C4D-35F0467E378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784" y="3077"/>
              <a:ext cx="2789" cy="712"/>
              <a:chOff x="2785" y="3466"/>
              <a:chExt cx="2789" cy="712"/>
            </a:xfrm>
          </p:grpSpPr>
          <p:sp>
            <p:nvSpPr>
              <p:cNvPr id="31759" name="Line 8">
                <a:extLst>
                  <a:ext uri="{FF2B5EF4-FFF2-40B4-BE49-F238E27FC236}">
                    <a16:creationId xmlns:a16="http://schemas.microsoft.com/office/drawing/2014/main" id="{392D6D97-AB7E-F23A-1673-F6E90EA27A2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899" y="3692"/>
                <a:ext cx="2674" cy="0"/>
              </a:xfrm>
              <a:prstGeom prst="line">
                <a:avLst/>
              </a:prstGeom>
              <a:noFill/>
              <a:ln w="360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1760" name="Line 9">
                <a:extLst>
                  <a:ext uri="{FF2B5EF4-FFF2-40B4-BE49-F238E27FC236}">
                    <a16:creationId xmlns:a16="http://schemas.microsoft.com/office/drawing/2014/main" id="{4BC035CF-7F1D-7039-285B-B6A92778AC8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899" y="3466"/>
                <a:ext cx="1" cy="454"/>
              </a:xfrm>
              <a:prstGeom prst="line">
                <a:avLst/>
              </a:prstGeom>
              <a:noFill/>
              <a:ln w="360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1761" name="Line 10">
                <a:extLst>
                  <a:ext uri="{FF2B5EF4-FFF2-40B4-BE49-F238E27FC236}">
                    <a16:creationId xmlns:a16="http://schemas.microsoft.com/office/drawing/2014/main" id="{0BCC4A89-96C7-3ECE-A1B1-2E432408DE2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73" y="3507"/>
                <a:ext cx="1" cy="454"/>
              </a:xfrm>
              <a:prstGeom prst="line">
                <a:avLst/>
              </a:prstGeom>
              <a:noFill/>
              <a:ln w="360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1762" name="Line 11">
                <a:extLst>
                  <a:ext uri="{FF2B5EF4-FFF2-40B4-BE49-F238E27FC236}">
                    <a16:creationId xmlns:a16="http://schemas.microsoft.com/office/drawing/2014/main" id="{0F489455-92F7-77D6-C476-4F6D2E7127A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45" y="3466"/>
                <a:ext cx="1" cy="454"/>
              </a:xfrm>
              <a:prstGeom prst="line">
                <a:avLst/>
              </a:prstGeom>
              <a:noFill/>
              <a:ln w="360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1763" name="Text Box 14">
                <a:extLst>
                  <a:ext uri="{FF2B5EF4-FFF2-40B4-BE49-F238E27FC236}">
                    <a16:creationId xmlns:a16="http://schemas.microsoft.com/office/drawing/2014/main" id="{56F3E03A-F090-BCD9-7A00-E50F5DDA62D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785" y="3919"/>
                <a:ext cx="279" cy="2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5000" rIns="90000" bIns="45000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5pPr>
                <a:lvl6pPr marL="25146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6pPr>
                <a:lvl7pPr marL="29718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7pPr>
                <a:lvl8pPr marL="34290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8pPr>
                <a:lvl9pPr marL="38862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>
                  <a:lnSpc>
                    <a:spcPct val="116000"/>
                  </a:lnSpc>
                  <a:spcBef>
                    <a:spcPct val="0"/>
                  </a:spcBef>
                  <a:buClr>
                    <a:srgbClr val="000000"/>
                  </a:buClr>
                  <a:buFont typeface="Times New Roman" panose="02020603050405020304" pitchFamily="18" charset="0"/>
                  <a:buNone/>
                </a:pPr>
                <a:r>
                  <a:rPr lang="en-GB" altLang="en-US" sz="1800">
                    <a:latin typeface="Arial" panose="020B0604020202020204" pitchFamily="34" charset="0"/>
                    <a:ea typeface="MS Gothic" panose="020B0609070205080204" pitchFamily="49" charset="-128"/>
                  </a:rPr>
                  <a:t>0</a:t>
                </a:r>
              </a:p>
            </p:txBody>
          </p:sp>
          <p:graphicFrame>
            <p:nvGraphicFramePr>
              <p:cNvPr id="31764" name="Object 15">
                <a:extLst>
                  <a:ext uri="{FF2B5EF4-FFF2-40B4-BE49-F238E27FC236}">
                    <a16:creationId xmlns:a16="http://schemas.microsoft.com/office/drawing/2014/main" id="{F9120000-B581-0F8D-4766-C8CE0070728B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3173" y="3790"/>
              <a:ext cx="467" cy="257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Equation" r:id="rId6" imgW="0" imgH="0" progId="Equation.3">
                      <p:embed/>
                    </p:oleObj>
                  </mc:Choice>
                  <mc:Fallback>
                    <p:oleObj name="Equation" r:id="rId6" imgW="0" imgH="0" progId="Equation.3">
                      <p:embed/>
                      <p:pic>
                        <p:nvPicPr>
                          <p:cNvPr id="31764" name="Object 15">
                            <a:extLst>
                              <a:ext uri="{FF2B5EF4-FFF2-40B4-BE49-F238E27FC236}">
                                <a16:creationId xmlns:a16="http://schemas.microsoft.com/office/drawing/2014/main" id="{F9120000-B581-0F8D-4766-C8CE0070728B}"/>
                              </a:ext>
                            </a:extLst>
                          </p:cNvPr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7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173" y="3790"/>
                            <a:ext cx="467" cy="257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>
                                      <a:alpha val="74997"/>
                                    </a:srgbClr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31765" name="Rectangle 16">
                <a:extLst>
                  <a:ext uri="{FF2B5EF4-FFF2-40B4-BE49-F238E27FC236}">
                    <a16:creationId xmlns:a16="http://schemas.microsoft.com/office/drawing/2014/main" id="{53CC92EE-C105-8E78-AE24-F9D7597916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73" y="3759"/>
                <a:ext cx="848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5pPr>
                <a:lvl6pPr marL="25146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6pPr>
                <a:lvl7pPr marL="29718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7pPr>
                <a:lvl8pPr marL="34290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8pPr>
                <a:lvl9pPr marL="38862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2400">
                    <a:sym typeface="Symbol" panose="05050102010706020507" pitchFamily="18" charset="2"/>
                  </a:rPr>
                  <a:t> no event</a:t>
                </a:r>
              </a:p>
            </p:txBody>
          </p:sp>
        </p:grpSp>
        <p:sp>
          <p:nvSpPr>
            <p:cNvPr id="31758" name="Text Box 21">
              <a:extLst>
                <a:ext uri="{FF2B5EF4-FFF2-40B4-BE49-F238E27FC236}">
                  <a16:creationId xmlns:a16="http://schemas.microsoft.com/office/drawing/2014/main" id="{C8945A60-9E37-AE58-2D36-A436A8BB90C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85" y="3531"/>
              <a:ext cx="279" cy="2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5000" rIns="90000" bIns="45000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>
                <a:lnSpc>
                  <a:spcPct val="116000"/>
                </a:lnSpc>
                <a:spcBef>
                  <a:spcPct val="0"/>
                </a:spcBef>
                <a:buClr>
                  <a:srgbClr val="000000"/>
                </a:buClr>
                <a:buFont typeface="Times New Roman" panose="02020603050405020304" pitchFamily="18" charset="0"/>
                <a:buNone/>
              </a:pPr>
              <a:r>
                <a:rPr lang="en-GB" altLang="en-US" sz="1800">
                  <a:latin typeface="Arial" panose="020B0604020202020204" pitchFamily="34" charset="0"/>
                  <a:ea typeface="MS Gothic" panose="020B0609070205080204" pitchFamily="49" charset="-128"/>
                </a:rPr>
                <a:t>1</a:t>
              </a:r>
            </a:p>
          </p:txBody>
        </p:sp>
      </p:grpSp>
      <p:sp>
        <p:nvSpPr>
          <p:cNvPr id="122905" name="Rectangle 25">
            <a:extLst>
              <a:ext uri="{FF2B5EF4-FFF2-40B4-BE49-F238E27FC236}">
                <a16:creationId xmlns:a16="http://schemas.microsoft.com/office/drawing/2014/main" id="{260D2DB5-9918-7422-E59D-BE271980D5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29438" y="6297613"/>
            <a:ext cx="34353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sym typeface="Symbol" panose="05050102010706020507" pitchFamily="18" charset="2"/>
              </a:rPr>
              <a:t>Slow, can do much better!</a:t>
            </a:r>
          </a:p>
        </p:txBody>
      </p:sp>
      <p:grpSp>
        <p:nvGrpSpPr>
          <p:cNvPr id="122909" name="Group 29">
            <a:extLst>
              <a:ext uri="{FF2B5EF4-FFF2-40B4-BE49-F238E27FC236}">
                <a16:creationId xmlns:a16="http://schemas.microsoft.com/office/drawing/2014/main" id="{F1AE34C4-9A30-A092-6D08-82058343158B}"/>
              </a:ext>
            </a:extLst>
          </p:cNvPr>
          <p:cNvGrpSpPr>
            <a:grpSpLocks/>
          </p:cNvGrpSpPr>
          <p:nvPr/>
        </p:nvGrpSpPr>
        <p:grpSpPr bwMode="auto">
          <a:xfrm>
            <a:off x="1524001" y="5661025"/>
            <a:ext cx="3903663" cy="1125538"/>
            <a:chOff x="0" y="3566"/>
            <a:chExt cx="2459" cy="709"/>
          </a:xfrm>
        </p:grpSpPr>
        <p:grpSp>
          <p:nvGrpSpPr>
            <p:cNvPr id="31753" name="Group 27">
              <a:extLst>
                <a:ext uri="{FF2B5EF4-FFF2-40B4-BE49-F238E27FC236}">
                  <a16:creationId xmlns:a16="http://schemas.microsoft.com/office/drawing/2014/main" id="{1B1AE995-2D51-DC88-D86F-ACD40B74782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477" y="3710"/>
              <a:ext cx="982" cy="565"/>
              <a:chOff x="856" y="3566"/>
              <a:chExt cx="982" cy="565"/>
            </a:xfrm>
          </p:grpSpPr>
          <p:graphicFrame>
            <p:nvGraphicFramePr>
              <p:cNvPr id="31755" name="Object 24">
                <a:extLst>
                  <a:ext uri="{FF2B5EF4-FFF2-40B4-BE49-F238E27FC236}">
                    <a16:creationId xmlns:a16="http://schemas.microsoft.com/office/drawing/2014/main" id="{A129F88D-232A-8113-C8BB-5419BDDE643E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856" y="3874"/>
              <a:ext cx="982" cy="257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Equation" r:id="rId8" imgW="0" imgH="0" progId="Equation.3">
                      <p:embed/>
                    </p:oleObj>
                  </mc:Choice>
                  <mc:Fallback>
                    <p:oleObj name="Equation" r:id="rId8" imgW="0" imgH="0" progId="Equation.3">
                      <p:embed/>
                      <p:pic>
                        <p:nvPicPr>
                          <p:cNvPr id="31755" name="Object 24">
                            <a:extLst>
                              <a:ext uri="{FF2B5EF4-FFF2-40B4-BE49-F238E27FC236}">
                                <a16:creationId xmlns:a16="http://schemas.microsoft.com/office/drawing/2014/main" id="{A129F88D-232A-8113-C8BB-5419BDDE643E}"/>
                              </a:ext>
                            </a:extLst>
                          </p:cNvPr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9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856" y="3874"/>
                            <a:ext cx="982" cy="257"/>
                          </a:xfrm>
                          <a:prstGeom prst="rect">
                            <a:avLst/>
                          </a:prstGeom>
                          <a:noFill/>
                          <a:ln w="222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>
                                      <a:alpha val="74997"/>
                                    </a:srgbClr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31756" name="Rectangle 26">
                <a:extLst>
                  <a:ext uri="{FF2B5EF4-FFF2-40B4-BE49-F238E27FC236}">
                    <a16:creationId xmlns:a16="http://schemas.microsoft.com/office/drawing/2014/main" id="{D6A2B06D-AE6A-9F2C-CC76-DA3E5FE5EA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93" y="3566"/>
                <a:ext cx="850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5pPr>
                <a:lvl6pPr marL="25146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6pPr>
                <a:lvl7pPr marL="29718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7pPr>
                <a:lvl8pPr marL="34290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8pPr>
                <a:lvl9pPr marL="38862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2400">
                    <a:sym typeface="Symbol" panose="05050102010706020507" pitchFamily="18" charset="2"/>
                  </a:rPr>
                  <a:t>Providing</a:t>
                </a:r>
              </a:p>
            </p:txBody>
          </p:sp>
        </p:grpSp>
        <p:sp>
          <p:nvSpPr>
            <p:cNvPr id="31754" name="Rectangle 28">
              <a:extLst>
                <a:ext uri="{FF2B5EF4-FFF2-40B4-BE49-F238E27FC236}">
                  <a16:creationId xmlns:a16="http://schemas.microsoft.com/office/drawing/2014/main" id="{42D7FD4F-36D8-ADC1-0DA0-B6B9BE5B78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3566"/>
              <a:ext cx="1370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ja-JP" altLang="en-US" sz="2400"/>
                <a:t>“</a:t>
              </a:r>
              <a:r>
                <a:rPr lang="en-US" altLang="ja-JP" sz="2400"/>
                <a:t>Explicit </a:t>
              </a:r>
              <a:r>
                <a:rPr lang="en-US" altLang="ja-JP" sz="2400">
                  <a:sym typeface="Symbol" panose="05050102010706020507" pitchFamily="18" charset="2"/>
                </a:rPr>
                <a:t>τ</a:t>
              </a:r>
              <a:r>
                <a:rPr lang="en-US" altLang="ja-JP" sz="2400"/>
                <a:t> leap</a:t>
              </a:r>
              <a:r>
                <a:rPr lang="ja-JP" altLang="en-US" sz="2400"/>
                <a:t>”</a:t>
              </a:r>
              <a:endParaRPr lang="en-US" altLang="en-US" sz="24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85" grpId="0" build="p"/>
      <p:bldP spid="122899" grpId="0"/>
      <p:bldP spid="12290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793" name="Object 10">
            <a:extLst>
              <a:ext uri="{FF2B5EF4-FFF2-40B4-BE49-F238E27FC236}">
                <a16:creationId xmlns:a16="http://schemas.microsoft.com/office/drawing/2014/main" id="{49B61BD8-7BEF-6789-B8EB-7BA033C16ED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590926" y="1768476"/>
          <a:ext cx="5559425" cy="728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0" imgH="0" progId="Equation.3">
                  <p:embed/>
                </p:oleObj>
              </mc:Choice>
              <mc:Fallback>
                <p:oleObj name="Equation" r:id="rId3" imgW="0" imgH="0" progId="Equation.3">
                  <p:embed/>
                  <p:pic>
                    <p:nvPicPr>
                      <p:cNvPr id="33793" name="Object 10">
                        <a:extLst>
                          <a:ext uri="{FF2B5EF4-FFF2-40B4-BE49-F238E27FC236}">
                            <a16:creationId xmlns:a16="http://schemas.microsoft.com/office/drawing/2014/main" id="{49B61BD8-7BEF-6789-B8EB-7BA033C16ED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90926" y="1768476"/>
                        <a:ext cx="5559425" cy="728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794" name="Rectangle 15">
            <a:extLst>
              <a:ext uri="{FF2B5EF4-FFF2-40B4-BE49-F238E27FC236}">
                <a16:creationId xmlns:a16="http://schemas.microsoft.com/office/drawing/2014/main" id="{B0B62416-38C7-EF12-52DB-5BD17B9460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2600" y="2497138"/>
            <a:ext cx="830580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400"/>
              <a:t>Let </a:t>
            </a:r>
            <a:r>
              <a:rPr lang="en-GB" altLang="en-US" sz="2400">
                <a:sym typeface="Symbol" panose="05050102010706020507" pitchFamily="18" charset="2"/>
              </a:rPr>
              <a:t>τ be the </a:t>
            </a:r>
            <a:r>
              <a:rPr lang="en-GB" altLang="en-US" sz="2400" b="1">
                <a:sym typeface="Symbol" panose="05050102010706020507" pitchFamily="18" charset="2"/>
              </a:rPr>
              <a:t>inter-event</a:t>
            </a:r>
            <a:r>
              <a:rPr lang="en-GB" altLang="en-US" sz="2400">
                <a:sym typeface="Symbol" panose="05050102010706020507" pitchFamily="18" charset="2"/>
              </a:rPr>
              <a:t> time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400">
                <a:sym typeface="Symbol" panose="05050102010706020507" pitchFamily="18" charset="2"/>
              </a:rPr>
              <a:t>Want to derive cumulative probability distribution for τ: q(τ &lt; t) </a:t>
            </a:r>
            <a:endParaRPr lang="en-US" altLang="en-US" sz="2400">
              <a:sym typeface="Symbol" panose="05050102010706020507" pitchFamily="18" charset="2"/>
            </a:endParaRPr>
          </a:p>
        </p:txBody>
      </p:sp>
      <p:grpSp>
        <p:nvGrpSpPr>
          <p:cNvPr id="22550" name="Group 22">
            <a:extLst>
              <a:ext uri="{FF2B5EF4-FFF2-40B4-BE49-F238E27FC236}">
                <a16:creationId xmlns:a16="http://schemas.microsoft.com/office/drawing/2014/main" id="{2BC6CD69-C7CA-736A-EE07-B95AF3950D38}"/>
              </a:ext>
            </a:extLst>
          </p:cNvPr>
          <p:cNvGrpSpPr>
            <a:grpSpLocks/>
          </p:cNvGrpSpPr>
          <p:nvPr/>
        </p:nvGrpSpPr>
        <p:grpSpPr bwMode="auto">
          <a:xfrm>
            <a:off x="2743200" y="5314950"/>
            <a:ext cx="3443288" cy="1460500"/>
            <a:chOff x="768" y="3348"/>
            <a:chExt cx="2169" cy="920"/>
          </a:xfrm>
        </p:grpSpPr>
        <p:sp>
          <p:nvSpPr>
            <p:cNvPr id="33806" name="Rectangle 17">
              <a:extLst>
                <a:ext uri="{FF2B5EF4-FFF2-40B4-BE49-F238E27FC236}">
                  <a16:creationId xmlns:a16="http://schemas.microsoft.com/office/drawing/2014/main" id="{D2068B9A-A20A-D3DC-9F67-ABC95A664E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8" y="3514"/>
              <a:ext cx="2169" cy="75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GB" altLang="en-US" sz="2400">
                  <a:sym typeface="Symbol" panose="05050102010706020507" pitchFamily="18" charset="2"/>
                </a:rPr>
                <a:t>Probability that nothing</a:t>
              </a: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GB" altLang="en-US" sz="2400">
                  <a:sym typeface="Symbol" panose="05050102010706020507" pitchFamily="18" charset="2"/>
                </a:rPr>
                <a:t>has happened up to </a:t>
              </a: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GB" altLang="en-US" sz="2400">
                  <a:sym typeface="Symbol" panose="05050102010706020507" pitchFamily="18" charset="2"/>
                </a:rPr>
                <a:t>time τ</a:t>
              </a:r>
              <a:endParaRPr lang="en-US" altLang="en-US" sz="2400">
                <a:sym typeface="Symbol" panose="05050102010706020507" pitchFamily="18" charset="2"/>
              </a:endParaRPr>
            </a:p>
          </p:txBody>
        </p:sp>
        <p:sp>
          <p:nvSpPr>
            <p:cNvPr id="33807" name="Line 20">
              <a:extLst>
                <a:ext uri="{FF2B5EF4-FFF2-40B4-BE49-F238E27FC236}">
                  <a16:creationId xmlns:a16="http://schemas.microsoft.com/office/drawing/2014/main" id="{02693C2C-808E-22F5-900F-C3AA568C04A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920" y="3348"/>
              <a:ext cx="864" cy="166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</p:grpSp>
      <p:grpSp>
        <p:nvGrpSpPr>
          <p:cNvPr id="22551" name="Group 23">
            <a:extLst>
              <a:ext uri="{FF2B5EF4-FFF2-40B4-BE49-F238E27FC236}">
                <a16:creationId xmlns:a16="http://schemas.microsoft.com/office/drawing/2014/main" id="{676A567A-A5F8-0497-4EB6-DF81AD43D0F8}"/>
              </a:ext>
            </a:extLst>
          </p:cNvPr>
          <p:cNvGrpSpPr>
            <a:grpSpLocks/>
          </p:cNvGrpSpPr>
          <p:nvPr/>
        </p:nvGrpSpPr>
        <p:grpSpPr bwMode="auto">
          <a:xfrm>
            <a:off x="7315200" y="5314951"/>
            <a:ext cx="3208338" cy="1095375"/>
            <a:chOff x="3648" y="3348"/>
            <a:chExt cx="2021" cy="690"/>
          </a:xfrm>
        </p:grpSpPr>
        <p:sp>
          <p:nvSpPr>
            <p:cNvPr id="33804" name="Rectangle 16">
              <a:extLst>
                <a:ext uri="{FF2B5EF4-FFF2-40B4-BE49-F238E27FC236}">
                  <a16:creationId xmlns:a16="http://schemas.microsoft.com/office/drawing/2014/main" id="{FD55A2AB-9BFC-FC33-B60F-9A3DEF4F11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48" y="3514"/>
              <a:ext cx="2021" cy="52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GB" altLang="en-US" sz="2400">
                  <a:sym typeface="Symbol" panose="05050102010706020507" pitchFamily="18" charset="2"/>
                </a:rPr>
                <a:t>Probability that nothing </a:t>
              </a: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GB" altLang="en-US" sz="2400">
                  <a:sym typeface="Symbol" panose="05050102010706020507" pitchFamily="18" charset="2"/>
                </a:rPr>
                <a:t>happens during time δτ</a:t>
              </a:r>
              <a:endParaRPr lang="en-US" altLang="en-US" sz="2400">
                <a:sym typeface="Symbol" panose="05050102010706020507" pitchFamily="18" charset="2"/>
              </a:endParaRPr>
            </a:p>
          </p:txBody>
        </p:sp>
        <p:sp>
          <p:nvSpPr>
            <p:cNvPr id="33805" name="Line 21">
              <a:extLst>
                <a:ext uri="{FF2B5EF4-FFF2-40B4-BE49-F238E27FC236}">
                  <a16:creationId xmlns:a16="http://schemas.microsoft.com/office/drawing/2014/main" id="{FF461CE0-FB72-837C-A218-83B57729232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4032" y="3348"/>
              <a:ext cx="847" cy="166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</p:grpSp>
      <p:sp>
        <p:nvSpPr>
          <p:cNvPr id="33797" name="Rectangle 24">
            <a:extLst>
              <a:ext uri="{FF2B5EF4-FFF2-40B4-BE49-F238E27FC236}">
                <a16:creationId xmlns:a16="http://schemas.microsoft.com/office/drawing/2014/main" id="{5F3903D8-83F1-5605-3295-2D456A4B61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9588" y="1006475"/>
            <a:ext cx="7370762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4400" b="1"/>
              <a:t>Simulating a stochastic process</a:t>
            </a:r>
          </a:p>
        </p:txBody>
      </p:sp>
      <p:grpSp>
        <p:nvGrpSpPr>
          <p:cNvPr id="22554" name="Group 26">
            <a:extLst>
              <a:ext uri="{FF2B5EF4-FFF2-40B4-BE49-F238E27FC236}">
                <a16:creationId xmlns:a16="http://schemas.microsoft.com/office/drawing/2014/main" id="{04A6F1DF-045F-2563-921F-A309573942FF}"/>
              </a:ext>
            </a:extLst>
          </p:cNvPr>
          <p:cNvGrpSpPr>
            <a:grpSpLocks/>
          </p:cNvGrpSpPr>
          <p:nvPr/>
        </p:nvGrpSpPr>
        <p:grpSpPr bwMode="auto">
          <a:xfrm>
            <a:off x="1779588" y="3505200"/>
            <a:ext cx="8151812" cy="1809750"/>
            <a:chOff x="161" y="2208"/>
            <a:chExt cx="5135" cy="1140"/>
          </a:xfrm>
        </p:grpSpPr>
        <p:graphicFrame>
          <p:nvGraphicFramePr>
            <p:cNvPr id="33802" name="Object 14">
              <a:extLst>
                <a:ext uri="{FF2B5EF4-FFF2-40B4-BE49-F238E27FC236}">
                  <a16:creationId xmlns:a16="http://schemas.microsoft.com/office/drawing/2014/main" id="{96E0AB22-0255-550F-72B4-18A17860C82D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636" y="2853"/>
            <a:ext cx="4351" cy="49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5" imgW="0" imgH="0" progId="Equation.3">
                    <p:embed/>
                  </p:oleObj>
                </mc:Choice>
                <mc:Fallback>
                  <p:oleObj name="Equation" r:id="rId5" imgW="0" imgH="0" progId="Equation.3">
                    <p:embed/>
                    <p:pic>
                      <p:nvPicPr>
                        <p:cNvPr id="33802" name="Object 14">
                          <a:extLst>
                            <a:ext uri="{FF2B5EF4-FFF2-40B4-BE49-F238E27FC236}">
                              <a16:creationId xmlns:a16="http://schemas.microsoft.com/office/drawing/2014/main" id="{96E0AB22-0255-550F-72B4-18A17860C82D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36" y="2853"/>
                          <a:ext cx="4351" cy="49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>
                                    <a:alpha val="74997"/>
                                  </a:schemeClr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3803" name="Rectangle 25">
              <a:extLst>
                <a:ext uri="{FF2B5EF4-FFF2-40B4-BE49-F238E27FC236}">
                  <a16:creationId xmlns:a16="http://schemas.microsoft.com/office/drawing/2014/main" id="{498593E3-F675-C8FE-F310-DDE91680C5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1" y="2208"/>
              <a:ext cx="5135" cy="5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GB" altLang="en-US" sz="2400">
                  <a:sym typeface="Symbol" panose="05050102010706020507" pitchFamily="18" charset="2"/>
                </a:rPr>
                <a:t>Let p(τ) = probability of no event after τ units of time</a:t>
              </a: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GB" altLang="en-US" sz="2400">
                  <a:sym typeface="Symbol" panose="05050102010706020507" pitchFamily="18" charset="2"/>
                </a:rPr>
                <a:t>Then the probability of no event occurring in a small interval δτ:</a:t>
              </a:r>
              <a:endParaRPr lang="en-US" altLang="en-US" sz="2400">
                <a:sym typeface="Symbol" panose="05050102010706020507" pitchFamily="18" charset="2"/>
              </a:endParaRPr>
            </a:p>
          </p:txBody>
        </p:sp>
      </p:grpSp>
      <p:grpSp>
        <p:nvGrpSpPr>
          <p:cNvPr id="22556" name="Group 28">
            <a:extLst>
              <a:ext uri="{FF2B5EF4-FFF2-40B4-BE49-F238E27FC236}">
                <a16:creationId xmlns:a16="http://schemas.microsoft.com/office/drawing/2014/main" id="{F63C8094-998A-5904-5843-2F436810415D}"/>
              </a:ext>
            </a:extLst>
          </p:cNvPr>
          <p:cNvGrpSpPr>
            <a:grpSpLocks/>
          </p:cNvGrpSpPr>
          <p:nvPr/>
        </p:nvGrpSpPr>
        <p:grpSpPr bwMode="auto">
          <a:xfrm>
            <a:off x="6375400" y="5621339"/>
            <a:ext cx="762000" cy="955675"/>
            <a:chOff x="3056" y="3541"/>
            <a:chExt cx="480" cy="602"/>
          </a:xfrm>
        </p:grpSpPr>
        <p:sp>
          <p:nvSpPr>
            <p:cNvPr id="33800" name="Rectangle 18">
              <a:extLst>
                <a:ext uri="{FF2B5EF4-FFF2-40B4-BE49-F238E27FC236}">
                  <a16:creationId xmlns:a16="http://schemas.microsoft.com/office/drawing/2014/main" id="{AB2E88E2-B858-9AF0-06B5-C1721CA9A9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56" y="3855"/>
              <a:ext cx="480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GB" altLang="en-US" sz="2400" b="1">
                  <a:sym typeface="Symbol" panose="05050102010706020507" pitchFamily="18" charset="2"/>
                </a:rPr>
                <a:t>AND</a:t>
              </a:r>
              <a:endParaRPr lang="en-US" altLang="en-US" sz="2400" b="1">
                <a:sym typeface="Symbol" panose="05050102010706020507" pitchFamily="18" charset="2"/>
              </a:endParaRPr>
            </a:p>
          </p:txBody>
        </p:sp>
        <p:graphicFrame>
          <p:nvGraphicFramePr>
            <p:cNvPr id="33801" name="Object 27">
              <a:extLst>
                <a:ext uri="{FF2B5EF4-FFF2-40B4-BE49-F238E27FC236}">
                  <a16:creationId xmlns:a16="http://schemas.microsoft.com/office/drawing/2014/main" id="{F28249FC-56AF-2677-593B-4229506D654E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3087" y="3541"/>
            <a:ext cx="389" cy="35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7" imgW="0" imgH="0" progId="Equation.3">
                    <p:embed/>
                  </p:oleObj>
                </mc:Choice>
                <mc:Fallback>
                  <p:oleObj name="Equation" r:id="rId7" imgW="0" imgH="0" progId="Equation.3">
                    <p:embed/>
                    <p:pic>
                      <p:nvPicPr>
                        <p:cNvPr id="33801" name="Object 27">
                          <a:extLst>
                            <a:ext uri="{FF2B5EF4-FFF2-40B4-BE49-F238E27FC236}">
                              <a16:creationId xmlns:a16="http://schemas.microsoft.com/office/drawing/2014/main" id="{F28249FC-56AF-2677-593B-4229506D654E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087" y="3541"/>
                          <a:ext cx="389" cy="35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>
                                    <a:alpha val="74997"/>
                                  </a:schemeClr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1" name="Object 4">
            <a:extLst>
              <a:ext uri="{FF2B5EF4-FFF2-40B4-BE49-F238E27FC236}">
                <a16:creationId xmlns:a16="http://schemas.microsoft.com/office/drawing/2014/main" id="{93131919-F85A-63FD-5CEC-A16557B27E0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362201" y="2133601"/>
          <a:ext cx="6907213" cy="785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0" imgH="0" progId="Equation.3">
                  <p:embed/>
                </p:oleObj>
              </mc:Choice>
              <mc:Fallback>
                <p:oleObj name="Equation" r:id="rId3" imgW="0" imgH="0" progId="Equation.3">
                  <p:embed/>
                  <p:pic>
                    <p:nvPicPr>
                      <p:cNvPr id="35841" name="Object 4">
                        <a:extLst>
                          <a:ext uri="{FF2B5EF4-FFF2-40B4-BE49-F238E27FC236}">
                            <a16:creationId xmlns:a16="http://schemas.microsoft.com/office/drawing/2014/main" id="{93131919-F85A-63FD-5CEC-A16557B27E0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1" y="2133601"/>
                        <a:ext cx="6907213" cy="7858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842" name="Rectangle 13">
            <a:extLst>
              <a:ext uri="{FF2B5EF4-FFF2-40B4-BE49-F238E27FC236}">
                <a16:creationId xmlns:a16="http://schemas.microsoft.com/office/drawing/2014/main" id="{DFB92D03-BD8A-0F92-6C72-85F2F18CA1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9588" y="1066800"/>
            <a:ext cx="6831012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4400" b="1"/>
              <a:t>Inter-event time distribution</a:t>
            </a:r>
          </a:p>
        </p:txBody>
      </p:sp>
      <p:sp>
        <p:nvSpPr>
          <p:cNvPr id="35843" name="Rectangle 14">
            <a:extLst>
              <a:ext uri="{FF2B5EF4-FFF2-40B4-BE49-F238E27FC236}">
                <a16:creationId xmlns:a16="http://schemas.microsoft.com/office/drawing/2014/main" id="{36EE01FA-531A-7AF5-E719-534794E67A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13275" y="3214688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graphicFrame>
        <p:nvGraphicFramePr>
          <p:cNvPr id="92175" name="Object 15">
            <a:extLst>
              <a:ext uri="{FF2B5EF4-FFF2-40B4-BE49-F238E27FC236}">
                <a16:creationId xmlns:a16="http://schemas.microsoft.com/office/drawing/2014/main" id="{23417B87-55A2-DA2B-83E5-0A18A0CCD30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122489" y="3463926"/>
          <a:ext cx="7693025" cy="785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0" imgH="0" progId="Equation.3">
                  <p:embed/>
                </p:oleObj>
              </mc:Choice>
              <mc:Fallback>
                <p:oleObj name="Equation" r:id="rId5" imgW="0" imgH="0" progId="Equation.3">
                  <p:embed/>
                  <p:pic>
                    <p:nvPicPr>
                      <p:cNvPr id="92175" name="Object 15">
                        <a:extLst>
                          <a:ext uri="{FF2B5EF4-FFF2-40B4-BE49-F238E27FC236}">
                            <a16:creationId xmlns:a16="http://schemas.microsoft.com/office/drawing/2014/main" id="{23417B87-55A2-DA2B-83E5-0A18A0CCD30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2489" y="3463926"/>
                        <a:ext cx="7693025" cy="7858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176" name="Object 16">
            <a:extLst>
              <a:ext uri="{FF2B5EF4-FFF2-40B4-BE49-F238E27FC236}">
                <a16:creationId xmlns:a16="http://schemas.microsoft.com/office/drawing/2014/main" id="{60CCE8AF-5D69-EA89-23AB-DBB4B64A7FB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627313" y="4648201"/>
          <a:ext cx="7188200" cy="162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0" imgH="0" progId="Equation.3">
                  <p:embed/>
                </p:oleObj>
              </mc:Choice>
              <mc:Fallback>
                <p:oleObj name="Equation" r:id="rId7" imgW="0" imgH="0" progId="Equation.3">
                  <p:embed/>
                  <p:pic>
                    <p:nvPicPr>
                      <p:cNvPr id="92176" name="Object 16">
                        <a:extLst>
                          <a:ext uri="{FF2B5EF4-FFF2-40B4-BE49-F238E27FC236}">
                            <a16:creationId xmlns:a16="http://schemas.microsoft.com/office/drawing/2014/main" id="{60CCE8AF-5D69-EA89-23AB-DBB4B64A7FB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7313" y="4648201"/>
                        <a:ext cx="7188200" cy="1628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4">
            <a:extLst>
              <a:ext uri="{FF2B5EF4-FFF2-40B4-BE49-F238E27FC236}">
                <a16:creationId xmlns:a16="http://schemas.microsoft.com/office/drawing/2014/main" id="{E946807D-7CAA-B2FC-D433-ABD1A30B35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9588" y="1066800"/>
            <a:ext cx="6831012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4400" b="1"/>
              <a:t>Inter-event time distribution</a:t>
            </a:r>
          </a:p>
        </p:txBody>
      </p:sp>
      <p:sp>
        <p:nvSpPr>
          <p:cNvPr id="37890" name="Rectangle 5">
            <a:extLst>
              <a:ext uri="{FF2B5EF4-FFF2-40B4-BE49-F238E27FC236}">
                <a16:creationId xmlns:a16="http://schemas.microsoft.com/office/drawing/2014/main" id="{88066FA7-9291-0D63-FA50-E8D89D7F72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13275" y="3214688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graphicFrame>
        <p:nvGraphicFramePr>
          <p:cNvPr id="37891" name="Object 7">
            <a:extLst>
              <a:ext uri="{FF2B5EF4-FFF2-40B4-BE49-F238E27FC236}">
                <a16:creationId xmlns:a16="http://schemas.microsoft.com/office/drawing/2014/main" id="{72813AED-D281-40A5-21FF-8FA9B06822B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200400" y="1828801"/>
          <a:ext cx="7188200" cy="162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0" imgH="0" progId="Equation.3">
                  <p:embed/>
                </p:oleObj>
              </mc:Choice>
              <mc:Fallback>
                <p:oleObj name="Equation" r:id="rId3" imgW="0" imgH="0" progId="Equation.3">
                  <p:embed/>
                  <p:pic>
                    <p:nvPicPr>
                      <p:cNvPr id="37891" name="Object 7">
                        <a:extLst>
                          <a:ext uri="{FF2B5EF4-FFF2-40B4-BE49-F238E27FC236}">
                            <a16:creationId xmlns:a16="http://schemas.microsoft.com/office/drawing/2014/main" id="{72813AED-D281-40A5-21FF-8FA9B06822B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0400" y="1828801"/>
                        <a:ext cx="7188200" cy="1628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892" name="Object 8">
            <a:extLst>
              <a:ext uri="{FF2B5EF4-FFF2-40B4-BE49-F238E27FC236}">
                <a16:creationId xmlns:a16="http://schemas.microsoft.com/office/drawing/2014/main" id="{CFFDA8AC-313B-5A0D-69FB-BE17715AF00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076450" y="2203450"/>
          <a:ext cx="1123950" cy="1011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0" imgH="0" progId="Equation.3">
                  <p:embed/>
                </p:oleObj>
              </mc:Choice>
              <mc:Fallback>
                <p:oleObj name="Equation" r:id="rId5" imgW="0" imgH="0" progId="Equation.3">
                  <p:embed/>
                  <p:pic>
                    <p:nvPicPr>
                      <p:cNvPr id="37892" name="Object 8">
                        <a:extLst>
                          <a:ext uri="{FF2B5EF4-FFF2-40B4-BE49-F238E27FC236}">
                            <a16:creationId xmlns:a16="http://schemas.microsoft.com/office/drawing/2014/main" id="{CFFDA8AC-313B-5A0D-69FB-BE17715AF00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76450" y="2203450"/>
                        <a:ext cx="1123950" cy="10112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5241" name="Object 9">
            <a:extLst>
              <a:ext uri="{FF2B5EF4-FFF2-40B4-BE49-F238E27FC236}">
                <a16:creationId xmlns:a16="http://schemas.microsoft.com/office/drawing/2014/main" id="{00FC082F-DD1F-C06A-A764-1EF0CD7015F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825625" y="4206876"/>
          <a:ext cx="4324350" cy="162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0" imgH="0" progId="Equation.3">
                  <p:embed/>
                </p:oleObj>
              </mc:Choice>
              <mc:Fallback>
                <p:oleObj name="Equation" r:id="rId7" imgW="0" imgH="0" progId="Equation.3">
                  <p:embed/>
                  <p:pic>
                    <p:nvPicPr>
                      <p:cNvPr id="95241" name="Object 9">
                        <a:extLst>
                          <a:ext uri="{FF2B5EF4-FFF2-40B4-BE49-F238E27FC236}">
                            <a16:creationId xmlns:a16="http://schemas.microsoft.com/office/drawing/2014/main" id="{00FC082F-DD1F-C06A-A764-1EF0CD7015F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5625" y="4206876"/>
                        <a:ext cx="4324350" cy="1628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95246" name="Group 14">
            <a:extLst>
              <a:ext uri="{FF2B5EF4-FFF2-40B4-BE49-F238E27FC236}">
                <a16:creationId xmlns:a16="http://schemas.microsoft.com/office/drawing/2014/main" id="{7BBA03FC-6A69-8F7B-8CA0-6BC6BECBC2B4}"/>
              </a:ext>
            </a:extLst>
          </p:cNvPr>
          <p:cNvGrpSpPr>
            <a:grpSpLocks/>
          </p:cNvGrpSpPr>
          <p:nvPr/>
        </p:nvGrpSpPr>
        <p:grpSpPr bwMode="auto">
          <a:xfrm>
            <a:off x="6784976" y="4570413"/>
            <a:ext cx="3649663" cy="1092200"/>
            <a:chOff x="3285" y="3344"/>
            <a:chExt cx="2299" cy="688"/>
          </a:xfrm>
        </p:grpSpPr>
        <p:graphicFrame>
          <p:nvGraphicFramePr>
            <p:cNvPr id="37895" name="Object 10">
              <a:extLst>
                <a:ext uri="{FF2B5EF4-FFF2-40B4-BE49-F238E27FC236}">
                  <a16:creationId xmlns:a16="http://schemas.microsoft.com/office/drawing/2014/main" id="{5C915268-FBC2-4B84-DB19-81868B9540F1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3479" y="3344"/>
            <a:ext cx="1910" cy="56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9" imgW="0" imgH="0" progId="Equation.3">
                    <p:embed/>
                  </p:oleObj>
                </mc:Choice>
                <mc:Fallback>
                  <p:oleObj name="Equation" r:id="rId9" imgW="0" imgH="0" progId="Equation.3">
                    <p:embed/>
                    <p:pic>
                      <p:nvPicPr>
                        <p:cNvPr id="37895" name="Object 10">
                          <a:extLst>
                            <a:ext uri="{FF2B5EF4-FFF2-40B4-BE49-F238E27FC236}">
                              <a16:creationId xmlns:a16="http://schemas.microsoft.com/office/drawing/2014/main" id="{5C915268-FBC2-4B84-DB19-81868B9540F1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479" y="3344"/>
                          <a:ext cx="1910" cy="56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>
                                    <a:alpha val="74997"/>
                                  </a:schemeClr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7896" name="Rectangle 12">
              <a:extLst>
                <a:ext uri="{FF2B5EF4-FFF2-40B4-BE49-F238E27FC236}">
                  <a16:creationId xmlns:a16="http://schemas.microsoft.com/office/drawing/2014/main" id="{591BC7F9-5422-8A6E-1EC6-0BBC503F8C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85" y="3344"/>
              <a:ext cx="2299" cy="688"/>
            </a:xfrm>
            <a:prstGeom prst="rect">
              <a:avLst/>
            </a:prstGeom>
            <a:noFill/>
            <a:ln w="508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>
                <a:latin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3">
            <a:extLst>
              <a:ext uri="{FF2B5EF4-FFF2-40B4-BE49-F238E27FC236}">
                <a16:creationId xmlns:a16="http://schemas.microsoft.com/office/drawing/2014/main" id="{5CA38CC5-E5B4-5ADA-A018-5708BBA4A4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9588" y="1066800"/>
            <a:ext cx="6831012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4400" b="1"/>
              <a:t>Inter-event time distribution</a:t>
            </a:r>
          </a:p>
        </p:txBody>
      </p:sp>
      <p:sp>
        <p:nvSpPr>
          <p:cNvPr id="39938" name="Rectangle 4">
            <a:extLst>
              <a:ext uri="{FF2B5EF4-FFF2-40B4-BE49-F238E27FC236}">
                <a16:creationId xmlns:a16="http://schemas.microsoft.com/office/drawing/2014/main" id="{7F2C8771-DBDD-7BFC-0EFC-7A643AF438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13275" y="3214688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graphicFrame>
        <p:nvGraphicFramePr>
          <p:cNvPr id="118791" name="Object 7">
            <a:extLst>
              <a:ext uri="{FF2B5EF4-FFF2-40B4-BE49-F238E27FC236}">
                <a16:creationId xmlns:a16="http://schemas.microsoft.com/office/drawing/2014/main" id="{F0421D5D-8ECF-BAF7-085E-9B2BAAB20FA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667000" y="3429001"/>
          <a:ext cx="6459538" cy="898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0" imgH="0" progId="Equation.3">
                  <p:embed/>
                </p:oleObj>
              </mc:Choice>
              <mc:Fallback>
                <p:oleObj name="Equation" r:id="rId3" imgW="0" imgH="0" progId="Equation.3">
                  <p:embed/>
                  <p:pic>
                    <p:nvPicPr>
                      <p:cNvPr id="118791" name="Object 7">
                        <a:extLst>
                          <a:ext uri="{FF2B5EF4-FFF2-40B4-BE49-F238E27FC236}">
                            <a16:creationId xmlns:a16="http://schemas.microsoft.com/office/drawing/2014/main" id="{F0421D5D-8ECF-BAF7-085E-9B2BAAB20FA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7000" y="3429001"/>
                        <a:ext cx="6459538" cy="898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8792" name="Rectangle 8">
            <a:extLst>
              <a:ext uri="{FF2B5EF4-FFF2-40B4-BE49-F238E27FC236}">
                <a16:creationId xmlns:a16="http://schemas.microsoft.com/office/drawing/2014/main" id="{9993C57B-0AC1-056D-199F-748F9A259D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9588" y="2057401"/>
            <a:ext cx="8609012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>
                <a:sym typeface="Symbol" panose="05050102010706020507" pitchFamily="18" charset="2"/>
              </a:rPr>
              <a:t>Now, q(τ) is the (complementary) probability of an event happening within time t &lt; τ</a:t>
            </a:r>
            <a:endParaRPr lang="en-US" altLang="en-US" b="1">
              <a:sym typeface="Symbol" panose="05050102010706020507" pitchFamily="18" charset="2"/>
            </a:endParaRPr>
          </a:p>
        </p:txBody>
      </p:sp>
      <p:sp>
        <p:nvSpPr>
          <p:cNvPr id="118799" name="Rectangle 15">
            <a:extLst>
              <a:ext uri="{FF2B5EF4-FFF2-40B4-BE49-F238E27FC236}">
                <a16:creationId xmlns:a16="http://schemas.microsoft.com/office/drawing/2014/main" id="{AD6EA76B-EA42-B6F0-96DF-F64D2B901E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66900" y="4572000"/>
            <a:ext cx="85217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b="1"/>
              <a:t>Time between events is exponentially distributed</a:t>
            </a:r>
          </a:p>
        </p:txBody>
      </p:sp>
      <p:sp>
        <p:nvSpPr>
          <p:cNvPr id="118800" name="Rectangle 16">
            <a:extLst>
              <a:ext uri="{FF2B5EF4-FFF2-40B4-BE49-F238E27FC236}">
                <a16:creationId xmlns:a16="http://schemas.microsoft.com/office/drawing/2014/main" id="{057ACB85-C120-2E16-9FB0-B8EEE9E2D2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60564" y="5334000"/>
            <a:ext cx="8358187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>
                <a:sym typeface="Symbol" panose="05050102010706020507" pitchFamily="18" charset="2"/>
              </a:rPr>
              <a:t>Can simulate stochastic process by </a:t>
            </a:r>
            <a:r>
              <a:rPr lang="en-US" altLang="en-US" b="1">
                <a:sym typeface="Symbol" panose="05050102010706020507" pitchFamily="18" charset="2"/>
              </a:rPr>
              <a:t>sampling</a:t>
            </a:r>
            <a:r>
              <a:rPr lang="en-US" altLang="en-US">
                <a:sym typeface="Symbol" panose="05050102010706020507" pitchFamily="18" charset="2"/>
              </a:rPr>
              <a:t> time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>
                <a:sym typeface="Symbol" panose="05050102010706020507" pitchFamily="18" charset="2"/>
              </a:rPr>
              <a:t>between events from an exponential distribution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792" grpId="0"/>
      <p:bldP spid="118799" grpId="0"/>
      <p:bldP spid="11880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Title 1">
            <a:extLst>
              <a:ext uri="{FF2B5EF4-FFF2-40B4-BE49-F238E27FC236}">
                <a16:creationId xmlns:a16="http://schemas.microsoft.com/office/drawing/2014/main" id="{0FB4531D-6195-7F09-53D9-6E1DB0BC9886}"/>
              </a:ext>
            </a:extLst>
          </p:cNvPr>
          <p:cNvSpPr>
            <a:spLocks/>
          </p:cNvSpPr>
          <p:nvPr/>
        </p:nvSpPr>
        <p:spPr bwMode="auto">
          <a:xfrm>
            <a:off x="1752600" y="862013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4400" b="1"/>
              <a:t>Where do we get our random numbers?</a:t>
            </a:r>
          </a:p>
        </p:txBody>
      </p:sp>
      <p:sp>
        <p:nvSpPr>
          <p:cNvPr id="41986" name="Rectangle 9">
            <a:extLst>
              <a:ext uri="{FF2B5EF4-FFF2-40B4-BE49-F238E27FC236}">
                <a16:creationId xmlns:a16="http://schemas.microsoft.com/office/drawing/2014/main" id="{D7F912D4-1E45-5BCB-1768-F300B5D891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2601" y="2625726"/>
            <a:ext cx="506728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400"/>
              <a:t>Computers are deterministic by design.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400"/>
              <a:t>The same code should always give the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400"/>
              <a:t>same answer whenever it’s executed.</a:t>
            </a:r>
            <a:endParaRPr lang="en-US" altLang="en-US" sz="2400"/>
          </a:p>
        </p:txBody>
      </p:sp>
      <p:graphicFrame>
        <p:nvGraphicFramePr>
          <p:cNvPr id="41987" name="Object 12">
            <a:extLst>
              <a:ext uri="{FF2B5EF4-FFF2-40B4-BE49-F238E27FC236}">
                <a16:creationId xmlns:a16="http://schemas.microsoft.com/office/drawing/2014/main" id="{8A3D9919-9AC5-86AC-D590-5B530810593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175626" y="2625725"/>
          <a:ext cx="1611313" cy="1155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0" imgH="0" progId="Equation.3">
                  <p:embed/>
                </p:oleObj>
              </mc:Choice>
              <mc:Fallback>
                <p:oleObj name="Equation" r:id="rId3" imgW="0" imgH="0" progId="Equation.3">
                  <p:embed/>
                  <p:pic>
                    <p:nvPicPr>
                      <p:cNvPr id="41987" name="Object 12">
                        <a:extLst>
                          <a:ext uri="{FF2B5EF4-FFF2-40B4-BE49-F238E27FC236}">
                            <a16:creationId xmlns:a16="http://schemas.microsoft.com/office/drawing/2014/main" id="{8A3D9919-9AC5-86AC-D590-5B530810593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75626" y="2625725"/>
                        <a:ext cx="1611313" cy="1155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1988" name="Group 25">
            <a:extLst>
              <a:ext uri="{FF2B5EF4-FFF2-40B4-BE49-F238E27FC236}">
                <a16:creationId xmlns:a16="http://schemas.microsoft.com/office/drawing/2014/main" id="{7B8A866C-EE61-15A6-E8E5-09B36918FC78}"/>
              </a:ext>
            </a:extLst>
          </p:cNvPr>
          <p:cNvGrpSpPr>
            <a:grpSpLocks/>
          </p:cNvGrpSpPr>
          <p:nvPr/>
        </p:nvGrpSpPr>
        <p:grpSpPr bwMode="auto">
          <a:xfrm>
            <a:off x="7391400" y="2625726"/>
            <a:ext cx="522288" cy="493713"/>
            <a:chOff x="3819" y="1152"/>
            <a:chExt cx="329" cy="311"/>
          </a:xfrm>
        </p:grpSpPr>
        <p:sp>
          <p:nvSpPr>
            <p:cNvPr id="41998" name="Oval 13">
              <a:extLst>
                <a:ext uri="{FF2B5EF4-FFF2-40B4-BE49-F238E27FC236}">
                  <a16:creationId xmlns:a16="http://schemas.microsoft.com/office/drawing/2014/main" id="{6BE4CF6C-C90E-E922-5CA1-BFBAB4AF0A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19" y="1152"/>
              <a:ext cx="329" cy="311"/>
            </a:xfrm>
            <a:prstGeom prst="ellipse">
              <a:avLst/>
            </a:prstGeom>
            <a:solidFill>
              <a:schemeClr val="bg1"/>
            </a:solidFill>
            <a:ln w="508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41999" name="Line 14">
              <a:extLst>
                <a:ext uri="{FF2B5EF4-FFF2-40B4-BE49-F238E27FC236}">
                  <a16:creationId xmlns:a16="http://schemas.microsoft.com/office/drawing/2014/main" id="{4B0B825A-415B-17B7-3655-18B9C6E15F5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984" y="1152"/>
              <a:ext cx="0" cy="16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42000" name="Line 15">
              <a:extLst>
                <a:ext uri="{FF2B5EF4-FFF2-40B4-BE49-F238E27FC236}">
                  <a16:creationId xmlns:a16="http://schemas.microsoft.com/office/drawing/2014/main" id="{322EDE86-45A3-A376-15D3-0D7BD364CA5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984" y="1263"/>
              <a:ext cx="126" cy="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</p:grpSp>
      <p:grpSp>
        <p:nvGrpSpPr>
          <p:cNvPr id="41989" name="Group 26">
            <a:extLst>
              <a:ext uri="{FF2B5EF4-FFF2-40B4-BE49-F238E27FC236}">
                <a16:creationId xmlns:a16="http://schemas.microsoft.com/office/drawing/2014/main" id="{41B13497-5336-55E1-E8A2-9E2EC7F9A7F0}"/>
              </a:ext>
            </a:extLst>
          </p:cNvPr>
          <p:cNvGrpSpPr>
            <a:grpSpLocks/>
          </p:cNvGrpSpPr>
          <p:nvPr/>
        </p:nvGrpSpPr>
        <p:grpSpPr bwMode="auto">
          <a:xfrm>
            <a:off x="7391400" y="3387726"/>
            <a:ext cx="522288" cy="493713"/>
            <a:chOff x="3819" y="1632"/>
            <a:chExt cx="329" cy="311"/>
          </a:xfrm>
        </p:grpSpPr>
        <p:sp>
          <p:nvSpPr>
            <p:cNvPr id="41995" name="Oval 16">
              <a:extLst>
                <a:ext uri="{FF2B5EF4-FFF2-40B4-BE49-F238E27FC236}">
                  <a16:creationId xmlns:a16="http://schemas.microsoft.com/office/drawing/2014/main" id="{A80444B1-B59A-2969-B8BB-186E70BCEF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19" y="1632"/>
              <a:ext cx="329" cy="311"/>
            </a:xfrm>
            <a:prstGeom prst="ellipse">
              <a:avLst/>
            </a:prstGeom>
            <a:solidFill>
              <a:schemeClr val="bg1"/>
            </a:solidFill>
            <a:ln w="508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41996" name="Line 17">
              <a:extLst>
                <a:ext uri="{FF2B5EF4-FFF2-40B4-BE49-F238E27FC236}">
                  <a16:creationId xmlns:a16="http://schemas.microsoft.com/office/drawing/2014/main" id="{8C443B7D-4427-E71F-C9F3-A360A4BA133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984" y="1632"/>
              <a:ext cx="0" cy="16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41997" name="Line 18">
              <a:extLst>
                <a:ext uri="{FF2B5EF4-FFF2-40B4-BE49-F238E27FC236}">
                  <a16:creationId xmlns:a16="http://schemas.microsoft.com/office/drawing/2014/main" id="{B1D85D25-D34A-A714-0A99-4F81608D277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984" y="1793"/>
              <a:ext cx="12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</p:grpSp>
      <p:grpSp>
        <p:nvGrpSpPr>
          <p:cNvPr id="23583" name="Group 31">
            <a:extLst>
              <a:ext uri="{FF2B5EF4-FFF2-40B4-BE49-F238E27FC236}">
                <a16:creationId xmlns:a16="http://schemas.microsoft.com/office/drawing/2014/main" id="{4688C743-E474-A4D6-7F28-334927583F1B}"/>
              </a:ext>
            </a:extLst>
          </p:cNvPr>
          <p:cNvGrpSpPr>
            <a:grpSpLocks/>
          </p:cNvGrpSpPr>
          <p:nvPr/>
        </p:nvGrpSpPr>
        <p:grpSpPr bwMode="auto">
          <a:xfrm>
            <a:off x="1887538" y="4092576"/>
            <a:ext cx="7899400" cy="1570038"/>
            <a:chOff x="240" y="2895"/>
            <a:chExt cx="4976" cy="989"/>
          </a:xfrm>
        </p:grpSpPr>
        <p:sp>
          <p:nvSpPr>
            <p:cNvPr id="41993" name="Rectangle 11">
              <a:extLst>
                <a:ext uri="{FF2B5EF4-FFF2-40B4-BE49-F238E27FC236}">
                  <a16:creationId xmlns:a16="http://schemas.microsoft.com/office/drawing/2014/main" id="{0F0C2DC0-EEAB-E057-0FBD-1C8F1AF14A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64" y="2895"/>
              <a:ext cx="3552" cy="9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GB" altLang="en-US" sz="2400"/>
                <a:t>Pseudo-random number generators are deterministic algorithms which produce numbers with the same statistical properties as true random numbers.</a:t>
              </a:r>
              <a:endParaRPr lang="en-US" altLang="en-US" sz="2400"/>
            </a:p>
          </p:txBody>
        </p:sp>
        <p:pic>
          <p:nvPicPr>
            <p:cNvPr id="41994" name="Picture 3">
              <a:extLst>
                <a:ext uri="{FF2B5EF4-FFF2-40B4-BE49-F238E27FC236}">
                  <a16:creationId xmlns:a16="http://schemas.microsoft.com/office/drawing/2014/main" id="{6D857565-70B1-5A60-89B8-AC4D7F6CC2D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" y="2936"/>
              <a:ext cx="1296" cy="9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</p:grpSp>
      <p:pic>
        <p:nvPicPr>
          <p:cNvPr id="41991" name="Picture 1">
            <a:extLst>
              <a:ext uri="{FF2B5EF4-FFF2-40B4-BE49-F238E27FC236}">
                <a16:creationId xmlns:a16="http://schemas.microsoft.com/office/drawing/2014/main" id="{DEDB7691-E79D-F2A0-205A-521D6C834E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6238" y="3937000"/>
            <a:ext cx="25400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0E767D5-46F9-6B38-A796-10997227F43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4489" y="3881438"/>
            <a:ext cx="2625725" cy="210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Picture 3">
            <a:extLst>
              <a:ext uri="{FF2B5EF4-FFF2-40B4-BE49-F238E27FC236}">
                <a16:creationId xmlns:a16="http://schemas.microsoft.com/office/drawing/2014/main" id="{37268CC4-E3D3-9F6B-9CE8-5FE09519F1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7650" y="1063625"/>
            <a:ext cx="4167188" cy="4167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4" name="Picture 4">
            <a:extLst>
              <a:ext uri="{FF2B5EF4-FFF2-40B4-BE49-F238E27FC236}">
                <a16:creationId xmlns:a16="http://schemas.microsoft.com/office/drawing/2014/main" id="{1F3A028A-8BDB-CAE4-F167-21176F02D9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9650" y="1063625"/>
            <a:ext cx="4121150" cy="412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5" name="Text Box 6">
            <a:extLst>
              <a:ext uri="{FF2B5EF4-FFF2-40B4-BE49-F238E27FC236}">
                <a16:creationId xmlns:a16="http://schemas.microsoft.com/office/drawing/2014/main" id="{82092788-10F8-EB8A-6726-AE0F6F5000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70050" y="5608638"/>
            <a:ext cx="1011238" cy="37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49263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723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>
              <a:lnSpc>
                <a:spcPct val="116000"/>
              </a:lnSpc>
              <a:spcBef>
                <a:spcPct val="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n-GB" altLang="en-US" sz="2400" b="1">
                <a:ea typeface="MS Gothic" panose="020B0609070205080204" pitchFamily="49" charset="-128"/>
              </a:rPr>
              <a:t>Mean</a:t>
            </a:r>
          </a:p>
        </p:txBody>
      </p:sp>
      <p:sp>
        <p:nvSpPr>
          <p:cNvPr id="44036" name="Text Box 7">
            <a:extLst>
              <a:ext uri="{FF2B5EF4-FFF2-40B4-BE49-F238E27FC236}">
                <a16:creationId xmlns:a16="http://schemas.microsoft.com/office/drawing/2014/main" id="{331B6543-AACB-E17D-D4FD-C0301E6766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08450" y="5608638"/>
            <a:ext cx="1570038" cy="37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49263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723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>
              <a:lnSpc>
                <a:spcPct val="116000"/>
              </a:lnSpc>
              <a:spcBef>
                <a:spcPct val="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n-GB" altLang="en-US" sz="2400" b="1">
                <a:ea typeface="MS Gothic" panose="020B0609070205080204" pitchFamily="49" charset="-128"/>
              </a:rPr>
              <a:t>Variance</a:t>
            </a:r>
            <a:endParaRPr lang="en-GB" altLang="en-US" sz="2400">
              <a:ea typeface="MS Gothic" panose="020B0609070205080204" pitchFamily="49" charset="-128"/>
            </a:endParaRPr>
          </a:p>
        </p:txBody>
      </p:sp>
      <p:sp>
        <p:nvSpPr>
          <p:cNvPr id="44037" name="Text Box 8">
            <a:extLst>
              <a:ext uri="{FF2B5EF4-FFF2-40B4-BE49-F238E27FC236}">
                <a16:creationId xmlns:a16="http://schemas.microsoft.com/office/drawing/2014/main" id="{0D415B3A-4136-4872-6FF4-2B618E041F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66050" y="5608638"/>
            <a:ext cx="1676400" cy="37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49263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>
              <a:lnSpc>
                <a:spcPct val="116000"/>
              </a:lnSpc>
              <a:spcBef>
                <a:spcPct val="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n-GB" altLang="en-US" sz="2400" b="1">
                <a:ea typeface="MS Gothic" panose="020B0609070205080204" pitchFamily="49" charset="-128"/>
              </a:rPr>
              <a:t>Covariance</a:t>
            </a:r>
          </a:p>
        </p:txBody>
      </p:sp>
      <p:graphicFrame>
        <p:nvGraphicFramePr>
          <p:cNvPr id="44038" name="Object 9">
            <a:extLst>
              <a:ext uri="{FF2B5EF4-FFF2-40B4-BE49-F238E27FC236}">
                <a16:creationId xmlns:a16="http://schemas.microsoft.com/office/drawing/2014/main" id="{C00A9FD6-1993-C2E0-396F-5101C06A786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670050" y="6218238"/>
          <a:ext cx="16002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0" imgH="0" progId="Equation.3">
                  <p:embed/>
                </p:oleObj>
              </mc:Choice>
              <mc:Fallback>
                <p:oleObj name="Equation" r:id="rId5" imgW="0" imgH="0" progId="Equation.3">
                  <p:embed/>
                  <p:pic>
                    <p:nvPicPr>
                      <p:cNvPr id="44038" name="Object 9">
                        <a:extLst>
                          <a:ext uri="{FF2B5EF4-FFF2-40B4-BE49-F238E27FC236}">
                            <a16:creationId xmlns:a16="http://schemas.microsoft.com/office/drawing/2014/main" id="{C00A9FD6-1993-C2E0-396F-5101C06A786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0050" y="6218238"/>
                        <a:ext cx="16002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039" name="Object 10">
            <a:extLst>
              <a:ext uri="{FF2B5EF4-FFF2-40B4-BE49-F238E27FC236}">
                <a16:creationId xmlns:a16="http://schemas.microsoft.com/office/drawing/2014/main" id="{F258E3A5-CA29-AFD5-692D-C6F17800207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108451" y="5927726"/>
          <a:ext cx="2625725" cy="900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0" imgH="0" progId="Equation.3">
                  <p:embed/>
                </p:oleObj>
              </mc:Choice>
              <mc:Fallback>
                <p:oleObj name="Equation" r:id="rId7" imgW="0" imgH="0" progId="Equation.3">
                  <p:embed/>
                  <p:pic>
                    <p:nvPicPr>
                      <p:cNvPr id="44039" name="Object 10">
                        <a:extLst>
                          <a:ext uri="{FF2B5EF4-FFF2-40B4-BE49-F238E27FC236}">
                            <a16:creationId xmlns:a16="http://schemas.microsoft.com/office/drawing/2014/main" id="{F258E3A5-CA29-AFD5-692D-C6F17800207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08451" y="5927726"/>
                        <a:ext cx="2625725" cy="900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040" name="Object 11">
            <a:extLst>
              <a:ext uri="{FF2B5EF4-FFF2-40B4-BE49-F238E27FC236}">
                <a16:creationId xmlns:a16="http://schemas.microsoft.com/office/drawing/2014/main" id="{9A277E9A-D3F8-D862-72B1-961B1AEAED7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766051" y="6142038"/>
          <a:ext cx="1806575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0" imgH="0" progId="Equation.3">
                  <p:embed/>
                </p:oleObj>
              </mc:Choice>
              <mc:Fallback>
                <p:oleObj name="Equation" r:id="rId9" imgW="0" imgH="0" progId="Equation.3">
                  <p:embed/>
                  <p:pic>
                    <p:nvPicPr>
                      <p:cNvPr id="44040" name="Object 11">
                        <a:extLst>
                          <a:ext uri="{FF2B5EF4-FFF2-40B4-BE49-F238E27FC236}">
                            <a16:creationId xmlns:a16="http://schemas.microsoft.com/office/drawing/2014/main" id="{9A277E9A-D3F8-D862-72B1-961B1AEAED7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66051" y="6142038"/>
                        <a:ext cx="1806575" cy="49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041" name="Text Box 12">
            <a:extLst>
              <a:ext uri="{FF2B5EF4-FFF2-40B4-BE49-F238E27FC236}">
                <a16:creationId xmlns:a16="http://schemas.microsoft.com/office/drawing/2014/main" id="{89241072-A08A-4ABD-050E-9EBD89731C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17651" y="817564"/>
            <a:ext cx="9713913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49263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>
              <a:lnSpc>
                <a:spcPct val="116000"/>
              </a:lnSpc>
              <a:spcBef>
                <a:spcPct val="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n-GB" altLang="en-US" sz="2400">
                <a:ea typeface="MS Gothic" panose="020B0609070205080204" pitchFamily="49" charset="-128"/>
              </a:rPr>
              <a:t>RNGs are designed to simulate random samples from a uniform </a:t>
            </a:r>
          </a:p>
          <a:p>
            <a:pPr eaLnBrk="1">
              <a:lnSpc>
                <a:spcPct val="116000"/>
              </a:lnSpc>
              <a:spcBef>
                <a:spcPct val="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n-GB" altLang="en-US" sz="2400">
                <a:ea typeface="MS Gothic" panose="020B0609070205080204" pitchFamily="49" charset="-128"/>
              </a:rPr>
              <a:t>distribution (usually chosen to between 0 and 1).</a:t>
            </a:r>
          </a:p>
          <a:p>
            <a:pPr eaLnBrk="1">
              <a:lnSpc>
                <a:spcPct val="116000"/>
              </a:lnSpc>
              <a:spcBef>
                <a:spcPct val="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endParaRPr lang="en-GB" altLang="en-US" sz="1600">
              <a:latin typeface="Arial" panose="020B0604020202020204" pitchFamily="34" charset="0"/>
              <a:ea typeface="MS Gothic" panose="020B0609070205080204" pitchFamily="49" charset="-128"/>
            </a:endParaRPr>
          </a:p>
          <a:p>
            <a:pPr eaLnBrk="1">
              <a:lnSpc>
                <a:spcPct val="116000"/>
              </a:lnSpc>
              <a:spcBef>
                <a:spcPct val="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endParaRPr lang="en-GB" altLang="en-US" sz="1600">
              <a:latin typeface="Arial" panose="020B0604020202020204" pitchFamily="34" charset="0"/>
              <a:ea typeface="MS Gothic" panose="020B0609070205080204" pitchFamily="49" charset="-128"/>
            </a:endParaRPr>
          </a:p>
        </p:txBody>
      </p:sp>
      <p:grpSp>
        <p:nvGrpSpPr>
          <p:cNvPr id="24592" name="Group 16">
            <a:extLst>
              <a:ext uri="{FF2B5EF4-FFF2-40B4-BE49-F238E27FC236}">
                <a16:creationId xmlns:a16="http://schemas.microsoft.com/office/drawing/2014/main" id="{619292F0-0DFB-0ED0-B768-91BFFB8686DE}"/>
              </a:ext>
            </a:extLst>
          </p:cNvPr>
          <p:cNvGrpSpPr>
            <a:grpSpLocks/>
          </p:cNvGrpSpPr>
          <p:nvPr/>
        </p:nvGrpSpPr>
        <p:grpSpPr bwMode="auto">
          <a:xfrm>
            <a:off x="1670051" y="5018088"/>
            <a:ext cx="9758363" cy="584200"/>
            <a:chOff x="92" y="3161"/>
            <a:chExt cx="6147" cy="368"/>
          </a:xfrm>
        </p:grpSpPr>
        <p:sp>
          <p:nvSpPr>
            <p:cNvPr id="44043" name="Rectangle 13">
              <a:extLst>
                <a:ext uri="{FF2B5EF4-FFF2-40B4-BE49-F238E27FC236}">
                  <a16:creationId xmlns:a16="http://schemas.microsoft.com/office/drawing/2014/main" id="{D1EDE983-F495-BC45-0EE7-B4362DD830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" y="3295"/>
              <a:ext cx="1593" cy="233"/>
            </a:xfrm>
            <a:prstGeom prst="rect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800">
                  <a:latin typeface="American Typewriter" charset="0"/>
                </a:rPr>
                <a:t>mean(runif(1000))</a:t>
              </a:r>
            </a:p>
          </p:txBody>
        </p:sp>
        <p:sp>
          <p:nvSpPr>
            <p:cNvPr id="44044" name="Rectangle 14">
              <a:extLst>
                <a:ext uri="{FF2B5EF4-FFF2-40B4-BE49-F238E27FC236}">
                  <a16:creationId xmlns:a16="http://schemas.microsoft.com/office/drawing/2014/main" id="{F69C3B99-8292-565A-F94F-1F5112E5EA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28" y="3295"/>
              <a:ext cx="1506" cy="233"/>
            </a:xfrm>
            <a:prstGeom prst="rect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800">
                  <a:latin typeface="American Typewriter" charset="0"/>
                </a:rPr>
                <a:t>var(runif(1000))</a:t>
              </a:r>
            </a:p>
          </p:txBody>
        </p:sp>
        <p:sp>
          <p:nvSpPr>
            <p:cNvPr id="44045" name="Rectangle 15">
              <a:extLst>
                <a:ext uri="{FF2B5EF4-FFF2-40B4-BE49-F238E27FC236}">
                  <a16:creationId xmlns:a16="http://schemas.microsoft.com/office/drawing/2014/main" id="{79F357DC-F347-490E-29BC-2BAFF1B102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68" y="3161"/>
              <a:ext cx="3071" cy="368"/>
            </a:xfrm>
            <a:prstGeom prst="rect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600">
                  <a:latin typeface="American Typewriter" charset="0"/>
                </a:rPr>
                <a:t>x &lt;- runif(1000)</a:t>
              </a: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600">
                  <a:latin typeface="American Typewriter" charset="0"/>
                </a:rPr>
                <a:t>cov(x[2:length(x)],x[1:(length(x)-1)])</a:t>
              </a: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Text Box 3">
            <a:extLst>
              <a:ext uri="{FF2B5EF4-FFF2-40B4-BE49-F238E27FC236}">
                <a16:creationId xmlns:a16="http://schemas.microsoft.com/office/drawing/2014/main" id="{A47CAF6E-E5F1-4EB6-2B14-91EC905274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1788" y="855664"/>
            <a:ext cx="8685212" cy="1354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49263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>
              <a:lnSpc>
                <a:spcPct val="116000"/>
              </a:lnSpc>
              <a:spcBef>
                <a:spcPct val="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n-GB" altLang="en-US" sz="4400">
                <a:ea typeface="MS Gothic" panose="020B0609070205080204" pitchFamily="49" charset="-128"/>
              </a:rPr>
              <a:t>Sampling from a distribution</a:t>
            </a:r>
          </a:p>
        </p:txBody>
      </p:sp>
      <p:pic>
        <p:nvPicPr>
          <p:cNvPr id="46082" name="Picture 4">
            <a:extLst>
              <a:ext uri="{FF2B5EF4-FFF2-40B4-BE49-F238E27FC236}">
                <a16:creationId xmlns:a16="http://schemas.microsoft.com/office/drawing/2014/main" id="{BC15F528-6D13-F210-EF93-8871DF45FB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3788" y="1800225"/>
            <a:ext cx="45720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3" name="Picture 5">
            <a:extLst>
              <a:ext uri="{FF2B5EF4-FFF2-40B4-BE49-F238E27FC236}">
                <a16:creationId xmlns:a16="http://schemas.microsoft.com/office/drawing/2014/main" id="{E82BD569-D4F4-DC08-54D8-609C465FC5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1788" y="1800225"/>
            <a:ext cx="45720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5069" name="Group 13">
            <a:extLst>
              <a:ext uri="{FF2B5EF4-FFF2-40B4-BE49-F238E27FC236}">
                <a16:creationId xmlns:a16="http://schemas.microsoft.com/office/drawing/2014/main" id="{F668A6A9-12B6-0B9C-A889-DCD2E289BB0A}"/>
              </a:ext>
            </a:extLst>
          </p:cNvPr>
          <p:cNvGrpSpPr>
            <a:grpSpLocks/>
          </p:cNvGrpSpPr>
          <p:nvPr/>
        </p:nvGrpSpPr>
        <p:grpSpPr bwMode="auto">
          <a:xfrm>
            <a:off x="4802189" y="2451100"/>
            <a:ext cx="3946525" cy="547688"/>
            <a:chOff x="2065" y="1544"/>
            <a:chExt cx="2486" cy="345"/>
          </a:xfrm>
        </p:grpSpPr>
        <p:sp>
          <p:nvSpPr>
            <p:cNvPr id="46090" name="Line 7">
              <a:extLst>
                <a:ext uri="{FF2B5EF4-FFF2-40B4-BE49-F238E27FC236}">
                  <a16:creationId xmlns:a16="http://schemas.microsoft.com/office/drawing/2014/main" id="{05E42CB6-FB80-51A7-D606-EF187668BD3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065" y="1887"/>
              <a:ext cx="2486" cy="2"/>
            </a:xfrm>
            <a:prstGeom prst="line">
              <a:avLst/>
            </a:prstGeom>
            <a:noFill/>
            <a:ln w="3600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6091" name="Text Box 9">
              <a:extLst>
                <a:ext uri="{FF2B5EF4-FFF2-40B4-BE49-F238E27FC236}">
                  <a16:creationId xmlns:a16="http://schemas.microsoft.com/office/drawing/2014/main" id="{88F9C166-B3ED-1CF7-DEC1-089373C8FCF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10" y="1544"/>
              <a:ext cx="753" cy="2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5000" rIns="90000" bIns="45000"/>
            <a:lstStyle>
              <a:lvl1pPr defTabSz="449263">
                <a:spcBef>
                  <a:spcPct val="20000"/>
                </a:spcBef>
                <a:buFont typeface="Arial" panose="020B0604020202020204" pitchFamily="34" charset="0"/>
                <a:buChar char="•"/>
                <a:tabLst>
                  <a:tab pos="723900" algn="l"/>
                </a:tabLst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 defTabSz="449263">
                <a:spcBef>
                  <a:spcPct val="20000"/>
                </a:spcBef>
                <a:buFont typeface="Arial" panose="020B0604020202020204" pitchFamily="34" charset="0"/>
                <a:buChar char="–"/>
                <a:tabLst>
                  <a:tab pos="723900" algn="l"/>
                </a:tabLst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 defTabSz="449263">
                <a:spcBef>
                  <a:spcPct val="20000"/>
                </a:spcBef>
                <a:buFont typeface="Arial" panose="020B0604020202020204" pitchFamily="34" charset="0"/>
                <a:buChar char="•"/>
                <a:tabLst>
                  <a:tab pos="723900" algn="l"/>
                </a:tabLst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 defTabSz="449263">
                <a:spcBef>
                  <a:spcPct val="20000"/>
                </a:spcBef>
                <a:buFont typeface="Arial" panose="020B0604020202020204" pitchFamily="34" charset="0"/>
                <a:buChar char="–"/>
                <a:tabLst>
                  <a:tab pos="7239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 defTabSz="449263">
                <a:spcBef>
                  <a:spcPct val="20000"/>
                </a:spcBef>
                <a:buFont typeface="Arial" panose="020B0604020202020204" pitchFamily="34" charset="0"/>
                <a:buChar char="»"/>
                <a:tabLst>
                  <a:tab pos="7239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tabLst>
                  <a:tab pos="7239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tabLst>
                  <a:tab pos="7239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tabLst>
                  <a:tab pos="7239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tabLst>
                  <a:tab pos="7239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>
                <a:lnSpc>
                  <a:spcPct val="116000"/>
                </a:lnSpc>
                <a:spcBef>
                  <a:spcPct val="0"/>
                </a:spcBef>
                <a:buClr>
                  <a:srgbClr val="000000"/>
                </a:buClr>
                <a:buFont typeface="Times New Roman" panose="02020603050405020304" pitchFamily="18" charset="0"/>
                <a:buNone/>
              </a:pPr>
              <a:r>
                <a:rPr lang="en-GB" altLang="en-US" sz="2400">
                  <a:ea typeface="MS Gothic" panose="020B0609070205080204" pitchFamily="49" charset="-128"/>
                </a:rPr>
                <a:t>r = 0.85</a:t>
              </a:r>
            </a:p>
          </p:txBody>
        </p:sp>
      </p:grpSp>
      <p:grpSp>
        <p:nvGrpSpPr>
          <p:cNvPr id="45070" name="Group 14">
            <a:extLst>
              <a:ext uri="{FF2B5EF4-FFF2-40B4-BE49-F238E27FC236}">
                <a16:creationId xmlns:a16="http://schemas.microsoft.com/office/drawing/2014/main" id="{42AFD2BA-3CD9-677E-30DD-35F9CDAE767C}"/>
              </a:ext>
            </a:extLst>
          </p:cNvPr>
          <p:cNvGrpSpPr>
            <a:grpSpLocks/>
          </p:cNvGrpSpPr>
          <p:nvPr/>
        </p:nvGrpSpPr>
        <p:grpSpPr bwMode="auto">
          <a:xfrm>
            <a:off x="8748714" y="2998788"/>
            <a:ext cx="1538287" cy="2519362"/>
            <a:chOff x="4551" y="1889"/>
            <a:chExt cx="969" cy="1587"/>
          </a:xfrm>
        </p:grpSpPr>
        <p:sp>
          <p:nvSpPr>
            <p:cNvPr id="46088" name="Line 8">
              <a:extLst>
                <a:ext uri="{FF2B5EF4-FFF2-40B4-BE49-F238E27FC236}">
                  <a16:creationId xmlns:a16="http://schemas.microsoft.com/office/drawing/2014/main" id="{70D3D4AF-C7BE-0728-8FD3-463FD7474A3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51" y="1889"/>
              <a:ext cx="1" cy="1587"/>
            </a:xfrm>
            <a:prstGeom prst="line">
              <a:avLst/>
            </a:prstGeom>
            <a:noFill/>
            <a:ln w="3600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6089" name="Text Box 10">
              <a:extLst>
                <a:ext uri="{FF2B5EF4-FFF2-40B4-BE49-F238E27FC236}">
                  <a16:creationId xmlns:a16="http://schemas.microsoft.com/office/drawing/2014/main" id="{D5681599-4BDE-EA8E-E0CC-3B73DBC6D54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31" y="3023"/>
              <a:ext cx="789" cy="4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5000" rIns="90000" bIns="45000"/>
            <a:lstStyle>
              <a:lvl1pPr defTabSz="449263">
                <a:spcBef>
                  <a:spcPct val="20000"/>
                </a:spcBef>
                <a:buFont typeface="Arial" panose="020B0604020202020204" pitchFamily="34" charset="0"/>
                <a:buChar char="•"/>
                <a:tabLst>
                  <a:tab pos="723900" algn="l"/>
                </a:tabLst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 defTabSz="449263">
                <a:spcBef>
                  <a:spcPct val="20000"/>
                </a:spcBef>
                <a:buFont typeface="Arial" panose="020B0604020202020204" pitchFamily="34" charset="0"/>
                <a:buChar char="–"/>
                <a:tabLst>
                  <a:tab pos="723900" algn="l"/>
                </a:tabLst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 defTabSz="449263">
                <a:spcBef>
                  <a:spcPct val="20000"/>
                </a:spcBef>
                <a:buFont typeface="Arial" panose="020B0604020202020204" pitchFamily="34" charset="0"/>
                <a:buChar char="•"/>
                <a:tabLst>
                  <a:tab pos="723900" algn="l"/>
                </a:tabLst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 defTabSz="449263">
                <a:spcBef>
                  <a:spcPct val="20000"/>
                </a:spcBef>
                <a:buFont typeface="Arial" panose="020B0604020202020204" pitchFamily="34" charset="0"/>
                <a:buChar char="–"/>
                <a:tabLst>
                  <a:tab pos="7239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 defTabSz="449263">
                <a:spcBef>
                  <a:spcPct val="20000"/>
                </a:spcBef>
                <a:buFont typeface="Arial" panose="020B0604020202020204" pitchFamily="34" charset="0"/>
                <a:buChar char="»"/>
                <a:tabLst>
                  <a:tab pos="7239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tabLst>
                  <a:tab pos="7239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tabLst>
                  <a:tab pos="7239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tabLst>
                  <a:tab pos="7239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tabLst>
                  <a:tab pos="7239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>
                <a:lnSpc>
                  <a:spcPct val="116000"/>
                </a:lnSpc>
                <a:spcBef>
                  <a:spcPct val="0"/>
                </a:spcBef>
                <a:buClr>
                  <a:srgbClr val="000000"/>
                </a:buClr>
                <a:buFont typeface="Times New Roman" panose="02020603050405020304" pitchFamily="18" charset="0"/>
                <a:buNone/>
              </a:pPr>
              <a:r>
                <a:rPr lang="en-GB" altLang="en-US" sz="2400">
                  <a:latin typeface="Arial" panose="020B0604020202020204" pitchFamily="34" charset="0"/>
                  <a:sym typeface="Symbol" panose="05050102010706020507" pitchFamily="18" charset="2"/>
                </a:rPr>
                <a:t>Δ</a:t>
              </a:r>
              <a:r>
                <a:rPr lang="en-GB" altLang="en-US" sz="2400"/>
                <a:t>t = 28</a:t>
              </a:r>
              <a:endParaRPr lang="en-GB" altLang="en-US" sz="2400">
                <a:latin typeface="Arial" panose="020B0604020202020204" pitchFamily="34" charset="0"/>
              </a:endParaRPr>
            </a:p>
          </p:txBody>
        </p:sp>
      </p:grpSp>
      <p:sp>
        <p:nvSpPr>
          <p:cNvPr id="46086" name="Text Box 11">
            <a:extLst>
              <a:ext uri="{FF2B5EF4-FFF2-40B4-BE49-F238E27FC236}">
                <a16:creationId xmlns:a16="http://schemas.microsoft.com/office/drawing/2014/main" id="{245713F4-84DE-470E-DA6E-3237A0E3B1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91001" y="6243639"/>
            <a:ext cx="3667125" cy="40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5000" rIns="90000" bIns="45000"/>
          <a:lstStyle>
            <a:lvl1pPr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49263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>
              <a:lnSpc>
                <a:spcPct val="116000"/>
              </a:lnSpc>
              <a:spcBef>
                <a:spcPct val="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n-GB" altLang="en-US" sz="2400"/>
              <a:t>Cumulative Probability = P(</a:t>
            </a:r>
            <a:r>
              <a:rPr lang="en-GB" altLang="en-US" sz="2400">
                <a:latin typeface="Arial" panose="020B0604020202020204" pitchFamily="34" charset="0"/>
                <a:sym typeface="Symbol" panose="05050102010706020507" pitchFamily="18" charset="2"/>
              </a:rPr>
              <a:t>Δ</a:t>
            </a:r>
            <a:r>
              <a:rPr lang="en-GB" altLang="en-US" sz="2400">
                <a:latin typeface="Arial" panose="020B0604020202020204" pitchFamily="34" charset="0"/>
              </a:rPr>
              <a:t>t &lt; t</a:t>
            </a:r>
            <a:r>
              <a:rPr lang="en-GB" altLang="en-US" sz="2400"/>
              <a:t>)</a:t>
            </a:r>
            <a:endParaRPr lang="en-GB" altLang="en-US" sz="1600">
              <a:latin typeface="Arial" panose="020B0604020202020204" pitchFamily="34" charset="0"/>
            </a:endParaRPr>
          </a:p>
        </p:txBody>
      </p:sp>
      <p:sp>
        <p:nvSpPr>
          <p:cNvPr id="45071" name="Rectangle 15">
            <a:extLst>
              <a:ext uri="{FF2B5EF4-FFF2-40B4-BE49-F238E27FC236}">
                <a16:creationId xmlns:a16="http://schemas.microsoft.com/office/drawing/2014/main" id="{A7DA3411-E338-B296-647F-923C770877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13613" y="1800226"/>
            <a:ext cx="3768980" cy="646331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latin typeface="American Typewriter" charset="0"/>
              </a:rPr>
              <a:t>deltat = - log(runif(1))/B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latin typeface="American Typewriter" charset="0"/>
              </a:rPr>
              <a:t>deltat = rexp(1,B)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7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29" name="Picture 7">
            <a:extLst>
              <a:ext uri="{FF2B5EF4-FFF2-40B4-BE49-F238E27FC236}">
                <a16:creationId xmlns:a16="http://schemas.microsoft.com/office/drawing/2014/main" id="{CC0D7B66-4CE6-1708-C651-37797CA183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1238250"/>
            <a:ext cx="2533650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8130" name="Object 8">
            <a:extLst>
              <a:ext uri="{FF2B5EF4-FFF2-40B4-BE49-F238E27FC236}">
                <a16:creationId xmlns:a16="http://schemas.microsoft.com/office/drawing/2014/main" id="{7BD11E4F-0BBB-95C9-4F75-2AD7223795F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692275" y="1155700"/>
          <a:ext cx="4997450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0" imgH="0" progId="Equation.3">
                  <p:embed/>
                </p:oleObj>
              </mc:Choice>
              <mc:Fallback>
                <p:oleObj name="Equation" r:id="rId4" imgW="0" imgH="0" progId="Equation.3">
                  <p:embed/>
                  <p:pic>
                    <p:nvPicPr>
                      <p:cNvPr id="48130" name="Object 8">
                        <a:extLst>
                          <a:ext uri="{FF2B5EF4-FFF2-40B4-BE49-F238E27FC236}">
                            <a16:creationId xmlns:a16="http://schemas.microsoft.com/office/drawing/2014/main" id="{7BD11E4F-0BBB-95C9-4F75-2AD7223795F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2275" y="1155700"/>
                        <a:ext cx="4997450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8131" name="Text Box 9">
            <a:extLst>
              <a:ext uri="{FF2B5EF4-FFF2-40B4-BE49-F238E27FC236}">
                <a16:creationId xmlns:a16="http://schemas.microsoft.com/office/drawing/2014/main" id="{4B3DB916-A38E-F125-5661-BEEBE0ADD2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34200" y="2571750"/>
            <a:ext cx="3505200" cy="3886200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0000" tIns="45000" rIns="90000" bIns="45000"/>
          <a:lstStyle>
            <a:lvl1pPr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49263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>
              <a:lnSpc>
                <a:spcPct val="116000"/>
              </a:lnSpc>
              <a:spcBef>
                <a:spcPct val="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n-GB" altLang="en-US" sz="2400" b="1">
                <a:ea typeface="MS Gothic" panose="020B0609070205080204" pitchFamily="49" charset="-128"/>
              </a:rPr>
              <a:t>Simulation Method</a:t>
            </a:r>
            <a:endParaRPr lang="en-GB" altLang="en-US" sz="2400">
              <a:ea typeface="MS Gothic" panose="020B0609070205080204" pitchFamily="49" charset="-128"/>
            </a:endParaRPr>
          </a:p>
          <a:p>
            <a:pPr eaLnBrk="1">
              <a:lnSpc>
                <a:spcPct val="116000"/>
              </a:lnSpc>
              <a:spcBef>
                <a:spcPct val="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n-GB" altLang="en-US" sz="2400">
                <a:ea typeface="MS Gothic" panose="020B0609070205080204" pitchFamily="49" charset="-128"/>
              </a:rPr>
              <a:t>1. Generate a random number (r) between 0-1</a:t>
            </a:r>
          </a:p>
          <a:p>
            <a:pPr eaLnBrk="1">
              <a:lnSpc>
                <a:spcPct val="116000"/>
              </a:lnSpc>
              <a:spcBef>
                <a:spcPct val="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endParaRPr lang="en-GB" altLang="en-US" sz="2400">
              <a:ea typeface="MS Gothic" panose="020B0609070205080204" pitchFamily="49" charset="-128"/>
            </a:endParaRPr>
          </a:p>
          <a:p>
            <a:pPr eaLnBrk="1">
              <a:lnSpc>
                <a:spcPct val="116000"/>
              </a:lnSpc>
              <a:spcBef>
                <a:spcPct val="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n-GB" altLang="en-US" sz="2400">
                <a:ea typeface="MS Gothic" panose="020B0609070205080204" pitchFamily="49" charset="-128"/>
              </a:rPr>
              <a:t>2. Use to sample from exponential distribution to give time to next event </a:t>
            </a:r>
          </a:p>
          <a:p>
            <a:pPr eaLnBrk="1">
              <a:lnSpc>
                <a:spcPct val="116000"/>
              </a:lnSpc>
              <a:spcBef>
                <a:spcPct val="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n-GB" altLang="en-US" sz="2400">
                <a:ea typeface="MS Gothic" panose="020B0609070205080204" pitchFamily="49" charset="-128"/>
              </a:rPr>
              <a:t>occurring:</a:t>
            </a:r>
          </a:p>
        </p:txBody>
      </p:sp>
      <p:graphicFrame>
        <p:nvGraphicFramePr>
          <p:cNvPr id="48132" name="Object 10">
            <a:extLst>
              <a:ext uri="{FF2B5EF4-FFF2-40B4-BE49-F238E27FC236}">
                <a16:creationId xmlns:a16="http://schemas.microsoft.com/office/drawing/2014/main" id="{5644EB6F-8C44-8E06-7D83-3B86C805AF2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369300" y="5513388"/>
          <a:ext cx="1670050" cy="849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0" imgH="0" progId="Equation.3">
                  <p:embed/>
                </p:oleObj>
              </mc:Choice>
              <mc:Fallback>
                <p:oleObj name="Equation" r:id="rId6" imgW="0" imgH="0" progId="Equation.3">
                  <p:embed/>
                  <p:pic>
                    <p:nvPicPr>
                      <p:cNvPr id="48132" name="Object 10">
                        <a:extLst>
                          <a:ext uri="{FF2B5EF4-FFF2-40B4-BE49-F238E27FC236}">
                            <a16:creationId xmlns:a16="http://schemas.microsoft.com/office/drawing/2014/main" id="{5644EB6F-8C44-8E06-7D83-3B86C805AF2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69300" y="5513388"/>
                        <a:ext cx="1670050" cy="8493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8133" name="Text Box 12">
            <a:extLst>
              <a:ext uri="{FF2B5EF4-FFF2-40B4-BE49-F238E27FC236}">
                <a16:creationId xmlns:a16="http://schemas.microsoft.com/office/drawing/2014/main" id="{754186AB-572A-FDE8-EA55-52EFE76996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5001" y="1828801"/>
            <a:ext cx="4556125" cy="4278094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 dirty="0">
                <a:solidFill>
                  <a:schemeClr val="bg1"/>
                </a:solidFill>
                <a:latin typeface="American Typewriter" charset="0"/>
              </a:rPr>
              <a:t># Population Size</a:t>
            </a:r>
            <a:r>
              <a:rPr lang="en-US" altLang="en-US" sz="1600" dirty="0">
                <a:latin typeface="American Typewriter" charset="0"/>
              </a:rPr>
              <a:t>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 dirty="0">
                <a:latin typeface="American Typewriter" charset="0"/>
              </a:rPr>
              <a:t>N = 1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 dirty="0">
                <a:solidFill>
                  <a:schemeClr val="bg1"/>
                </a:solidFill>
                <a:latin typeface="American Typewriter" charset="0"/>
              </a:rPr>
              <a:t># Time</a:t>
            </a:r>
            <a:endParaRPr lang="en-US" altLang="en-US" sz="1600" dirty="0">
              <a:latin typeface="American Typewriter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 dirty="0">
                <a:latin typeface="American Typewriter" charset="0"/>
              </a:rPr>
              <a:t>t = 0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 dirty="0" err="1">
                <a:latin typeface="American Typewriter" charset="0"/>
              </a:rPr>
              <a:t>tmax</a:t>
            </a:r>
            <a:r>
              <a:rPr lang="en-US" altLang="en-US" sz="1600" dirty="0">
                <a:latin typeface="American Typewriter" charset="0"/>
              </a:rPr>
              <a:t> = 100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 dirty="0">
                <a:solidFill>
                  <a:schemeClr val="bg1"/>
                </a:solidFill>
                <a:latin typeface="American Typewriter" charset="0"/>
              </a:rPr>
              <a:t># Parameters</a:t>
            </a:r>
            <a:endParaRPr lang="en-US" altLang="en-US" sz="1600" dirty="0">
              <a:latin typeface="American Typewriter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 dirty="0">
                <a:latin typeface="American Typewriter" charset="0"/>
              </a:rPr>
              <a:t>B = 1.0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 dirty="0">
                <a:solidFill>
                  <a:schemeClr val="bg1"/>
                </a:solidFill>
                <a:latin typeface="American Typewriter" charset="0"/>
              </a:rPr>
              <a:t># Setup Graph for Output</a:t>
            </a:r>
            <a:endParaRPr lang="en-US" altLang="en-US" sz="16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 dirty="0"/>
              <a:t>plot(0,0,xlim=c(0,100),</a:t>
            </a:r>
            <a:r>
              <a:rPr lang="en-US" altLang="en-US" sz="1600" dirty="0" err="1"/>
              <a:t>ylim</a:t>
            </a:r>
            <a:r>
              <a:rPr lang="en-US" altLang="en-US" sz="1600" dirty="0"/>
              <a:t>=c(0,110),</a:t>
            </a:r>
            <a:r>
              <a:rPr lang="en-US" altLang="en-US" sz="1600" dirty="0" err="1"/>
              <a:t>pch</a:t>
            </a:r>
            <a:r>
              <a:rPr lang="en-US" altLang="en-US" sz="1600" dirty="0"/>
              <a:t>=NA)</a:t>
            </a:r>
            <a:endParaRPr lang="en-US" altLang="en-US" sz="1600" dirty="0">
              <a:latin typeface="American Typewriter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 dirty="0">
                <a:solidFill>
                  <a:schemeClr val="bg1"/>
                </a:solidFill>
                <a:latin typeface="American Typewriter" charset="0"/>
              </a:rPr>
              <a:t># Main Loop</a:t>
            </a:r>
            <a:endParaRPr lang="en-US" altLang="en-US" sz="1600" dirty="0">
              <a:latin typeface="American Typewriter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 dirty="0">
                <a:latin typeface="American Typewriter" charset="0"/>
              </a:rPr>
              <a:t>while(t &lt; </a:t>
            </a:r>
            <a:r>
              <a:rPr lang="en-US" altLang="en-US" sz="1600" dirty="0" err="1">
                <a:latin typeface="American Typewriter" charset="0"/>
              </a:rPr>
              <a:t>tmax</a:t>
            </a:r>
            <a:r>
              <a:rPr lang="en-US" altLang="en-US" sz="1600" dirty="0">
                <a:latin typeface="American Typewriter" charset="0"/>
              </a:rPr>
              <a:t>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 dirty="0">
                <a:latin typeface="American Typewriter" charset="0"/>
              </a:rPr>
              <a:t>{</a:t>
            </a:r>
            <a:r>
              <a:rPr lang="en-US" altLang="en-US" sz="1600" dirty="0">
                <a:solidFill>
                  <a:schemeClr val="bg1"/>
                </a:solidFill>
                <a:latin typeface="American Typewriter" charset="0"/>
              </a:rPr>
              <a:t># Update time to after next event</a:t>
            </a:r>
            <a:endParaRPr lang="en-US" altLang="en-US" sz="1600" dirty="0">
              <a:latin typeface="American Typewriter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 dirty="0">
                <a:latin typeface="American Typewriter" charset="0"/>
              </a:rPr>
              <a:t>t = t - log(</a:t>
            </a:r>
            <a:r>
              <a:rPr lang="en-US" altLang="en-US" sz="1600" dirty="0" err="1">
                <a:latin typeface="American Typewriter" charset="0"/>
              </a:rPr>
              <a:t>runif</a:t>
            </a:r>
            <a:r>
              <a:rPr lang="en-US" altLang="en-US" sz="1600" dirty="0">
                <a:latin typeface="American Typewriter" charset="0"/>
              </a:rPr>
              <a:t>(1))/B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 dirty="0">
                <a:solidFill>
                  <a:schemeClr val="bg1"/>
                </a:solidFill>
                <a:latin typeface="American Typewriter" charset="0"/>
              </a:rPr>
              <a:t># Update State Variable</a:t>
            </a:r>
            <a:endParaRPr lang="en-US" altLang="en-US" sz="1600" dirty="0">
              <a:latin typeface="American Typewriter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 dirty="0">
                <a:latin typeface="American Typewriter" charset="0"/>
              </a:rPr>
              <a:t>N = N + 1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 dirty="0">
                <a:solidFill>
                  <a:schemeClr val="bg1"/>
                </a:solidFill>
                <a:latin typeface="American Typewriter" charset="0"/>
              </a:rPr>
              <a:t># Output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 dirty="0">
                <a:latin typeface="American Typewriter" charset="0"/>
              </a:rPr>
              <a:t>points(</a:t>
            </a:r>
            <a:r>
              <a:rPr lang="en-US" altLang="en-US" sz="1600" dirty="0" err="1">
                <a:latin typeface="American Typewriter" charset="0"/>
              </a:rPr>
              <a:t>t,N,pch</a:t>
            </a:r>
            <a:r>
              <a:rPr lang="en-US" altLang="en-US" sz="1600" dirty="0">
                <a:latin typeface="American Typewriter" charset="0"/>
              </a:rPr>
              <a:t>=20) }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Text Box 4">
            <a:extLst>
              <a:ext uri="{FF2B5EF4-FFF2-40B4-BE49-F238E27FC236}">
                <a16:creationId xmlns:a16="http://schemas.microsoft.com/office/drawing/2014/main" id="{30ED40EA-D86D-06DB-FD3D-5901108379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71638" y="781050"/>
            <a:ext cx="8920162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49263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>
              <a:lnSpc>
                <a:spcPct val="116000"/>
              </a:lnSpc>
              <a:spcBef>
                <a:spcPct val="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n-GB" altLang="en-US" sz="4400">
                <a:ea typeface="MS Gothic" panose="020B0609070205080204" pitchFamily="49" charset="-128"/>
              </a:rPr>
              <a:t>Example II: Per Capita Birth Model</a:t>
            </a:r>
          </a:p>
        </p:txBody>
      </p:sp>
      <p:sp>
        <p:nvSpPr>
          <p:cNvPr id="50178" name="Text Box 6">
            <a:extLst>
              <a:ext uri="{FF2B5EF4-FFF2-40B4-BE49-F238E27FC236}">
                <a16:creationId xmlns:a16="http://schemas.microsoft.com/office/drawing/2014/main" id="{D45517FC-43FC-D1D1-277A-A2E1A83A11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24800" y="3925888"/>
            <a:ext cx="2643188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49263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>
              <a:lnSpc>
                <a:spcPct val="116000"/>
              </a:lnSpc>
              <a:spcBef>
                <a:spcPct val="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n-GB" altLang="en-US" sz="2400">
                <a:ea typeface="MS Gothic" panose="020B0609070205080204" pitchFamily="49" charset="-128"/>
              </a:rPr>
              <a:t>Deterministic Representation</a:t>
            </a:r>
            <a:endParaRPr lang="en-GB" altLang="en-US" sz="1600">
              <a:latin typeface="Arial" panose="020B0604020202020204" pitchFamily="34" charset="0"/>
              <a:ea typeface="MS Gothic" panose="020B0609070205080204" pitchFamily="49" charset="-128"/>
            </a:endParaRPr>
          </a:p>
        </p:txBody>
      </p:sp>
      <p:graphicFrame>
        <p:nvGraphicFramePr>
          <p:cNvPr id="50179" name="Object 7">
            <a:extLst>
              <a:ext uri="{FF2B5EF4-FFF2-40B4-BE49-F238E27FC236}">
                <a16:creationId xmlns:a16="http://schemas.microsoft.com/office/drawing/2014/main" id="{AB828D0B-42FE-E97A-E7C3-DE462574F43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109789" y="1882775"/>
          <a:ext cx="858837" cy="768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3" imgW="0" imgH="0" progId="">
                  <p:embed/>
                </p:oleObj>
              </mc:Choice>
              <mc:Fallback>
                <p:oleObj r:id="rId3" imgW="0" imgH="0" progId="">
                  <p:embed/>
                  <p:pic>
                    <p:nvPicPr>
                      <p:cNvPr id="50179" name="Object 7">
                        <a:extLst>
                          <a:ext uri="{FF2B5EF4-FFF2-40B4-BE49-F238E27FC236}">
                            <a16:creationId xmlns:a16="http://schemas.microsoft.com/office/drawing/2014/main" id="{AB828D0B-42FE-E97A-E7C3-DE462574F43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09789" y="1882775"/>
                        <a:ext cx="858837" cy="768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0180" name="Text Box 8">
            <a:extLst>
              <a:ext uri="{FF2B5EF4-FFF2-40B4-BE49-F238E27FC236}">
                <a16:creationId xmlns:a16="http://schemas.microsoft.com/office/drawing/2014/main" id="{DA1EA0DC-6631-54D1-B989-39FF05467F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09925" y="2139950"/>
            <a:ext cx="45529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49263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>
              <a:lnSpc>
                <a:spcPct val="116000"/>
              </a:lnSpc>
              <a:spcBef>
                <a:spcPct val="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n-GB" altLang="en-US" sz="2400"/>
              <a:t>One state variable – Population size</a:t>
            </a:r>
          </a:p>
        </p:txBody>
      </p:sp>
      <p:sp>
        <p:nvSpPr>
          <p:cNvPr id="50181" name="Line 9">
            <a:extLst>
              <a:ext uri="{FF2B5EF4-FFF2-40B4-BE49-F238E27FC236}">
                <a16:creationId xmlns:a16="http://schemas.microsoft.com/office/drawing/2014/main" id="{DB68A96B-A686-E74E-BCDD-1A8D390FC246}"/>
              </a:ext>
            </a:extLst>
          </p:cNvPr>
          <p:cNvSpPr>
            <a:spLocks noChangeShapeType="1"/>
          </p:cNvSpPr>
          <p:nvPr/>
        </p:nvSpPr>
        <p:spPr bwMode="auto">
          <a:xfrm>
            <a:off x="7981951" y="1916725"/>
            <a:ext cx="1587" cy="3060700"/>
          </a:xfrm>
          <a:prstGeom prst="line">
            <a:avLst/>
          </a:prstGeom>
          <a:noFill/>
          <a:ln w="36000">
            <a:solidFill>
              <a:srgbClr val="FF66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graphicFrame>
        <p:nvGraphicFramePr>
          <p:cNvPr id="47114" name="Object 10">
            <a:extLst>
              <a:ext uri="{FF2B5EF4-FFF2-40B4-BE49-F238E27FC236}">
                <a16:creationId xmlns:a16="http://schemas.microsoft.com/office/drawing/2014/main" id="{F9897B50-E117-D0ED-2DDF-A389DC237FD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643063" y="4068764"/>
          <a:ext cx="6176962" cy="896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0" imgH="0" progId="Equation.3">
                  <p:embed/>
                </p:oleObj>
              </mc:Choice>
              <mc:Fallback>
                <p:oleObj name="Equation" r:id="rId5" imgW="0" imgH="0" progId="Equation.3">
                  <p:embed/>
                  <p:pic>
                    <p:nvPicPr>
                      <p:cNvPr id="47114" name="Object 10">
                        <a:extLst>
                          <a:ext uri="{FF2B5EF4-FFF2-40B4-BE49-F238E27FC236}">
                            <a16:creationId xmlns:a16="http://schemas.microsoft.com/office/drawing/2014/main" id="{F9897B50-E117-D0ED-2DDF-A389DC237FD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43063" y="4068764"/>
                        <a:ext cx="6176962" cy="8969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115" name="Object 11">
            <a:extLst>
              <a:ext uri="{FF2B5EF4-FFF2-40B4-BE49-F238E27FC236}">
                <a16:creationId xmlns:a16="http://schemas.microsoft.com/office/drawing/2014/main" id="{4CFD6AC6-6FEE-8EE9-7F84-080E914F66E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202614" y="2325689"/>
          <a:ext cx="1838325" cy="1133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0" imgH="0" progId="Equation.3">
                  <p:embed/>
                </p:oleObj>
              </mc:Choice>
              <mc:Fallback>
                <p:oleObj name="Equation" r:id="rId7" imgW="0" imgH="0" progId="Equation.3">
                  <p:embed/>
                  <p:pic>
                    <p:nvPicPr>
                      <p:cNvPr id="47115" name="Object 11">
                        <a:extLst>
                          <a:ext uri="{FF2B5EF4-FFF2-40B4-BE49-F238E27FC236}">
                            <a16:creationId xmlns:a16="http://schemas.microsoft.com/office/drawing/2014/main" id="{4CFD6AC6-6FEE-8EE9-7F84-080E914F66E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02614" y="2325689"/>
                        <a:ext cx="1838325" cy="1133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0184" name="Rectangle 12">
            <a:extLst>
              <a:ext uri="{FF2B5EF4-FFF2-40B4-BE49-F238E27FC236}">
                <a16:creationId xmlns:a16="http://schemas.microsoft.com/office/drawing/2014/main" id="{0C3161A1-81C0-DFDF-B511-C7E89D5379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57388" y="3211513"/>
            <a:ext cx="5181600" cy="93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>
              <a:lnSpc>
                <a:spcPct val="116000"/>
              </a:lnSpc>
              <a:spcBef>
                <a:spcPct val="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n-GB" altLang="en-US" sz="2400">
                <a:ea typeface="MS Gothic" panose="020B0609070205080204" pitchFamily="49" charset="-128"/>
              </a:rPr>
              <a:t>Single Event -  Birth, with per capita birth rate</a:t>
            </a:r>
          </a:p>
        </p:txBody>
      </p:sp>
      <p:grpSp>
        <p:nvGrpSpPr>
          <p:cNvPr id="47119" name="Group 15">
            <a:extLst>
              <a:ext uri="{FF2B5EF4-FFF2-40B4-BE49-F238E27FC236}">
                <a16:creationId xmlns:a16="http://schemas.microsoft.com/office/drawing/2014/main" id="{5418ED74-1CC1-6B18-A4BD-E4F4FA5A939E}"/>
              </a:ext>
            </a:extLst>
          </p:cNvPr>
          <p:cNvGrpSpPr>
            <a:grpSpLocks/>
          </p:cNvGrpSpPr>
          <p:nvPr/>
        </p:nvGrpSpPr>
        <p:grpSpPr bwMode="auto">
          <a:xfrm>
            <a:off x="1728788" y="5159376"/>
            <a:ext cx="8863012" cy="1698625"/>
            <a:chOff x="129" y="3250"/>
            <a:chExt cx="5583" cy="1070"/>
          </a:xfrm>
        </p:grpSpPr>
        <p:sp>
          <p:nvSpPr>
            <p:cNvPr id="50187" name="Text Box 5">
              <a:extLst>
                <a:ext uri="{FF2B5EF4-FFF2-40B4-BE49-F238E27FC236}">
                  <a16:creationId xmlns:a16="http://schemas.microsoft.com/office/drawing/2014/main" id="{883EECEA-257D-40F7-F23D-63B43768F9F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9" y="3250"/>
              <a:ext cx="5110" cy="9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5000" rIns="90000" bIns="45000"/>
            <a:lstStyle>
              <a:lvl1pPr defTabSz="449263">
                <a:spcBef>
                  <a:spcPct val="20000"/>
                </a:spcBef>
                <a:buFont typeface="Arial" panose="020B0604020202020204" pitchFamily="34" charset="0"/>
                <a:buChar char="•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  <a:tab pos="5791200" algn="l"/>
                  <a:tab pos="6515100" algn="l"/>
                  <a:tab pos="7239000" algn="l"/>
                  <a:tab pos="7962900" algn="l"/>
                </a:tabLst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 defTabSz="449263">
                <a:spcBef>
                  <a:spcPct val="20000"/>
                </a:spcBef>
                <a:buFont typeface="Arial" panose="020B0604020202020204" pitchFamily="34" charset="0"/>
                <a:buChar char="–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  <a:tab pos="5791200" algn="l"/>
                  <a:tab pos="6515100" algn="l"/>
                  <a:tab pos="7239000" algn="l"/>
                  <a:tab pos="7962900" algn="l"/>
                </a:tabLst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 defTabSz="449263">
                <a:spcBef>
                  <a:spcPct val="20000"/>
                </a:spcBef>
                <a:buFont typeface="Arial" panose="020B0604020202020204" pitchFamily="34" charset="0"/>
                <a:buChar char="•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  <a:tab pos="5791200" algn="l"/>
                  <a:tab pos="6515100" algn="l"/>
                  <a:tab pos="7239000" algn="l"/>
                  <a:tab pos="7962900" algn="l"/>
                </a:tabLst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 defTabSz="449263">
                <a:spcBef>
                  <a:spcPct val="20000"/>
                </a:spcBef>
                <a:buFont typeface="Arial" panose="020B0604020202020204" pitchFamily="34" charset="0"/>
                <a:buChar char="–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  <a:tab pos="5791200" algn="l"/>
                  <a:tab pos="6515100" algn="l"/>
                  <a:tab pos="7239000" algn="l"/>
                  <a:tab pos="79629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 defTabSz="449263">
                <a:spcBef>
                  <a:spcPct val="20000"/>
                </a:spcBef>
                <a:buFont typeface="Arial" panose="020B0604020202020204" pitchFamily="34" charset="0"/>
                <a:buChar char="»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  <a:tab pos="5791200" algn="l"/>
                  <a:tab pos="6515100" algn="l"/>
                  <a:tab pos="7239000" algn="l"/>
                  <a:tab pos="79629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  <a:tab pos="5791200" algn="l"/>
                  <a:tab pos="6515100" algn="l"/>
                  <a:tab pos="7239000" algn="l"/>
                  <a:tab pos="79629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  <a:tab pos="5791200" algn="l"/>
                  <a:tab pos="6515100" algn="l"/>
                  <a:tab pos="7239000" algn="l"/>
                  <a:tab pos="79629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  <a:tab pos="5791200" algn="l"/>
                  <a:tab pos="6515100" algn="l"/>
                  <a:tab pos="7239000" algn="l"/>
                  <a:tab pos="79629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  <a:tab pos="5791200" algn="l"/>
                  <a:tab pos="6515100" algn="l"/>
                  <a:tab pos="7239000" algn="l"/>
                  <a:tab pos="79629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>
                <a:lnSpc>
                  <a:spcPct val="116000"/>
                </a:lnSpc>
                <a:spcBef>
                  <a:spcPct val="0"/>
                </a:spcBef>
                <a:buClr>
                  <a:srgbClr val="000000"/>
                </a:buClr>
                <a:buFont typeface="Times New Roman" panose="02020603050405020304" pitchFamily="18" charset="0"/>
                <a:buNone/>
              </a:pPr>
              <a:r>
                <a:rPr lang="en-GB" altLang="en-US" sz="2400"/>
                <a:t>Can simulate process using the same inter-event time distribution than we found for simple birth model as rate of events </a:t>
              </a:r>
              <a:r>
                <a:rPr lang="en-GB" altLang="en-US" sz="2400" b="1"/>
                <a:t>r = </a:t>
              </a:r>
              <a:r>
                <a:rPr lang="en-GB" altLang="en-US" sz="2400" b="1">
                  <a:sym typeface="Symbol" panose="05050102010706020507" pitchFamily="18" charset="2"/>
                </a:rPr>
                <a:t>μN</a:t>
              </a:r>
              <a:r>
                <a:rPr lang="en-GB" altLang="en-US" sz="2400">
                  <a:sym typeface="Symbol" panose="05050102010706020507" pitchFamily="18" charset="2"/>
                </a:rPr>
                <a:t> is constant between steps of the model.</a:t>
              </a:r>
              <a:endParaRPr lang="en-GB" altLang="en-US" sz="2400">
                <a:latin typeface="Arial" panose="020B0604020202020204" pitchFamily="34" charset="0"/>
              </a:endParaRPr>
            </a:p>
            <a:p>
              <a:pPr eaLnBrk="1">
                <a:lnSpc>
                  <a:spcPct val="116000"/>
                </a:lnSpc>
                <a:spcBef>
                  <a:spcPct val="0"/>
                </a:spcBef>
                <a:buClr>
                  <a:srgbClr val="000000"/>
                </a:buClr>
                <a:buFont typeface="Times New Roman" panose="02020603050405020304" pitchFamily="18" charset="0"/>
                <a:buNone/>
              </a:pPr>
              <a:endParaRPr lang="en-GB" altLang="en-US" sz="1600">
                <a:latin typeface="Arial" panose="020B0604020202020204" pitchFamily="34" charset="0"/>
              </a:endParaRPr>
            </a:p>
          </p:txBody>
        </p:sp>
        <p:graphicFrame>
          <p:nvGraphicFramePr>
            <p:cNvPr id="50188" name="Object 13">
              <a:extLst>
                <a:ext uri="{FF2B5EF4-FFF2-40B4-BE49-F238E27FC236}">
                  <a16:creationId xmlns:a16="http://schemas.microsoft.com/office/drawing/2014/main" id="{1A3A3713-2121-4A23-EBDC-AEFFF07F02FE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4660" y="3785"/>
            <a:ext cx="1052" cy="53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9" imgW="0" imgH="0" progId="Equation.3">
                    <p:embed/>
                  </p:oleObj>
                </mc:Choice>
                <mc:Fallback>
                  <p:oleObj name="Equation" r:id="rId9" imgW="0" imgH="0" progId="Equation.3">
                    <p:embed/>
                    <p:pic>
                      <p:nvPicPr>
                        <p:cNvPr id="50188" name="Object 13">
                          <a:extLst>
                            <a:ext uri="{FF2B5EF4-FFF2-40B4-BE49-F238E27FC236}">
                              <a16:creationId xmlns:a16="http://schemas.microsoft.com/office/drawing/2014/main" id="{1A3A3713-2121-4A23-EBDC-AEFFF07F02FE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660" y="3785"/>
                          <a:ext cx="1052" cy="53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>
                                    <a:alpha val="74997"/>
                                  </a:schemeClr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50186" name="Rectangle 14">
            <a:extLst>
              <a:ext uri="{FF2B5EF4-FFF2-40B4-BE49-F238E27FC236}">
                <a16:creationId xmlns:a16="http://schemas.microsoft.com/office/drawing/2014/main" id="{0D7EF13D-DCCC-C03C-65C8-1A25DFA530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28788" y="1806575"/>
            <a:ext cx="8839200" cy="3352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42" name="Picture 26" descr="duckFade6">
            <a:extLst>
              <a:ext uri="{FF2B5EF4-FFF2-40B4-BE49-F238E27FC236}">
                <a16:creationId xmlns:a16="http://schemas.microsoft.com/office/drawing/2014/main" id="{20E57C8A-9912-F817-3D25-F118D2E73C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3000" y="5902326"/>
            <a:ext cx="1441450" cy="120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2" name="Title 1">
            <a:extLst>
              <a:ext uri="{FF2B5EF4-FFF2-40B4-BE49-F238E27FC236}">
                <a16:creationId xmlns:a16="http://schemas.microsoft.com/office/drawing/2014/main" id="{2AD7EA2C-321F-09D6-BA05-E11FFE045A2B}"/>
              </a:ext>
            </a:extLst>
          </p:cNvPr>
          <p:cNvSpPr>
            <a:spLocks/>
          </p:cNvSpPr>
          <p:nvPr/>
        </p:nvSpPr>
        <p:spPr bwMode="auto">
          <a:xfrm>
            <a:off x="1752600" y="862013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4400" b="1"/>
              <a:t>Deterministic Population Models</a:t>
            </a:r>
          </a:p>
        </p:txBody>
      </p:sp>
      <p:sp>
        <p:nvSpPr>
          <p:cNvPr id="86028" name="Text Box 12">
            <a:extLst>
              <a:ext uri="{FF2B5EF4-FFF2-40B4-BE49-F238E27FC236}">
                <a16:creationId xmlns:a16="http://schemas.microsoft.com/office/drawing/2014/main" id="{4129059D-6B84-17FC-10DE-E8F832F2CC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60775" y="4473575"/>
            <a:ext cx="4713288" cy="1022350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 tIns="45000" rIns="90000" bIns="45000"/>
          <a:lstStyle>
            <a:lvl1pPr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49263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>
              <a:lnSpc>
                <a:spcPct val="116000"/>
              </a:lnSpc>
              <a:spcBef>
                <a:spcPct val="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n-GB" altLang="en-US" sz="2400">
                <a:ea typeface="MS Gothic" panose="020B0609070205080204" pitchFamily="49" charset="-128"/>
              </a:rPr>
              <a:t>Population is represented by </a:t>
            </a:r>
            <a:r>
              <a:rPr lang="en-GB" altLang="en-US" sz="2400" b="1">
                <a:ea typeface="MS Gothic" panose="020B0609070205080204" pitchFamily="49" charset="-128"/>
              </a:rPr>
              <a:t>real</a:t>
            </a:r>
            <a:endParaRPr lang="en-GB" altLang="en-US" sz="2400">
              <a:ea typeface="MS Gothic" panose="020B0609070205080204" pitchFamily="49" charset="-128"/>
            </a:endParaRPr>
          </a:p>
          <a:p>
            <a:pPr eaLnBrk="1">
              <a:lnSpc>
                <a:spcPct val="116000"/>
              </a:lnSpc>
              <a:spcBef>
                <a:spcPct val="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n-GB" altLang="en-US" sz="2400">
                <a:ea typeface="MS Gothic" panose="020B0609070205080204" pitchFamily="49" charset="-128"/>
              </a:rPr>
              <a:t>numbers which change continuously</a:t>
            </a:r>
            <a:endParaRPr lang="en-GB" altLang="en-US" sz="1800">
              <a:latin typeface="Arial" panose="020B0604020202020204" pitchFamily="34" charset="0"/>
              <a:ea typeface="MS Gothic" panose="020B0609070205080204" pitchFamily="49" charset="-128"/>
            </a:endParaRPr>
          </a:p>
        </p:txBody>
      </p:sp>
      <p:graphicFrame>
        <p:nvGraphicFramePr>
          <p:cNvPr id="15364" name="Object 13">
            <a:extLst>
              <a:ext uri="{FF2B5EF4-FFF2-40B4-BE49-F238E27FC236}">
                <a16:creationId xmlns:a16="http://schemas.microsoft.com/office/drawing/2014/main" id="{A5CA78E6-548D-A7E0-75EB-1E1254F7791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953251" y="2005014"/>
          <a:ext cx="3465513" cy="127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0" imgH="0" progId="Equation.3">
                  <p:embed/>
                </p:oleObj>
              </mc:Choice>
              <mc:Fallback>
                <p:oleObj name="Equation" r:id="rId4" imgW="0" imgH="0" progId="Equation.3">
                  <p:embed/>
                  <p:pic>
                    <p:nvPicPr>
                      <p:cNvPr id="15364" name="Object 13">
                        <a:extLst>
                          <a:ext uri="{FF2B5EF4-FFF2-40B4-BE49-F238E27FC236}">
                            <a16:creationId xmlns:a16="http://schemas.microsoft.com/office/drawing/2014/main" id="{A5CA78E6-548D-A7E0-75EB-1E1254F7791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53251" y="2005014"/>
                        <a:ext cx="3465513" cy="12715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65" name="Text Box 19">
            <a:extLst>
              <a:ext uri="{FF2B5EF4-FFF2-40B4-BE49-F238E27FC236}">
                <a16:creationId xmlns:a16="http://schemas.microsoft.com/office/drawing/2014/main" id="{49E3F9BA-BA52-ECC7-0417-D5324492B5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2600" y="1752600"/>
            <a:ext cx="520065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49263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>
              <a:lnSpc>
                <a:spcPct val="116000"/>
              </a:lnSpc>
              <a:spcBef>
                <a:spcPct val="0"/>
              </a:spcBef>
              <a:buFont typeface="Times" panose="02020603050405020304" pitchFamily="18" charset="0"/>
              <a:buChar char="•"/>
            </a:pPr>
            <a:r>
              <a:rPr lang="en-GB" altLang="en-US" sz="2400"/>
              <a:t> Easy to “solve” numerically and sometimes analytically</a:t>
            </a:r>
          </a:p>
          <a:p>
            <a:pPr eaLnBrk="1">
              <a:lnSpc>
                <a:spcPct val="116000"/>
              </a:lnSpc>
              <a:spcBef>
                <a:spcPct val="0"/>
              </a:spcBef>
              <a:buFont typeface="Times" panose="02020603050405020304" pitchFamily="18" charset="0"/>
              <a:buChar char="•"/>
            </a:pPr>
            <a:r>
              <a:rPr lang="en-GB" altLang="en-US" sz="2400"/>
              <a:t> Under certain limits provide a “good enough” description of the dynamics of natural populations …</a:t>
            </a:r>
          </a:p>
        </p:txBody>
      </p:sp>
      <p:pic>
        <p:nvPicPr>
          <p:cNvPr id="86036" name="Picture 20">
            <a:extLst>
              <a:ext uri="{FF2B5EF4-FFF2-40B4-BE49-F238E27FC236}">
                <a16:creationId xmlns:a16="http://schemas.microsoft.com/office/drawing/2014/main" id="{38FDA260-64A1-F89B-8B39-5EEDCF565C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1" y="5902326"/>
            <a:ext cx="974725" cy="81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6037" name="Picture 21" descr="duckFade2">
            <a:extLst>
              <a:ext uri="{FF2B5EF4-FFF2-40B4-BE49-F238E27FC236}">
                <a16:creationId xmlns:a16="http://schemas.microsoft.com/office/drawing/2014/main" id="{46F42BDA-B024-4761-45B9-A5C7751B0A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5902325"/>
            <a:ext cx="1066800" cy="89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6039" name="Picture 23" descr="duckFade3">
            <a:extLst>
              <a:ext uri="{FF2B5EF4-FFF2-40B4-BE49-F238E27FC236}">
                <a16:creationId xmlns:a16="http://schemas.microsoft.com/office/drawing/2014/main" id="{09E34698-0AFD-6AA9-E782-CCF48A4E06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5913438"/>
            <a:ext cx="1130300" cy="944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6040" name="Picture 24" descr="duckFade4">
            <a:extLst>
              <a:ext uri="{FF2B5EF4-FFF2-40B4-BE49-F238E27FC236}">
                <a16:creationId xmlns:a16="http://schemas.microsoft.com/office/drawing/2014/main" id="{979BBD82-546C-6511-D51C-9432C539C7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8213" y="5913438"/>
            <a:ext cx="1200150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6041" name="Picture 25" descr="duckFade5">
            <a:extLst>
              <a:ext uri="{FF2B5EF4-FFF2-40B4-BE49-F238E27FC236}">
                <a16:creationId xmlns:a16="http://schemas.microsoft.com/office/drawing/2014/main" id="{153904A5-46BC-C647-FA85-7E39F31714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0" y="5961064"/>
            <a:ext cx="1143000" cy="95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6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6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86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6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6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86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60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6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86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60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60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86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60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60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86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6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6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8" dur="1000"/>
                                        <p:tgtEl>
                                          <p:spTgt spid="86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5" name="Picture 10" descr="PureBirth1">
            <a:extLst>
              <a:ext uri="{FF2B5EF4-FFF2-40B4-BE49-F238E27FC236}">
                <a16:creationId xmlns:a16="http://schemas.microsoft.com/office/drawing/2014/main" id="{F4727C03-19AB-08FC-1BE2-DCC9718902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1050925"/>
            <a:ext cx="472440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11" name="Picture 11" descr="PureBirth2">
            <a:extLst>
              <a:ext uri="{FF2B5EF4-FFF2-40B4-BE49-F238E27FC236}">
                <a16:creationId xmlns:a16="http://schemas.microsoft.com/office/drawing/2014/main" id="{33DC0A6F-01EF-9CDF-3552-F1DC261CD6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2351" y="1066801"/>
            <a:ext cx="4708525" cy="470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227" name="Text Box 5">
            <a:extLst>
              <a:ext uri="{FF2B5EF4-FFF2-40B4-BE49-F238E27FC236}">
                <a16:creationId xmlns:a16="http://schemas.microsoft.com/office/drawing/2014/main" id="{817D8609-6537-9A1B-9BF5-BEF42F8C1E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33526" y="776289"/>
            <a:ext cx="9515475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49263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>
              <a:lnSpc>
                <a:spcPct val="116000"/>
              </a:lnSpc>
              <a:spcBef>
                <a:spcPct val="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n-GB" altLang="en-US" sz="4400"/>
              <a:t>Per Capita Birth Model – Simulations</a:t>
            </a:r>
          </a:p>
        </p:txBody>
      </p:sp>
      <p:sp>
        <p:nvSpPr>
          <p:cNvPr id="51212" name="Rectangle 12">
            <a:extLst>
              <a:ext uri="{FF2B5EF4-FFF2-40B4-BE49-F238E27FC236}">
                <a16:creationId xmlns:a16="http://schemas.microsoft.com/office/drawing/2014/main" id="{1B92273E-833A-7076-718A-2A8C15D5D2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11364" y="5654676"/>
            <a:ext cx="818038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n-US" altLang="en-US" sz="2400"/>
              <a:t>  </a:t>
            </a:r>
            <a:r>
              <a:rPr lang="en-US" altLang="en-US" sz="2400" b="1"/>
              <a:t>Variation </a:t>
            </a:r>
            <a:r>
              <a:rPr lang="en-US" altLang="en-US" sz="2400"/>
              <a:t>between realisations is greatest at small population sizes</a:t>
            </a:r>
          </a:p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n-US" altLang="en-US" sz="2400"/>
              <a:t> Need</a:t>
            </a:r>
            <a:r>
              <a:rPr lang="en-US" altLang="en-US" sz="2400" b="1"/>
              <a:t> multiple replicates </a:t>
            </a:r>
            <a:r>
              <a:rPr lang="en-US" altLang="en-US" sz="2400"/>
              <a:t>to quantify variation numerically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Text Box 4">
            <a:extLst>
              <a:ext uri="{FF2B5EF4-FFF2-40B4-BE49-F238E27FC236}">
                <a16:creationId xmlns:a16="http://schemas.microsoft.com/office/drawing/2014/main" id="{F26121BB-FDC1-4B68-AA50-170C2FA3AF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1788" y="855664"/>
            <a:ext cx="8685212" cy="1354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49263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>
              <a:lnSpc>
                <a:spcPct val="116000"/>
              </a:lnSpc>
              <a:spcBef>
                <a:spcPct val="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n-GB" altLang="en-US" sz="4400">
                <a:ea typeface="MS Gothic" panose="020B0609070205080204" pitchFamily="49" charset="-128"/>
              </a:rPr>
              <a:t>Markov Property</a:t>
            </a:r>
          </a:p>
        </p:txBody>
      </p:sp>
      <p:sp>
        <p:nvSpPr>
          <p:cNvPr id="54274" name="Text Box 5">
            <a:extLst>
              <a:ext uri="{FF2B5EF4-FFF2-40B4-BE49-F238E27FC236}">
                <a16:creationId xmlns:a16="http://schemas.microsoft.com/office/drawing/2014/main" id="{9F2FD5E6-DDD7-7D76-C1A5-4262AD2C56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28789" y="1905000"/>
            <a:ext cx="8112125" cy="1506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49263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>
              <a:lnSpc>
                <a:spcPct val="116000"/>
              </a:lnSpc>
              <a:spcBef>
                <a:spcPct val="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n-GB" altLang="en-US">
                <a:ea typeface="MS Gothic" panose="020B0609070205080204" pitchFamily="49" charset="-128"/>
              </a:rPr>
              <a:t>Providing the probability of events are </a:t>
            </a:r>
            <a:r>
              <a:rPr lang="en-GB" altLang="en-US" b="1">
                <a:ea typeface="MS Gothic" panose="020B0609070205080204" pitchFamily="49" charset="-128"/>
              </a:rPr>
              <a:t>time-independent</a:t>
            </a:r>
            <a:r>
              <a:rPr lang="en-GB" altLang="en-US">
                <a:ea typeface="MS Gothic" panose="020B0609070205080204" pitchFamily="49" charset="-128"/>
              </a:rPr>
              <a:t> and determined only by the </a:t>
            </a:r>
            <a:r>
              <a:rPr lang="en-GB" altLang="en-US" b="1">
                <a:ea typeface="MS Gothic" panose="020B0609070205080204" pitchFamily="49" charset="-128"/>
              </a:rPr>
              <a:t>current state</a:t>
            </a:r>
            <a:r>
              <a:rPr lang="en-GB" altLang="en-US">
                <a:ea typeface="MS Gothic" panose="020B0609070205080204" pitchFamily="49" charset="-128"/>
              </a:rPr>
              <a:t> then the model will satisfy the </a:t>
            </a:r>
          </a:p>
          <a:p>
            <a:pPr eaLnBrk="1">
              <a:lnSpc>
                <a:spcPct val="116000"/>
              </a:lnSpc>
              <a:spcBef>
                <a:spcPct val="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n-GB" altLang="en-US">
                <a:ea typeface="MS Gothic" panose="020B0609070205080204" pitchFamily="49" charset="-128"/>
              </a:rPr>
              <a:t>memoryless condition:</a:t>
            </a:r>
            <a:endParaRPr lang="en-GB" altLang="en-US" sz="1600">
              <a:latin typeface="Arial" panose="020B0604020202020204" pitchFamily="34" charset="0"/>
              <a:ea typeface="MS Gothic" panose="020B0609070205080204" pitchFamily="49" charset="-128"/>
            </a:endParaRPr>
          </a:p>
          <a:p>
            <a:pPr eaLnBrk="1">
              <a:lnSpc>
                <a:spcPct val="116000"/>
              </a:lnSpc>
              <a:spcBef>
                <a:spcPct val="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endParaRPr lang="en-GB" altLang="en-US" sz="1600">
              <a:latin typeface="Arial" panose="020B0604020202020204" pitchFamily="34" charset="0"/>
              <a:ea typeface="MS Gothic" panose="020B0609070205080204" pitchFamily="49" charset="-128"/>
            </a:endParaRPr>
          </a:p>
        </p:txBody>
      </p:sp>
      <p:graphicFrame>
        <p:nvGraphicFramePr>
          <p:cNvPr id="49155" name="Object 3">
            <a:extLst>
              <a:ext uri="{FF2B5EF4-FFF2-40B4-BE49-F238E27FC236}">
                <a16:creationId xmlns:a16="http://schemas.microsoft.com/office/drawing/2014/main" id="{6BE8398A-5242-40EB-DBAA-285693A50E0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662113" y="4267201"/>
          <a:ext cx="8388350" cy="1376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0" imgH="0" progId="Equation.3">
                  <p:embed/>
                </p:oleObj>
              </mc:Choice>
              <mc:Fallback>
                <p:oleObj name="Equation" r:id="rId3" imgW="0" imgH="0" progId="Equation.3">
                  <p:embed/>
                  <p:pic>
                    <p:nvPicPr>
                      <p:cNvPr id="49155" name="Object 3">
                        <a:extLst>
                          <a:ext uri="{FF2B5EF4-FFF2-40B4-BE49-F238E27FC236}">
                            <a16:creationId xmlns:a16="http://schemas.microsoft.com/office/drawing/2014/main" id="{6BE8398A-5242-40EB-DBAA-285693A50E0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62113" y="4267201"/>
                        <a:ext cx="8388350" cy="1376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9159" name="Rectangle 7">
            <a:extLst>
              <a:ext uri="{FF2B5EF4-FFF2-40B4-BE49-F238E27FC236}">
                <a16:creationId xmlns:a16="http://schemas.microsoft.com/office/drawing/2014/main" id="{59E0C2EA-1BAF-6AB4-9209-032E50EE49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1788" y="5791200"/>
            <a:ext cx="8596312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/>
              <a:t>and the time between events will be </a:t>
            </a:r>
            <a:r>
              <a:rPr lang="en-GB" altLang="en-US" b="1"/>
              <a:t>exponentially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b="1"/>
              <a:t>distributed</a:t>
            </a:r>
            <a:r>
              <a:rPr lang="en-GB" altLang="en-US"/>
              <a:t>.</a:t>
            </a:r>
            <a:endParaRPr lang="en-US" altLang="en-US"/>
          </a:p>
        </p:txBody>
      </p:sp>
      <p:grpSp>
        <p:nvGrpSpPr>
          <p:cNvPr id="49179" name="Group 27">
            <a:extLst>
              <a:ext uri="{FF2B5EF4-FFF2-40B4-BE49-F238E27FC236}">
                <a16:creationId xmlns:a16="http://schemas.microsoft.com/office/drawing/2014/main" id="{93E71459-B401-C5EA-7851-CEF4F192D77E}"/>
              </a:ext>
            </a:extLst>
          </p:cNvPr>
          <p:cNvGrpSpPr>
            <a:grpSpLocks/>
          </p:cNvGrpSpPr>
          <p:nvPr/>
        </p:nvGrpSpPr>
        <p:grpSpPr bwMode="auto">
          <a:xfrm>
            <a:off x="6553200" y="1028701"/>
            <a:ext cx="1938338" cy="771525"/>
            <a:chOff x="3168" y="648"/>
            <a:chExt cx="1221" cy="486"/>
          </a:xfrm>
        </p:grpSpPr>
        <p:sp>
          <p:nvSpPr>
            <p:cNvPr id="54284" name="Oval 14">
              <a:extLst>
                <a:ext uri="{FF2B5EF4-FFF2-40B4-BE49-F238E27FC236}">
                  <a16:creationId xmlns:a16="http://schemas.microsoft.com/office/drawing/2014/main" id="{A1FFC86F-CEA0-189A-440C-2EF7EBD739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68" y="780"/>
              <a:ext cx="144" cy="132"/>
            </a:xfrm>
            <a:prstGeom prst="ellipse">
              <a:avLst/>
            </a:prstGeom>
            <a:solidFill>
              <a:srgbClr val="CC66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54285" name="Oval 15">
              <a:extLst>
                <a:ext uri="{FF2B5EF4-FFF2-40B4-BE49-F238E27FC236}">
                  <a16:creationId xmlns:a16="http://schemas.microsoft.com/office/drawing/2014/main" id="{CEA273C3-3133-DF71-769B-A2C09DE77A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0" y="1002"/>
              <a:ext cx="144" cy="132"/>
            </a:xfrm>
            <a:prstGeom prst="ellipse">
              <a:avLst/>
            </a:prstGeom>
            <a:solidFill>
              <a:srgbClr val="CC66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54286" name="Oval 16">
              <a:extLst>
                <a:ext uri="{FF2B5EF4-FFF2-40B4-BE49-F238E27FC236}">
                  <a16:creationId xmlns:a16="http://schemas.microsoft.com/office/drawing/2014/main" id="{66E0A9B0-7B2F-F07A-085E-F23EE57C4D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80" y="648"/>
              <a:ext cx="144" cy="132"/>
            </a:xfrm>
            <a:prstGeom prst="ellipse">
              <a:avLst/>
            </a:prstGeom>
            <a:solidFill>
              <a:srgbClr val="CC66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>
                <a:latin typeface="Arial" panose="020B0604020202020204" pitchFamily="34" charset="0"/>
              </a:endParaRPr>
            </a:p>
          </p:txBody>
        </p:sp>
        <p:cxnSp>
          <p:nvCxnSpPr>
            <p:cNvPr id="54287" name="AutoShape 19">
              <a:extLst>
                <a:ext uri="{FF2B5EF4-FFF2-40B4-BE49-F238E27FC236}">
                  <a16:creationId xmlns:a16="http://schemas.microsoft.com/office/drawing/2014/main" id="{A80C0DA1-7D5D-5D57-0DBD-B81621C163B5}"/>
                </a:ext>
              </a:extLst>
            </p:cNvPr>
            <p:cNvCxnSpPr>
              <a:cxnSpLocks noChangeShapeType="1"/>
              <a:endCxn id="54285" idx="1"/>
            </p:cNvCxnSpPr>
            <p:nvPr/>
          </p:nvCxnSpPr>
          <p:spPr bwMode="auto">
            <a:xfrm>
              <a:off x="3303" y="873"/>
              <a:ext cx="318" cy="148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4288" name="AutoShape 20">
              <a:extLst>
                <a:ext uri="{FF2B5EF4-FFF2-40B4-BE49-F238E27FC236}">
                  <a16:creationId xmlns:a16="http://schemas.microsoft.com/office/drawing/2014/main" id="{5A5BF611-B071-9425-C66D-EB8D86A22705}"/>
                </a:ext>
              </a:extLst>
            </p:cNvPr>
            <p:cNvCxnSpPr>
              <a:cxnSpLocks noChangeShapeType="1"/>
              <a:stCxn id="54285" idx="7"/>
              <a:endCxn id="54286" idx="3"/>
            </p:cNvCxnSpPr>
            <p:nvPr/>
          </p:nvCxnSpPr>
          <p:spPr bwMode="auto">
            <a:xfrm flipV="1">
              <a:off x="3723" y="761"/>
              <a:ext cx="378" cy="260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4289" name="AutoShape 21">
              <a:extLst>
                <a:ext uri="{FF2B5EF4-FFF2-40B4-BE49-F238E27FC236}">
                  <a16:creationId xmlns:a16="http://schemas.microsoft.com/office/drawing/2014/main" id="{8226B311-F789-F905-07EB-ED3EBD91C966}"/>
                </a:ext>
              </a:extLst>
            </p:cNvPr>
            <p:cNvCxnSpPr>
              <a:cxnSpLocks noChangeShapeType="1"/>
              <a:stCxn id="54286" idx="6"/>
              <a:endCxn id="54281" idx="1"/>
            </p:cNvCxnSpPr>
            <p:nvPr/>
          </p:nvCxnSpPr>
          <p:spPr bwMode="auto">
            <a:xfrm>
              <a:off x="4224" y="714"/>
              <a:ext cx="165" cy="115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49180" name="Group 28">
            <a:extLst>
              <a:ext uri="{FF2B5EF4-FFF2-40B4-BE49-F238E27FC236}">
                <a16:creationId xmlns:a16="http://schemas.microsoft.com/office/drawing/2014/main" id="{54A658F4-14C4-643E-4DA7-CC5EECF86E09}"/>
              </a:ext>
            </a:extLst>
          </p:cNvPr>
          <p:cNvGrpSpPr>
            <a:grpSpLocks/>
          </p:cNvGrpSpPr>
          <p:nvPr/>
        </p:nvGrpSpPr>
        <p:grpSpPr bwMode="auto">
          <a:xfrm>
            <a:off x="8458201" y="1028701"/>
            <a:ext cx="1592263" cy="466725"/>
            <a:chOff x="4368" y="648"/>
            <a:chExt cx="1003" cy="294"/>
          </a:xfrm>
        </p:grpSpPr>
        <p:sp>
          <p:nvSpPr>
            <p:cNvPr id="54281" name="Oval 17">
              <a:extLst>
                <a:ext uri="{FF2B5EF4-FFF2-40B4-BE49-F238E27FC236}">
                  <a16:creationId xmlns:a16="http://schemas.microsoft.com/office/drawing/2014/main" id="{A6D7B8FE-7BFA-99E1-0163-76F1EF14BF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68" y="810"/>
              <a:ext cx="144" cy="132"/>
            </a:xfrm>
            <a:prstGeom prst="ellipse">
              <a:avLst/>
            </a:prstGeom>
            <a:solidFill>
              <a:srgbClr val="CC66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54282" name="Oval 18">
              <a:extLst>
                <a:ext uri="{FF2B5EF4-FFF2-40B4-BE49-F238E27FC236}">
                  <a16:creationId xmlns:a16="http://schemas.microsoft.com/office/drawing/2014/main" id="{3F4D5F5C-44DD-83CA-8141-39A96A3531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7" y="648"/>
              <a:ext cx="144" cy="132"/>
            </a:xfrm>
            <a:prstGeom prst="ellipse">
              <a:avLst/>
            </a:prstGeom>
            <a:solidFill>
              <a:srgbClr val="CC66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>
                <a:latin typeface="Arial" panose="020B0604020202020204" pitchFamily="34" charset="0"/>
              </a:endParaRPr>
            </a:p>
          </p:txBody>
        </p:sp>
        <p:cxnSp>
          <p:nvCxnSpPr>
            <p:cNvPr id="54283" name="AutoShape 22">
              <a:extLst>
                <a:ext uri="{FF2B5EF4-FFF2-40B4-BE49-F238E27FC236}">
                  <a16:creationId xmlns:a16="http://schemas.microsoft.com/office/drawing/2014/main" id="{D7EC4C4C-29F2-7A75-0740-C69E68FD8612}"/>
                </a:ext>
              </a:extLst>
            </p:cNvPr>
            <p:cNvCxnSpPr>
              <a:cxnSpLocks noChangeShapeType="1"/>
              <a:stCxn id="54281" idx="6"/>
              <a:endCxn id="54282" idx="2"/>
            </p:cNvCxnSpPr>
            <p:nvPr/>
          </p:nvCxnSpPr>
          <p:spPr bwMode="auto">
            <a:xfrm flipV="1">
              <a:off x="4512" y="714"/>
              <a:ext cx="715" cy="162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aphicFrame>
        <p:nvGraphicFramePr>
          <p:cNvPr id="49175" name="Object 23">
            <a:extLst>
              <a:ext uri="{FF2B5EF4-FFF2-40B4-BE49-F238E27FC236}">
                <a16:creationId xmlns:a16="http://schemas.microsoft.com/office/drawing/2014/main" id="{9CC0A7CE-0943-FD7E-A7A7-0979E4CFDE2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613900" y="1316038"/>
          <a:ext cx="871538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0" imgH="0" progId="Equation.3">
                  <p:embed/>
                </p:oleObj>
              </mc:Choice>
              <mc:Fallback>
                <p:oleObj name="Equation" r:id="rId5" imgW="0" imgH="0" progId="Equation.3">
                  <p:embed/>
                  <p:pic>
                    <p:nvPicPr>
                      <p:cNvPr id="49175" name="Object 23">
                        <a:extLst>
                          <a:ext uri="{FF2B5EF4-FFF2-40B4-BE49-F238E27FC236}">
                            <a16:creationId xmlns:a16="http://schemas.microsoft.com/office/drawing/2014/main" id="{9CC0A7CE-0943-FD7E-A7A7-0979E4CFDE2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613900" y="1316038"/>
                        <a:ext cx="871538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176" name="Object 24">
            <a:extLst>
              <a:ext uri="{FF2B5EF4-FFF2-40B4-BE49-F238E27FC236}">
                <a16:creationId xmlns:a16="http://schemas.microsoft.com/office/drawing/2014/main" id="{4A106DAF-B324-E5D9-1386-96E6EC76A15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491539" y="1447800"/>
          <a:ext cx="566737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0" imgH="0" progId="Equation.3">
                  <p:embed/>
                </p:oleObj>
              </mc:Choice>
              <mc:Fallback>
                <p:oleObj name="Equation" r:id="rId7" imgW="0" imgH="0" progId="Equation.3">
                  <p:embed/>
                  <p:pic>
                    <p:nvPicPr>
                      <p:cNvPr id="49176" name="Object 24">
                        <a:extLst>
                          <a:ext uri="{FF2B5EF4-FFF2-40B4-BE49-F238E27FC236}">
                            <a16:creationId xmlns:a16="http://schemas.microsoft.com/office/drawing/2014/main" id="{4A106DAF-B324-E5D9-1386-96E6EC76A15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91539" y="1447800"/>
                        <a:ext cx="566737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49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0" dur="500"/>
                                        <p:tgtEl>
                                          <p:spTgt spid="49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2" dur="500"/>
                                        <p:tgtEl>
                                          <p:spTgt spid="491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Text Box 4">
            <a:extLst>
              <a:ext uri="{FF2B5EF4-FFF2-40B4-BE49-F238E27FC236}">
                <a16:creationId xmlns:a16="http://schemas.microsoft.com/office/drawing/2014/main" id="{9013E07A-5DE7-C8D6-F5A2-1C08DF2944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76400" y="785813"/>
            <a:ext cx="6878638" cy="158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49263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>
              <a:lnSpc>
                <a:spcPct val="116000"/>
              </a:lnSpc>
              <a:spcBef>
                <a:spcPct val="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n-GB" altLang="en-US" sz="4400">
                <a:ea typeface="MS Gothic" panose="020B0609070205080204" pitchFamily="49" charset="-128"/>
              </a:rPr>
              <a:t>Example III: Logistic Growth</a:t>
            </a:r>
            <a:endParaRPr lang="en-GB" altLang="en-US" sz="2400">
              <a:latin typeface="Arial" panose="020B0604020202020204" pitchFamily="34" charset="0"/>
              <a:ea typeface="MS Gothic" panose="020B0609070205080204" pitchFamily="49" charset="-128"/>
            </a:endParaRPr>
          </a:p>
        </p:txBody>
      </p:sp>
      <p:sp>
        <p:nvSpPr>
          <p:cNvPr id="56322" name="Text Box 5">
            <a:extLst>
              <a:ext uri="{FF2B5EF4-FFF2-40B4-BE49-F238E27FC236}">
                <a16:creationId xmlns:a16="http://schemas.microsoft.com/office/drawing/2014/main" id="{34BC3983-83F1-5532-2B0E-F94777F5FA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1801" y="2562226"/>
            <a:ext cx="4405313" cy="40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49263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>
              <a:lnSpc>
                <a:spcPct val="116000"/>
              </a:lnSpc>
              <a:spcBef>
                <a:spcPct val="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n-GB" altLang="en-US" sz="2400"/>
              <a:t>Two events: ``Birth’’ and ``Death’’</a:t>
            </a:r>
          </a:p>
        </p:txBody>
      </p:sp>
      <p:graphicFrame>
        <p:nvGraphicFramePr>
          <p:cNvPr id="53258" name="Object 10">
            <a:extLst>
              <a:ext uri="{FF2B5EF4-FFF2-40B4-BE49-F238E27FC236}">
                <a16:creationId xmlns:a16="http://schemas.microsoft.com/office/drawing/2014/main" id="{215E6CC4-174D-FEC3-F7EB-422F5EFEE9C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770063" y="3254376"/>
          <a:ext cx="6007100" cy="784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0" imgH="0" progId="Equation.3">
                  <p:embed/>
                </p:oleObj>
              </mc:Choice>
              <mc:Fallback>
                <p:oleObj name="Equation" r:id="rId3" imgW="0" imgH="0" progId="Equation.3">
                  <p:embed/>
                  <p:pic>
                    <p:nvPicPr>
                      <p:cNvPr id="53258" name="Object 10">
                        <a:extLst>
                          <a:ext uri="{FF2B5EF4-FFF2-40B4-BE49-F238E27FC236}">
                            <a16:creationId xmlns:a16="http://schemas.microsoft.com/office/drawing/2014/main" id="{215E6CC4-174D-FEC3-F7EB-422F5EFEE9C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70063" y="3254376"/>
                        <a:ext cx="6007100" cy="784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259" name="Object 11">
            <a:extLst>
              <a:ext uri="{FF2B5EF4-FFF2-40B4-BE49-F238E27FC236}">
                <a16:creationId xmlns:a16="http://schemas.microsoft.com/office/drawing/2014/main" id="{D5D6313E-1B1A-218B-8F4E-84C24C4F155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770063" y="3606801"/>
          <a:ext cx="6513512" cy="162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0" imgH="0" progId="Equation.3">
                  <p:embed/>
                </p:oleObj>
              </mc:Choice>
              <mc:Fallback>
                <p:oleObj name="Equation" r:id="rId5" imgW="0" imgH="0" progId="Equation.3">
                  <p:embed/>
                  <p:pic>
                    <p:nvPicPr>
                      <p:cNvPr id="53259" name="Object 11">
                        <a:extLst>
                          <a:ext uri="{FF2B5EF4-FFF2-40B4-BE49-F238E27FC236}">
                            <a16:creationId xmlns:a16="http://schemas.microsoft.com/office/drawing/2014/main" id="{D5D6313E-1B1A-218B-8F4E-84C24C4F155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70063" y="3606801"/>
                        <a:ext cx="6513512" cy="1628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325" name="Object 12">
            <a:extLst>
              <a:ext uri="{FF2B5EF4-FFF2-40B4-BE49-F238E27FC236}">
                <a16:creationId xmlns:a16="http://schemas.microsoft.com/office/drawing/2014/main" id="{5998D45A-27A2-CDB1-6294-3A037827CB6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742238" y="1544639"/>
          <a:ext cx="2792412" cy="1023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0" imgH="0" progId="Equation.3">
                  <p:embed/>
                </p:oleObj>
              </mc:Choice>
              <mc:Fallback>
                <p:oleObj name="Equation" r:id="rId7" imgW="0" imgH="0" progId="Equation.3">
                  <p:embed/>
                  <p:pic>
                    <p:nvPicPr>
                      <p:cNvPr id="56325" name="Object 12">
                        <a:extLst>
                          <a:ext uri="{FF2B5EF4-FFF2-40B4-BE49-F238E27FC236}">
                            <a16:creationId xmlns:a16="http://schemas.microsoft.com/office/drawing/2014/main" id="{5998D45A-27A2-CDB1-6294-3A037827CB6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42238" y="1544639"/>
                        <a:ext cx="2792412" cy="10239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3257" name="Text Box 9">
            <a:extLst>
              <a:ext uri="{FF2B5EF4-FFF2-40B4-BE49-F238E27FC236}">
                <a16:creationId xmlns:a16="http://schemas.microsoft.com/office/drawing/2014/main" id="{AF51998D-7CCE-E885-95F6-0E951742B8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43800" y="5076826"/>
            <a:ext cx="2782888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  <a:tab pos="21717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  <a:tab pos="21717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49263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>
              <a:lnSpc>
                <a:spcPct val="116000"/>
              </a:lnSpc>
              <a:spcBef>
                <a:spcPct val="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n-GB" altLang="en-US" sz="2400">
                <a:solidFill>
                  <a:srgbClr val="FF0000"/>
                </a:solidFill>
                <a:latin typeface="Arial" panose="020B0604020202020204" pitchFamily="34" charset="0"/>
                <a:ea typeface="MS Gothic" panose="020B0609070205080204" pitchFamily="49" charset="-128"/>
              </a:rPr>
              <a:t>R</a:t>
            </a:r>
            <a:r>
              <a:rPr lang="en-GB" altLang="en-US" sz="2400" baseline="-25000">
                <a:solidFill>
                  <a:srgbClr val="FF0000"/>
                </a:solidFill>
                <a:latin typeface="Arial" panose="020B0604020202020204" pitchFamily="34" charset="0"/>
                <a:ea typeface="MS Gothic" panose="020B0609070205080204" pitchFamily="49" charset="-128"/>
              </a:rPr>
              <a:t>TOTAL</a:t>
            </a:r>
            <a:r>
              <a:rPr lang="en-GB" altLang="en-US" sz="2400">
                <a:solidFill>
                  <a:srgbClr val="FF0000"/>
                </a:solidFill>
                <a:latin typeface="Arial" panose="020B0604020202020204" pitchFamily="34" charset="0"/>
                <a:ea typeface="MS Gothic" panose="020B0609070205080204" pitchFamily="49" charset="-128"/>
              </a:rPr>
              <a:t> = R</a:t>
            </a:r>
            <a:r>
              <a:rPr lang="en-GB" altLang="en-US" sz="2400" baseline="-25000">
                <a:solidFill>
                  <a:srgbClr val="FF0000"/>
                </a:solidFill>
                <a:latin typeface="Arial" panose="020B0604020202020204" pitchFamily="34" charset="0"/>
                <a:ea typeface="MS Gothic" panose="020B0609070205080204" pitchFamily="49" charset="-128"/>
              </a:rPr>
              <a:t>1</a:t>
            </a:r>
            <a:r>
              <a:rPr lang="en-GB" altLang="en-US" sz="2400">
                <a:solidFill>
                  <a:srgbClr val="FF0000"/>
                </a:solidFill>
                <a:latin typeface="Arial" panose="020B0604020202020204" pitchFamily="34" charset="0"/>
                <a:ea typeface="MS Gothic" panose="020B0609070205080204" pitchFamily="49" charset="-128"/>
              </a:rPr>
              <a:t> + R</a:t>
            </a:r>
            <a:r>
              <a:rPr lang="en-GB" altLang="en-US" sz="2400" baseline="-25000">
                <a:solidFill>
                  <a:srgbClr val="FF0000"/>
                </a:solidFill>
                <a:latin typeface="Arial" panose="020B0604020202020204" pitchFamily="34" charset="0"/>
                <a:ea typeface="MS Gothic" panose="020B0609070205080204" pitchFamily="49" charset="-128"/>
              </a:rPr>
              <a:t>2</a:t>
            </a:r>
            <a:r>
              <a:rPr lang="en-GB" altLang="en-US" sz="2400">
                <a:solidFill>
                  <a:srgbClr val="FF0000"/>
                </a:solidFill>
                <a:latin typeface="Arial" panose="020B0604020202020204" pitchFamily="34" charset="0"/>
                <a:ea typeface="MS Gothic" panose="020B0609070205080204" pitchFamily="49" charset="-128"/>
              </a:rPr>
              <a:t> 		+ ...</a:t>
            </a:r>
          </a:p>
        </p:txBody>
      </p:sp>
      <p:grpSp>
        <p:nvGrpSpPr>
          <p:cNvPr id="53275" name="Group 27">
            <a:extLst>
              <a:ext uri="{FF2B5EF4-FFF2-40B4-BE49-F238E27FC236}">
                <a16:creationId xmlns:a16="http://schemas.microsoft.com/office/drawing/2014/main" id="{E808E85A-3F0C-2938-ECDE-1BCBCA6E451E}"/>
              </a:ext>
            </a:extLst>
          </p:cNvPr>
          <p:cNvGrpSpPr>
            <a:grpSpLocks/>
          </p:cNvGrpSpPr>
          <p:nvPr/>
        </p:nvGrpSpPr>
        <p:grpSpPr bwMode="auto">
          <a:xfrm>
            <a:off x="1701801" y="5076825"/>
            <a:ext cx="8482013" cy="1614488"/>
            <a:chOff x="112" y="3198"/>
            <a:chExt cx="5343" cy="1017"/>
          </a:xfrm>
        </p:grpSpPr>
        <p:sp>
          <p:nvSpPr>
            <p:cNvPr id="56335" name="Text Box 14">
              <a:extLst>
                <a:ext uri="{FF2B5EF4-FFF2-40B4-BE49-F238E27FC236}">
                  <a16:creationId xmlns:a16="http://schemas.microsoft.com/office/drawing/2014/main" id="{28D54972-AF09-5F7D-CD61-7314504D8AD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2" y="3198"/>
              <a:ext cx="4306" cy="4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5000" rIns="90000" bIns="45000"/>
            <a:lstStyle>
              <a:lvl1pPr defTabSz="449263">
                <a:spcBef>
                  <a:spcPct val="20000"/>
                </a:spcBef>
                <a:buFont typeface="Arial" panose="020B0604020202020204" pitchFamily="34" charset="0"/>
                <a:buChar char="•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  <a:tab pos="5791200" algn="l"/>
                  <a:tab pos="6515100" algn="l"/>
                </a:tabLst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 defTabSz="449263">
                <a:spcBef>
                  <a:spcPct val="20000"/>
                </a:spcBef>
                <a:buFont typeface="Arial" panose="020B0604020202020204" pitchFamily="34" charset="0"/>
                <a:buChar char="–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  <a:tab pos="5791200" algn="l"/>
                  <a:tab pos="6515100" algn="l"/>
                </a:tabLst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 defTabSz="449263">
                <a:spcBef>
                  <a:spcPct val="20000"/>
                </a:spcBef>
                <a:buFont typeface="Arial" panose="020B0604020202020204" pitchFamily="34" charset="0"/>
                <a:buChar char="•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  <a:tab pos="5791200" algn="l"/>
                  <a:tab pos="6515100" algn="l"/>
                </a:tabLst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 defTabSz="449263">
                <a:spcBef>
                  <a:spcPct val="20000"/>
                </a:spcBef>
                <a:buFont typeface="Arial" panose="020B0604020202020204" pitchFamily="34" charset="0"/>
                <a:buChar char="–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  <a:tab pos="5791200" algn="l"/>
                  <a:tab pos="65151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 defTabSz="449263">
                <a:spcBef>
                  <a:spcPct val="20000"/>
                </a:spcBef>
                <a:buFont typeface="Arial" panose="020B0604020202020204" pitchFamily="34" charset="0"/>
                <a:buChar char="»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  <a:tab pos="5791200" algn="l"/>
                  <a:tab pos="65151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  <a:tab pos="5791200" algn="l"/>
                  <a:tab pos="65151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  <a:tab pos="5791200" algn="l"/>
                  <a:tab pos="65151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  <a:tab pos="5791200" algn="l"/>
                  <a:tab pos="65151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  <a:tab pos="5791200" algn="l"/>
                  <a:tab pos="65151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>
                <a:lnSpc>
                  <a:spcPct val="116000"/>
                </a:lnSpc>
                <a:spcBef>
                  <a:spcPct val="0"/>
                </a:spcBef>
                <a:buClr>
                  <a:srgbClr val="000000"/>
                </a:buClr>
                <a:buFont typeface="Times New Roman" panose="02020603050405020304" pitchFamily="18" charset="0"/>
                <a:buNone/>
              </a:pPr>
              <a:r>
                <a:rPr lang="en-GB" altLang="en-US" sz="2400">
                  <a:ea typeface="MS Gothic" panose="020B0609070205080204" pitchFamily="49" charset="-128"/>
                </a:rPr>
                <a:t>Define the total rate of events </a:t>
              </a:r>
              <a:r>
                <a:rPr lang="en-GB" altLang="en-US" sz="2400" b="1">
                  <a:ea typeface="MS Gothic" panose="020B0609070205080204" pitchFamily="49" charset="-128"/>
                </a:rPr>
                <a:t>R</a:t>
              </a:r>
              <a:r>
                <a:rPr lang="en-GB" altLang="en-US" sz="2400" b="1" baseline="-25000">
                  <a:ea typeface="MS Gothic" panose="020B0609070205080204" pitchFamily="49" charset="-128"/>
                </a:rPr>
                <a:t>TOTAL</a:t>
              </a:r>
              <a:r>
                <a:rPr lang="en-GB" altLang="en-US" sz="2400" b="1">
                  <a:ea typeface="MS Gothic" panose="020B0609070205080204" pitchFamily="49" charset="-128"/>
                </a:rPr>
                <a:t> </a:t>
              </a:r>
              <a:endParaRPr lang="en-GB" altLang="en-US" sz="2400">
                <a:ea typeface="MS Gothic" panose="020B0609070205080204" pitchFamily="49" charset="-128"/>
              </a:endParaRPr>
            </a:p>
            <a:p>
              <a:pPr eaLnBrk="1">
                <a:lnSpc>
                  <a:spcPct val="116000"/>
                </a:lnSpc>
                <a:spcBef>
                  <a:spcPct val="0"/>
                </a:spcBef>
                <a:buClr>
                  <a:srgbClr val="000000"/>
                </a:buClr>
                <a:buFont typeface="Times New Roman" panose="02020603050405020304" pitchFamily="18" charset="0"/>
                <a:buNone/>
              </a:pPr>
              <a:r>
                <a:rPr lang="en-GB" altLang="en-US" sz="2400">
                  <a:ea typeface="MS Gothic" panose="020B0609070205080204" pitchFamily="49" charset="-128"/>
                </a:rPr>
                <a:t>(probability of something happening per unit time)</a:t>
              </a:r>
              <a:endParaRPr lang="en-GB" altLang="en-US" sz="2400">
                <a:solidFill>
                  <a:srgbClr val="FFFF00"/>
                </a:solidFill>
                <a:ea typeface="MS Gothic" panose="020B0609070205080204" pitchFamily="49" charset="-128"/>
              </a:endParaRPr>
            </a:p>
          </p:txBody>
        </p:sp>
        <p:graphicFrame>
          <p:nvGraphicFramePr>
            <p:cNvPr id="56336" name="Object 15">
              <a:extLst>
                <a:ext uri="{FF2B5EF4-FFF2-40B4-BE49-F238E27FC236}">
                  <a16:creationId xmlns:a16="http://schemas.microsoft.com/office/drawing/2014/main" id="{63CDE503-55CE-5081-0041-04774DC1BCDE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112" y="3769"/>
            <a:ext cx="5343" cy="44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9" imgW="0" imgH="0" progId="Equation.3">
                    <p:embed/>
                  </p:oleObj>
                </mc:Choice>
                <mc:Fallback>
                  <p:oleObj name="Equation" r:id="rId9" imgW="0" imgH="0" progId="Equation.3">
                    <p:embed/>
                    <p:pic>
                      <p:nvPicPr>
                        <p:cNvPr id="56336" name="Object 15">
                          <a:extLst>
                            <a:ext uri="{FF2B5EF4-FFF2-40B4-BE49-F238E27FC236}">
                              <a16:creationId xmlns:a16="http://schemas.microsoft.com/office/drawing/2014/main" id="{63CDE503-55CE-5081-0041-04774DC1BCDE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12" y="3769"/>
                          <a:ext cx="5343" cy="44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>
                                    <a:alpha val="74997"/>
                                  </a:schemeClr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56328" name="Rectangle 16">
            <a:extLst>
              <a:ext uri="{FF2B5EF4-FFF2-40B4-BE49-F238E27FC236}">
                <a16:creationId xmlns:a16="http://schemas.microsoft.com/office/drawing/2014/main" id="{70FD3D54-50DF-CE5F-5327-615888B3D8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6400" y="2562225"/>
            <a:ext cx="8832850" cy="4191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grpSp>
        <p:nvGrpSpPr>
          <p:cNvPr id="53272" name="Group 24">
            <a:extLst>
              <a:ext uri="{FF2B5EF4-FFF2-40B4-BE49-F238E27FC236}">
                <a16:creationId xmlns:a16="http://schemas.microsoft.com/office/drawing/2014/main" id="{3FA6B5D5-6528-3A75-D9C5-1207BEC2C9FC}"/>
              </a:ext>
            </a:extLst>
          </p:cNvPr>
          <p:cNvGrpSpPr>
            <a:grpSpLocks/>
          </p:cNvGrpSpPr>
          <p:nvPr/>
        </p:nvGrpSpPr>
        <p:grpSpPr bwMode="auto">
          <a:xfrm>
            <a:off x="1770063" y="3095626"/>
            <a:ext cx="8051800" cy="2392363"/>
            <a:chOff x="230" y="1950"/>
            <a:chExt cx="5072" cy="1507"/>
          </a:xfrm>
        </p:grpSpPr>
        <p:sp>
          <p:nvSpPr>
            <p:cNvPr id="56330" name="Rectangle 19">
              <a:extLst>
                <a:ext uri="{FF2B5EF4-FFF2-40B4-BE49-F238E27FC236}">
                  <a16:creationId xmlns:a16="http://schemas.microsoft.com/office/drawing/2014/main" id="{943EA2DE-90AF-A6F6-EE09-3EA9CF290B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0" y="1950"/>
              <a:ext cx="5072" cy="132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>
                <a:latin typeface="Arial" panose="020B0604020202020204" pitchFamily="34" charset="0"/>
              </a:endParaRPr>
            </a:p>
          </p:txBody>
        </p:sp>
        <p:graphicFrame>
          <p:nvGraphicFramePr>
            <p:cNvPr id="56331" name="Object 17">
              <a:extLst>
                <a:ext uri="{FF2B5EF4-FFF2-40B4-BE49-F238E27FC236}">
                  <a16:creationId xmlns:a16="http://schemas.microsoft.com/office/drawing/2014/main" id="{9B98FD40-6A7D-8A26-F3CE-6B78962B3F0C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471" y="2050"/>
            <a:ext cx="3745" cy="49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1" imgW="0" imgH="0" progId="Equation.3">
                    <p:embed/>
                  </p:oleObj>
                </mc:Choice>
                <mc:Fallback>
                  <p:oleObj name="Equation" r:id="rId11" imgW="0" imgH="0" progId="Equation.3">
                    <p:embed/>
                    <p:pic>
                      <p:nvPicPr>
                        <p:cNvPr id="56331" name="Object 17">
                          <a:extLst>
                            <a:ext uri="{FF2B5EF4-FFF2-40B4-BE49-F238E27FC236}">
                              <a16:creationId xmlns:a16="http://schemas.microsoft.com/office/drawing/2014/main" id="{9B98FD40-6A7D-8A26-F3CE-6B78962B3F0C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71" y="2050"/>
                          <a:ext cx="3745" cy="49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>
                                    <a:alpha val="74997"/>
                                  </a:schemeClr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6332" name="Object 18">
              <a:extLst>
                <a:ext uri="{FF2B5EF4-FFF2-40B4-BE49-F238E27FC236}">
                  <a16:creationId xmlns:a16="http://schemas.microsoft.com/office/drawing/2014/main" id="{D2F6B081-6201-5770-40BD-4F936EAC933C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471" y="2431"/>
            <a:ext cx="3714" cy="102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3" imgW="0" imgH="0" progId="Equation.3">
                    <p:embed/>
                  </p:oleObj>
                </mc:Choice>
                <mc:Fallback>
                  <p:oleObj name="Equation" r:id="rId13" imgW="0" imgH="0" progId="Equation.3">
                    <p:embed/>
                    <p:pic>
                      <p:nvPicPr>
                        <p:cNvPr id="56332" name="Object 18">
                          <a:extLst>
                            <a:ext uri="{FF2B5EF4-FFF2-40B4-BE49-F238E27FC236}">
                              <a16:creationId xmlns:a16="http://schemas.microsoft.com/office/drawing/2014/main" id="{D2F6B081-6201-5770-40BD-4F936EAC933C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71" y="2431"/>
                          <a:ext cx="3714" cy="102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>
                                    <a:alpha val="74997"/>
                                  </a:schemeClr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6333" name="Rectangle 20">
              <a:extLst>
                <a:ext uri="{FF2B5EF4-FFF2-40B4-BE49-F238E27FC236}">
                  <a16:creationId xmlns:a16="http://schemas.microsoft.com/office/drawing/2014/main" id="{D0DEAE57-6614-2C79-96B3-6A83A5EF3B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77" y="2838"/>
              <a:ext cx="326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GB" altLang="en-US" sz="2400">
                  <a:solidFill>
                    <a:srgbClr val="FF0000"/>
                  </a:solidFill>
                  <a:latin typeface="Arial" panose="020B0604020202020204" pitchFamily="34" charset="0"/>
                </a:rPr>
                <a:t>R</a:t>
              </a:r>
              <a:r>
                <a:rPr lang="en-GB" altLang="en-US" sz="2400" baseline="-25000">
                  <a:solidFill>
                    <a:srgbClr val="FF0000"/>
                  </a:solidFill>
                  <a:latin typeface="Arial" panose="020B0604020202020204" pitchFamily="34" charset="0"/>
                </a:rPr>
                <a:t>2</a:t>
              </a:r>
              <a:endParaRPr lang="en-US" altLang="en-US" sz="24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56334" name="Rectangle 21">
              <a:extLst>
                <a:ext uri="{FF2B5EF4-FFF2-40B4-BE49-F238E27FC236}">
                  <a16:creationId xmlns:a16="http://schemas.microsoft.com/office/drawing/2014/main" id="{3D177A67-77C2-113C-40BF-1A52DE86C4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83" y="2166"/>
              <a:ext cx="326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GB" altLang="en-US" sz="2400">
                  <a:solidFill>
                    <a:srgbClr val="FF0000"/>
                  </a:solidFill>
                  <a:latin typeface="Arial" panose="020B0604020202020204" pitchFamily="34" charset="0"/>
                </a:rPr>
                <a:t>R</a:t>
              </a:r>
              <a:r>
                <a:rPr lang="en-GB" altLang="en-US" sz="2400" baseline="-25000">
                  <a:solidFill>
                    <a:srgbClr val="FF0000"/>
                  </a:solidFill>
                  <a:latin typeface="Arial" panose="020B0604020202020204" pitchFamily="34" charset="0"/>
                </a:rPr>
                <a:t>1</a:t>
              </a:r>
              <a:endParaRPr lang="en-US" altLang="en-US" sz="24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Text Box 3">
            <a:extLst>
              <a:ext uri="{FF2B5EF4-FFF2-40B4-BE49-F238E27FC236}">
                <a16:creationId xmlns:a16="http://schemas.microsoft.com/office/drawing/2014/main" id="{2F27EB6D-AF5A-5B98-D433-D392B0C2E5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0" y="682625"/>
            <a:ext cx="91440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49263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>
              <a:lnSpc>
                <a:spcPct val="116000"/>
              </a:lnSpc>
              <a:spcBef>
                <a:spcPct val="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n-GB" altLang="en-US" sz="4400">
                <a:ea typeface="MS Gothic" panose="020B0609070205080204" pitchFamily="49" charset="-128"/>
              </a:rPr>
              <a:t>Stochastic Simulation Algorithm (SSA)</a:t>
            </a:r>
          </a:p>
          <a:p>
            <a:pPr eaLnBrk="1">
              <a:lnSpc>
                <a:spcPct val="116000"/>
              </a:lnSpc>
              <a:spcBef>
                <a:spcPct val="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n-GB" altLang="en-US">
                <a:ea typeface="MS Gothic" panose="020B0609070205080204" pitchFamily="49" charset="-128"/>
              </a:rPr>
              <a:t>(Gillespie Method)</a:t>
            </a:r>
            <a:endParaRPr lang="en-GB" altLang="en-US" sz="2400">
              <a:latin typeface="Arial" panose="020B0604020202020204" pitchFamily="34" charset="0"/>
              <a:ea typeface="MS Gothic" panose="020B0609070205080204" pitchFamily="49" charset="-128"/>
            </a:endParaRPr>
          </a:p>
        </p:txBody>
      </p:sp>
      <p:sp>
        <p:nvSpPr>
          <p:cNvPr id="58370" name="Text Box 4">
            <a:extLst>
              <a:ext uri="{FF2B5EF4-FFF2-40B4-BE49-F238E27FC236}">
                <a16:creationId xmlns:a16="http://schemas.microsoft.com/office/drawing/2014/main" id="{91DA976B-8F32-CBA1-20EC-BE1A1789DA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76401" y="2206625"/>
            <a:ext cx="8112125" cy="320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49263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>
              <a:lnSpc>
                <a:spcPct val="116000"/>
              </a:lnSpc>
              <a:spcBef>
                <a:spcPct val="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n-GB" altLang="en-US" sz="1800">
                <a:ea typeface="MS Gothic" panose="020B0609070205080204" pitchFamily="49" charset="-128"/>
              </a:rPr>
              <a:t>1. Generate a random number (p</a:t>
            </a:r>
            <a:r>
              <a:rPr lang="en-GB" altLang="en-US" sz="1800" baseline="-25000">
                <a:ea typeface="MS Gothic" panose="020B0609070205080204" pitchFamily="49" charset="-128"/>
              </a:rPr>
              <a:t>1</a:t>
            </a:r>
            <a:r>
              <a:rPr lang="en-GB" altLang="en-US" sz="1800">
                <a:ea typeface="MS Gothic" panose="020B0609070205080204" pitchFamily="49" charset="-128"/>
              </a:rPr>
              <a:t>) between 0-1</a:t>
            </a:r>
          </a:p>
          <a:p>
            <a:pPr eaLnBrk="1">
              <a:lnSpc>
                <a:spcPct val="116000"/>
              </a:lnSpc>
              <a:spcBef>
                <a:spcPct val="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endParaRPr lang="en-GB" altLang="en-US" sz="1800">
              <a:ea typeface="MS Gothic" panose="020B0609070205080204" pitchFamily="49" charset="-128"/>
            </a:endParaRPr>
          </a:p>
          <a:p>
            <a:pPr eaLnBrk="1">
              <a:lnSpc>
                <a:spcPct val="116000"/>
              </a:lnSpc>
              <a:spcBef>
                <a:spcPct val="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n-GB" altLang="en-US" sz="1800">
                <a:ea typeface="MS Gothic" panose="020B0609070205080204" pitchFamily="49" charset="-128"/>
              </a:rPr>
              <a:t>2. Use to sample from exponential distribution (with rate parameter now R</a:t>
            </a:r>
            <a:r>
              <a:rPr lang="en-GB" altLang="en-US" sz="1800" baseline="-25000">
                <a:ea typeface="MS Gothic" panose="020B0609070205080204" pitchFamily="49" charset="-128"/>
              </a:rPr>
              <a:t>TOTAL</a:t>
            </a:r>
            <a:r>
              <a:rPr lang="en-GB" altLang="en-US" sz="1800">
                <a:ea typeface="MS Gothic" panose="020B0609070205080204" pitchFamily="49" charset="-128"/>
              </a:rPr>
              <a:t>) to give time to next event occurring:</a:t>
            </a:r>
          </a:p>
          <a:p>
            <a:pPr eaLnBrk="1">
              <a:lnSpc>
                <a:spcPct val="116000"/>
              </a:lnSpc>
              <a:spcBef>
                <a:spcPct val="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endParaRPr lang="en-GB" altLang="en-US" sz="1800">
              <a:ea typeface="MS Gothic" panose="020B0609070205080204" pitchFamily="49" charset="-128"/>
            </a:endParaRPr>
          </a:p>
          <a:p>
            <a:pPr eaLnBrk="1">
              <a:lnSpc>
                <a:spcPct val="116000"/>
              </a:lnSpc>
              <a:spcBef>
                <a:spcPct val="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endParaRPr lang="en-GB" altLang="en-US" sz="1800">
              <a:ea typeface="MS Gothic" panose="020B0609070205080204" pitchFamily="49" charset="-128"/>
            </a:endParaRPr>
          </a:p>
          <a:p>
            <a:pPr eaLnBrk="1">
              <a:lnSpc>
                <a:spcPct val="116000"/>
              </a:lnSpc>
              <a:spcBef>
                <a:spcPct val="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endParaRPr lang="en-GB" altLang="en-US" sz="1800">
              <a:ea typeface="MS Gothic" panose="020B0609070205080204" pitchFamily="49" charset="-128"/>
            </a:endParaRPr>
          </a:p>
          <a:p>
            <a:pPr eaLnBrk="1">
              <a:lnSpc>
                <a:spcPct val="116000"/>
              </a:lnSpc>
              <a:spcBef>
                <a:spcPct val="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n-GB" altLang="en-US" sz="1800">
                <a:ea typeface="MS Gothic" panose="020B0609070205080204" pitchFamily="49" charset="-128"/>
              </a:rPr>
              <a:t>3. Generate a second random number (p</a:t>
            </a:r>
            <a:r>
              <a:rPr lang="en-GB" altLang="en-US" sz="1800" baseline="-25000">
                <a:ea typeface="MS Gothic" panose="020B0609070205080204" pitchFamily="49" charset="-128"/>
              </a:rPr>
              <a:t>2</a:t>
            </a:r>
            <a:r>
              <a:rPr lang="en-GB" altLang="en-US" sz="1800">
                <a:ea typeface="MS Gothic" panose="020B0609070205080204" pitchFamily="49" charset="-128"/>
              </a:rPr>
              <a:t>) between 0-1</a:t>
            </a:r>
          </a:p>
          <a:p>
            <a:pPr eaLnBrk="1">
              <a:lnSpc>
                <a:spcPct val="116000"/>
              </a:lnSpc>
              <a:spcBef>
                <a:spcPct val="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endParaRPr lang="en-GB" altLang="en-US" sz="1800">
              <a:ea typeface="MS Gothic" panose="020B0609070205080204" pitchFamily="49" charset="-128"/>
            </a:endParaRPr>
          </a:p>
          <a:p>
            <a:pPr eaLnBrk="1">
              <a:lnSpc>
                <a:spcPct val="116000"/>
              </a:lnSpc>
              <a:spcBef>
                <a:spcPct val="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n-GB" altLang="en-US" sz="1800">
                <a:ea typeface="MS Gothic" panose="020B0609070205080204" pitchFamily="49" charset="-128"/>
              </a:rPr>
              <a:t>4. Use to select which event occurs next (based on their relative rates)</a:t>
            </a:r>
          </a:p>
        </p:txBody>
      </p:sp>
      <p:sp>
        <p:nvSpPr>
          <p:cNvPr id="58371" name="Line 6">
            <a:extLst>
              <a:ext uri="{FF2B5EF4-FFF2-40B4-BE49-F238E27FC236}">
                <a16:creationId xmlns:a16="http://schemas.microsoft.com/office/drawing/2014/main" id="{B7A56C52-D139-CDDD-EEA7-C5E62E7AEB65}"/>
              </a:ext>
            </a:extLst>
          </p:cNvPr>
          <p:cNvSpPr>
            <a:spLocks noChangeShapeType="1"/>
          </p:cNvSpPr>
          <p:nvPr/>
        </p:nvSpPr>
        <p:spPr bwMode="auto">
          <a:xfrm>
            <a:off x="1857375" y="5954714"/>
            <a:ext cx="7740650" cy="1587"/>
          </a:xfrm>
          <a:prstGeom prst="line">
            <a:avLst/>
          </a:prstGeom>
          <a:noFill/>
          <a:ln w="360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58372" name="Line 7">
            <a:extLst>
              <a:ext uri="{FF2B5EF4-FFF2-40B4-BE49-F238E27FC236}">
                <a16:creationId xmlns:a16="http://schemas.microsoft.com/office/drawing/2014/main" id="{B701C5C2-7A65-CAFA-28B0-1A80534E3B8D}"/>
              </a:ext>
            </a:extLst>
          </p:cNvPr>
          <p:cNvSpPr>
            <a:spLocks noChangeShapeType="1"/>
          </p:cNvSpPr>
          <p:nvPr/>
        </p:nvSpPr>
        <p:spPr bwMode="auto">
          <a:xfrm>
            <a:off x="1857375" y="5595939"/>
            <a:ext cx="1588" cy="720725"/>
          </a:xfrm>
          <a:prstGeom prst="line">
            <a:avLst/>
          </a:prstGeom>
          <a:noFill/>
          <a:ln w="360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58373" name="Line 8">
            <a:extLst>
              <a:ext uri="{FF2B5EF4-FFF2-40B4-BE49-F238E27FC236}">
                <a16:creationId xmlns:a16="http://schemas.microsoft.com/office/drawing/2014/main" id="{A0FFF030-398B-D004-583F-A4EE9059B022}"/>
              </a:ext>
            </a:extLst>
          </p:cNvPr>
          <p:cNvSpPr>
            <a:spLocks noChangeShapeType="1"/>
          </p:cNvSpPr>
          <p:nvPr/>
        </p:nvSpPr>
        <p:spPr bwMode="auto">
          <a:xfrm>
            <a:off x="9596439" y="5595939"/>
            <a:ext cx="1587" cy="720725"/>
          </a:xfrm>
          <a:prstGeom prst="line">
            <a:avLst/>
          </a:prstGeom>
          <a:noFill/>
          <a:ln w="360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58374" name="Line 9">
            <a:extLst>
              <a:ext uri="{FF2B5EF4-FFF2-40B4-BE49-F238E27FC236}">
                <a16:creationId xmlns:a16="http://schemas.microsoft.com/office/drawing/2014/main" id="{8A173B87-718C-AB14-CE71-EA43FB8C57D8}"/>
              </a:ext>
            </a:extLst>
          </p:cNvPr>
          <p:cNvSpPr>
            <a:spLocks noChangeShapeType="1"/>
          </p:cNvSpPr>
          <p:nvPr/>
        </p:nvSpPr>
        <p:spPr bwMode="auto">
          <a:xfrm>
            <a:off x="4556125" y="5595939"/>
            <a:ext cx="1588" cy="720725"/>
          </a:xfrm>
          <a:prstGeom prst="line">
            <a:avLst/>
          </a:prstGeom>
          <a:noFill/>
          <a:ln w="360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58375" name="Text Box 10">
            <a:extLst>
              <a:ext uri="{FF2B5EF4-FFF2-40B4-BE49-F238E27FC236}">
                <a16:creationId xmlns:a16="http://schemas.microsoft.com/office/drawing/2014/main" id="{A47D240D-ABF7-81A8-A584-438CFD5E76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76738" y="6315076"/>
            <a:ext cx="1079500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49263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723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>
              <a:lnSpc>
                <a:spcPct val="116000"/>
              </a:lnSpc>
              <a:spcBef>
                <a:spcPct val="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n-GB" altLang="en-US" sz="1800">
                <a:latin typeface="Arial" panose="020B0604020202020204" pitchFamily="34" charset="0"/>
                <a:ea typeface="MS Gothic" panose="020B0609070205080204" pitchFamily="49" charset="-128"/>
              </a:rPr>
              <a:t>R</a:t>
            </a:r>
            <a:r>
              <a:rPr lang="en-GB" altLang="en-US" sz="1800" baseline="-25000">
                <a:latin typeface="Arial" panose="020B0604020202020204" pitchFamily="34" charset="0"/>
                <a:ea typeface="MS Gothic" panose="020B0609070205080204" pitchFamily="49" charset="-128"/>
              </a:rPr>
              <a:t>1</a:t>
            </a:r>
            <a:endParaRPr lang="en-GB" altLang="en-US" sz="1800">
              <a:latin typeface="Arial" panose="020B0604020202020204" pitchFamily="34" charset="0"/>
              <a:ea typeface="MS Gothic" panose="020B0609070205080204" pitchFamily="49" charset="-128"/>
            </a:endParaRPr>
          </a:p>
        </p:txBody>
      </p:sp>
      <p:sp>
        <p:nvSpPr>
          <p:cNvPr id="58376" name="Text Box 11">
            <a:extLst>
              <a:ext uri="{FF2B5EF4-FFF2-40B4-BE49-F238E27FC236}">
                <a16:creationId xmlns:a16="http://schemas.microsoft.com/office/drawing/2014/main" id="{368BC7BA-72FD-73F8-5751-A3C035ECDC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77200" y="6316663"/>
            <a:ext cx="2470150" cy="411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49263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723900" algn="l"/>
                <a:tab pos="14478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>
              <a:lnSpc>
                <a:spcPct val="116000"/>
              </a:lnSpc>
              <a:spcBef>
                <a:spcPct val="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n-GB" altLang="en-US" sz="1800">
                <a:latin typeface="Arial" panose="020B0604020202020204" pitchFamily="34" charset="0"/>
                <a:ea typeface="MS Gothic" panose="020B0609070205080204" pitchFamily="49" charset="-128"/>
              </a:rPr>
              <a:t>R</a:t>
            </a:r>
            <a:r>
              <a:rPr lang="en-GB" altLang="en-US" sz="1800" baseline="-25000">
                <a:latin typeface="Arial" panose="020B0604020202020204" pitchFamily="34" charset="0"/>
                <a:ea typeface="MS Gothic" panose="020B0609070205080204" pitchFamily="49" charset="-128"/>
              </a:rPr>
              <a:t>TOTAL</a:t>
            </a:r>
            <a:r>
              <a:rPr lang="en-GB" altLang="en-US" sz="1800">
                <a:latin typeface="Arial" panose="020B0604020202020204" pitchFamily="34" charset="0"/>
                <a:ea typeface="MS Gothic" panose="020B0609070205080204" pitchFamily="49" charset="-128"/>
              </a:rPr>
              <a:t> = R</a:t>
            </a:r>
            <a:r>
              <a:rPr lang="en-GB" altLang="en-US" sz="1800" baseline="-25000">
                <a:latin typeface="Arial" panose="020B0604020202020204" pitchFamily="34" charset="0"/>
                <a:ea typeface="MS Gothic" panose="020B0609070205080204" pitchFamily="49" charset="-128"/>
              </a:rPr>
              <a:t>1</a:t>
            </a:r>
            <a:r>
              <a:rPr lang="en-GB" altLang="en-US" sz="1800">
                <a:latin typeface="Arial" panose="020B0604020202020204" pitchFamily="34" charset="0"/>
                <a:ea typeface="MS Gothic" panose="020B0609070205080204" pitchFamily="49" charset="-128"/>
              </a:rPr>
              <a:t> + R</a:t>
            </a:r>
            <a:r>
              <a:rPr lang="en-GB" altLang="en-US" sz="1800" baseline="-25000">
                <a:latin typeface="Arial" panose="020B0604020202020204" pitchFamily="34" charset="0"/>
                <a:ea typeface="MS Gothic" panose="020B0609070205080204" pitchFamily="49" charset="-128"/>
              </a:rPr>
              <a:t>2</a:t>
            </a:r>
            <a:endParaRPr lang="en-GB" altLang="en-US" sz="1800">
              <a:latin typeface="Arial" panose="020B0604020202020204" pitchFamily="34" charset="0"/>
              <a:ea typeface="MS Gothic" panose="020B0609070205080204" pitchFamily="49" charset="-128"/>
            </a:endParaRPr>
          </a:p>
        </p:txBody>
      </p:sp>
      <p:sp>
        <p:nvSpPr>
          <p:cNvPr id="58377" name="Text Box 12">
            <a:extLst>
              <a:ext uri="{FF2B5EF4-FFF2-40B4-BE49-F238E27FC236}">
                <a16:creationId xmlns:a16="http://schemas.microsoft.com/office/drawing/2014/main" id="{A8EEFAD5-06C0-F376-505A-084164FFF9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76401" y="6315076"/>
            <a:ext cx="44291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>
              <a:lnSpc>
                <a:spcPct val="116000"/>
              </a:lnSpc>
              <a:spcBef>
                <a:spcPct val="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n-GB" altLang="en-US" sz="1800">
                <a:latin typeface="Arial" panose="020B0604020202020204" pitchFamily="34" charset="0"/>
                <a:ea typeface="MS Gothic" panose="020B0609070205080204" pitchFamily="49" charset="-128"/>
              </a:rPr>
              <a:t>0</a:t>
            </a:r>
          </a:p>
        </p:txBody>
      </p:sp>
      <p:sp>
        <p:nvSpPr>
          <p:cNvPr id="55309" name="Freeform 13">
            <a:extLst>
              <a:ext uri="{FF2B5EF4-FFF2-40B4-BE49-F238E27FC236}">
                <a16:creationId xmlns:a16="http://schemas.microsoft.com/office/drawing/2014/main" id="{ED224AD8-5E8C-9E21-F965-5CB06CAA5BDA}"/>
              </a:ext>
            </a:extLst>
          </p:cNvPr>
          <p:cNvSpPr>
            <a:spLocks/>
          </p:cNvSpPr>
          <p:nvPr/>
        </p:nvSpPr>
        <p:spPr bwMode="auto">
          <a:xfrm>
            <a:off x="6176964" y="5954713"/>
            <a:ext cx="1587" cy="900112"/>
          </a:xfrm>
          <a:custGeom>
            <a:avLst/>
            <a:gdLst>
              <a:gd name="T0" fmla="*/ 0 w 1"/>
              <a:gd name="T1" fmla="*/ 2147483646 h 2501"/>
              <a:gd name="T2" fmla="*/ 0 w 1"/>
              <a:gd name="T3" fmla="*/ 0 h 2501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1" h="2501">
                <a:moveTo>
                  <a:pt x="0" y="2500"/>
                </a:moveTo>
                <a:lnTo>
                  <a:pt x="0" y="0"/>
                </a:lnTo>
              </a:path>
            </a:pathLst>
          </a:cu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grpSp>
        <p:nvGrpSpPr>
          <p:cNvPr id="55310" name="Group 14">
            <a:extLst>
              <a:ext uri="{FF2B5EF4-FFF2-40B4-BE49-F238E27FC236}">
                <a16:creationId xmlns:a16="http://schemas.microsoft.com/office/drawing/2014/main" id="{88AD4827-E96D-DE5F-0324-E9059155E708}"/>
              </a:ext>
            </a:extLst>
          </p:cNvPr>
          <p:cNvGrpSpPr>
            <a:grpSpLocks/>
          </p:cNvGrpSpPr>
          <p:nvPr/>
        </p:nvGrpSpPr>
        <p:grpSpPr bwMode="auto">
          <a:xfrm>
            <a:off x="3297238" y="5954714"/>
            <a:ext cx="1077912" cy="898525"/>
            <a:chOff x="1361" y="4195"/>
            <a:chExt cx="679" cy="566"/>
          </a:xfrm>
        </p:grpSpPr>
        <p:sp>
          <p:nvSpPr>
            <p:cNvPr id="58386" name="Line 15">
              <a:extLst>
                <a:ext uri="{FF2B5EF4-FFF2-40B4-BE49-F238E27FC236}">
                  <a16:creationId xmlns:a16="http://schemas.microsoft.com/office/drawing/2014/main" id="{0F3F9D18-E859-E439-5EF1-A3CA9023EC1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361" y="4194"/>
              <a:ext cx="1" cy="56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8387" name="Text Box 16">
              <a:extLst>
                <a:ext uri="{FF2B5EF4-FFF2-40B4-BE49-F238E27FC236}">
                  <a16:creationId xmlns:a16="http://schemas.microsoft.com/office/drawing/2014/main" id="{F77BFDC4-11E4-9D1C-25D4-7C1208D3187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22" y="4390"/>
              <a:ext cx="619" cy="2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5000" rIns="90000" bIns="45000"/>
            <a:lstStyle>
              <a:lvl1pPr defTabSz="449263">
                <a:spcBef>
                  <a:spcPct val="20000"/>
                </a:spcBef>
                <a:buFont typeface="Arial" panose="020B0604020202020204" pitchFamily="34" charset="0"/>
                <a:buChar char="•"/>
                <a:tabLst>
                  <a:tab pos="723900" algn="l"/>
                </a:tabLst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 defTabSz="449263">
                <a:spcBef>
                  <a:spcPct val="20000"/>
                </a:spcBef>
                <a:buFont typeface="Arial" panose="020B0604020202020204" pitchFamily="34" charset="0"/>
                <a:buChar char="–"/>
                <a:tabLst>
                  <a:tab pos="723900" algn="l"/>
                </a:tabLst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 defTabSz="449263">
                <a:spcBef>
                  <a:spcPct val="20000"/>
                </a:spcBef>
                <a:buFont typeface="Arial" panose="020B0604020202020204" pitchFamily="34" charset="0"/>
                <a:buChar char="•"/>
                <a:tabLst>
                  <a:tab pos="723900" algn="l"/>
                </a:tabLst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 defTabSz="449263">
                <a:spcBef>
                  <a:spcPct val="20000"/>
                </a:spcBef>
                <a:buFont typeface="Arial" panose="020B0604020202020204" pitchFamily="34" charset="0"/>
                <a:buChar char="–"/>
                <a:tabLst>
                  <a:tab pos="7239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 defTabSz="449263">
                <a:spcBef>
                  <a:spcPct val="20000"/>
                </a:spcBef>
                <a:buFont typeface="Arial" panose="020B0604020202020204" pitchFamily="34" charset="0"/>
                <a:buChar char="»"/>
                <a:tabLst>
                  <a:tab pos="7239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tabLst>
                  <a:tab pos="7239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tabLst>
                  <a:tab pos="7239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tabLst>
                  <a:tab pos="7239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tabLst>
                  <a:tab pos="7239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>
                <a:lnSpc>
                  <a:spcPct val="116000"/>
                </a:lnSpc>
                <a:spcBef>
                  <a:spcPct val="0"/>
                </a:spcBef>
                <a:buClr>
                  <a:srgbClr val="000000"/>
                </a:buClr>
                <a:buFont typeface="Times New Roman" panose="02020603050405020304" pitchFamily="18" charset="0"/>
                <a:buNone/>
              </a:pPr>
              <a:r>
                <a:rPr lang="en-GB" altLang="en-US" sz="1800">
                  <a:latin typeface="Arial" panose="020B0604020202020204" pitchFamily="34" charset="0"/>
                  <a:ea typeface="MS Gothic" panose="020B0609070205080204" pitchFamily="49" charset="-128"/>
                </a:rPr>
                <a:t>0.4</a:t>
              </a:r>
            </a:p>
          </p:txBody>
        </p:sp>
      </p:grpSp>
      <p:sp>
        <p:nvSpPr>
          <p:cNvPr id="55313" name="Text Box 17">
            <a:extLst>
              <a:ext uri="{FF2B5EF4-FFF2-40B4-BE49-F238E27FC236}">
                <a16:creationId xmlns:a16="http://schemas.microsoft.com/office/drawing/2014/main" id="{BD31D2B0-D0E2-1C19-9556-0A9B7CCB08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46825" y="6264276"/>
            <a:ext cx="909638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49263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723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>
              <a:lnSpc>
                <a:spcPct val="116000"/>
              </a:lnSpc>
              <a:spcBef>
                <a:spcPct val="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n-GB" altLang="en-US" sz="1800">
                <a:latin typeface="Arial" panose="020B0604020202020204" pitchFamily="34" charset="0"/>
                <a:ea typeface="MS Gothic" panose="020B0609070205080204" pitchFamily="49" charset="-128"/>
              </a:rPr>
              <a:t>0.8</a:t>
            </a:r>
          </a:p>
        </p:txBody>
      </p:sp>
      <p:graphicFrame>
        <p:nvGraphicFramePr>
          <p:cNvPr id="58381" name="Object 18">
            <a:extLst>
              <a:ext uri="{FF2B5EF4-FFF2-40B4-BE49-F238E27FC236}">
                <a16:creationId xmlns:a16="http://schemas.microsoft.com/office/drawing/2014/main" id="{D2F3F360-D484-A0E9-BD5A-61C53278E7E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391026" y="3384551"/>
          <a:ext cx="1903413" cy="938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0" imgH="0" progId="Equation.3">
                  <p:embed/>
                </p:oleObj>
              </mc:Choice>
              <mc:Fallback>
                <p:oleObj name="Equation" r:id="rId3" imgW="0" imgH="0" progId="Equation.3">
                  <p:embed/>
                  <p:pic>
                    <p:nvPicPr>
                      <p:cNvPr id="58381" name="Object 18">
                        <a:extLst>
                          <a:ext uri="{FF2B5EF4-FFF2-40B4-BE49-F238E27FC236}">
                            <a16:creationId xmlns:a16="http://schemas.microsoft.com/office/drawing/2014/main" id="{D2F3F360-D484-A0E9-BD5A-61C53278E7E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91026" y="3384551"/>
                        <a:ext cx="1903413" cy="938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" name="Group 5">
            <a:extLst>
              <a:ext uri="{FF2B5EF4-FFF2-40B4-BE49-F238E27FC236}">
                <a16:creationId xmlns:a16="http://schemas.microsoft.com/office/drawing/2014/main" id="{7974B608-13A2-6919-005B-D476D7872967}"/>
              </a:ext>
            </a:extLst>
          </p:cNvPr>
          <p:cNvGrpSpPr>
            <a:grpSpLocks/>
          </p:cNvGrpSpPr>
          <p:nvPr/>
        </p:nvGrpSpPr>
        <p:grpSpPr bwMode="auto">
          <a:xfrm>
            <a:off x="6983413" y="3263900"/>
            <a:ext cx="3632200" cy="1182688"/>
            <a:chOff x="5459462" y="3263915"/>
            <a:chExt cx="3632242" cy="118239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E46D0818-08E6-BCEB-EB46-10F9D951D0E0}"/>
                </a:ext>
              </a:extLst>
            </p:cNvPr>
            <p:cNvSpPr/>
            <p:nvPr/>
          </p:nvSpPr>
          <p:spPr>
            <a:xfrm>
              <a:off x="5459462" y="3267089"/>
              <a:ext cx="3624304" cy="1179216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B6C5A074-B52C-6CE9-9707-E43DA78E13D4}"/>
                </a:ext>
              </a:extLst>
            </p:cNvPr>
            <p:cNvSpPr txBox="1">
              <a:spLocks noRot="1" noChangeAspect="1" noMove="1" noResize="1" noEditPoints="1" noAdjustHandles="1" noChangeArrowheads="1" noChangeShapeType="1" noTextEdit="1"/>
            </p:cNvSpPr>
            <p:nvPr/>
          </p:nvSpPr>
          <p:spPr>
            <a:xfrm>
              <a:off x="5589142" y="3707641"/>
              <a:ext cx="3502562" cy="738664"/>
            </a:xfrm>
            <a:prstGeom prst="rect">
              <a:avLst/>
            </a:prstGeom>
            <a:blipFill>
              <a:blip r:embed="rId5"/>
              <a:stretch>
                <a:fillRect l="-5054" t="-11864" r="-4332" b="-23729"/>
              </a:stretch>
            </a:blipFill>
          </p:spPr>
          <p:txBody>
            <a:bodyPr/>
            <a:lstStyle/>
            <a:p>
              <a:pPr>
                <a:defRPr/>
              </a:pPr>
              <a:r>
                <a:rPr lang="en-US">
                  <a:noFill/>
                </a:rPr>
                <a:t> </a:t>
              </a:r>
            </a:p>
          </p:txBody>
        </p:sp>
        <p:sp>
          <p:nvSpPr>
            <p:cNvPr id="58385" name="TextBox 2">
              <a:extLst>
                <a:ext uri="{FF2B5EF4-FFF2-40B4-BE49-F238E27FC236}">
                  <a16:creationId xmlns:a16="http://schemas.microsoft.com/office/drawing/2014/main" id="{E2996DB5-D239-6041-B569-D478AA1E28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59462" y="3263915"/>
              <a:ext cx="221727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latin typeface="Arial" panose="020B0604020202020204" pitchFamily="34" charset="0"/>
                </a:rPr>
                <a:t>Equivalent to: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Text Box 3">
            <a:extLst>
              <a:ext uri="{FF2B5EF4-FFF2-40B4-BE49-F238E27FC236}">
                <a16:creationId xmlns:a16="http://schemas.microsoft.com/office/drawing/2014/main" id="{30DB1E7C-DE65-5E7D-2C63-13CB6B94C3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2600" y="1447800"/>
            <a:ext cx="4191000" cy="4832092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dirty="0">
                <a:solidFill>
                  <a:schemeClr val="bg1"/>
                </a:solidFill>
                <a:latin typeface="American Typewriter" charset="0"/>
              </a:rPr>
              <a:t># State Vector (One variable)</a:t>
            </a:r>
            <a:endParaRPr lang="en-US" altLang="en-US" sz="1400" dirty="0">
              <a:latin typeface="American Typewriter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dirty="0">
                <a:latin typeface="American Typewriter" charset="0"/>
              </a:rPr>
              <a:t>N &lt;- 1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dirty="0">
                <a:solidFill>
                  <a:schemeClr val="bg1"/>
                </a:solidFill>
                <a:latin typeface="American Typewriter" charset="0"/>
              </a:rPr>
              <a:t># Parameters - (Birth Rate, Death Rate)</a:t>
            </a:r>
            <a:endParaRPr lang="en-US" altLang="en-US" sz="1400" dirty="0">
              <a:latin typeface="American Typewriter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dirty="0">
                <a:latin typeface="American Typewriter" charset="0"/>
              </a:rPr>
              <a:t>parameters   &lt;- c(1,100)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dirty="0">
                <a:solidFill>
                  <a:schemeClr val="bg1"/>
                </a:solidFill>
                <a:latin typeface="American Typewriter" charset="0"/>
              </a:rPr>
              <a:t># Time Variable</a:t>
            </a:r>
            <a:endParaRPr lang="en-US" altLang="en-US" sz="1400" dirty="0">
              <a:latin typeface="American Typewriter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dirty="0">
                <a:latin typeface="American Typewriter" charset="0"/>
              </a:rPr>
              <a:t>t &lt;- 0.0;tmax &lt;- 80.0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dirty="0">
                <a:solidFill>
                  <a:schemeClr val="bg1"/>
                </a:solidFill>
                <a:latin typeface="American Typewriter" charset="0"/>
              </a:rPr>
              <a:t># Setup Graph for Output</a:t>
            </a:r>
            <a:endParaRPr lang="en-US" altLang="en-US" sz="1400" dirty="0">
              <a:latin typeface="American Typewriter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dirty="0">
                <a:latin typeface="American Typewriter" charset="0"/>
              </a:rPr>
              <a:t>plot(0,0,xlim=c(0,tmax),</a:t>
            </a:r>
            <a:r>
              <a:rPr lang="en-US" altLang="en-US" sz="1400" dirty="0" err="1">
                <a:latin typeface="American Typewriter" charset="0"/>
              </a:rPr>
              <a:t>ylim</a:t>
            </a:r>
            <a:r>
              <a:rPr lang="en-US" altLang="en-US" sz="1400" dirty="0">
                <a:latin typeface="American Typewriter" charset="0"/>
              </a:rPr>
              <a:t>=c(0,150),</a:t>
            </a:r>
            <a:r>
              <a:rPr lang="en-US" altLang="en-US" sz="1400" dirty="0" err="1">
                <a:latin typeface="American Typewriter" charset="0"/>
              </a:rPr>
              <a:t>pch</a:t>
            </a:r>
            <a:r>
              <a:rPr lang="en-US" altLang="en-US" sz="1400" dirty="0">
                <a:latin typeface="American Typewriter" charset="0"/>
              </a:rPr>
              <a:t>=</a:t>
            </a:r>
            <a:r>
              <a:rPr lang="en-US" altLang="en-US" sz="1400" dirty="0" err="1">
                <a:latin typeface="American Typewriter" charset="0"/>
              </a:rPr>
              <a:t>NA,xlab</a:t>
            </a:r>
            <a:r>
              <a:rPr lang="en-US" altLang="en-US" sz="1400" dirty="0">
                <a:latin typeface="American Typewriter" charset="0"/>
              </a:rPr>
              <a:t>='Time',</a:t>
            </a:r>
            <a:r>
              <a:rPr lang="en-US" altLang="en-US" sz="1400" dirty="0" err="1">
                <a:latin typeface="American Typewriter" charset="0"/>
              </a:rPr>
              <a:t>ylab</a:t>
            </a:r>
            <a:r>
              <a:rPr lang="en-US" altLang="en-US" sz="1400" dirty="0">
                <a:latin typeface="American Typewriter" charset="0"/>
              </a:rPr>
              <a:t>='Population Size')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dirty="0">
                <a:solidFill>
                  <a:schemeClr val="bg1"/>
                </a:solidFill>
                <a:latin typeface="American Typewriter" charset="0"/>
              </a:rPr>
              <a:t># Main Loop</a:t>
            </a:r>
            <a:endParaRPr lang="en-US" altLang="en-US" sz="1400" dirty="0">
              <a:latin typeface="American Typewriter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dirty="0">
                <a:latin typeface="American Typewriter" charset="0"/>
              </a:rPr>
              <a:t>while(t &lt; </a:t>
            </a:r>
            <a:r>
              <a:rPr lang="en-US" altLang="en-US" sz="1400" dirty="0" err="1">
                <a:latin typeface="American Typewriter" charset="0"/>
              </a:rPr>
              <a:t>tmax</a:t>
            </a:r>
            <a:r>
              <a:rPr lang="en-US" altLang="en-US" sz="1400" dirty="0">
                <a:latin typeface="American Typewriter" charset="0"/>
              </a:rPr>
              <a:t>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dirty="0">
                <a:latin typeface="American Typewriter" charset="0"/>
              </a:rPr>
              <a:t>{ </a:t>
            </a:r>
            <a:r>
              <a:rPr lang="en-US" altLang="en-US" sz="1400" dirty="0">
                <a:solidFill>
                  <a:schemeClr val="bg1"/>
                </a:solidFill>
                <a:latin typeface="American Typewriter" charset="0"/>
              </a:rPr>
              <a:t># Calculate rate of events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dirty="0" err="1">
                <a:latin typeface="American Typewriter" charset="0"/>
              </a:rPr>
              <a:t>rate_vector</a:t>
            </a:r>
            <a:r>
              <a:rPr lang="en-US" altLang="en-US" sz="1400" dirty="0">
                <a:latin typeface="American Typewriter" charset="0"/>
              </a:rPr>
              <a:t> &lt;- </a:t>
            </a:r>
            <a:r>
              <a:rPr lang="en-US" altLang="en-US" sz="1400" dirty="0" err="1">
                <a:latin typeface="American Typewriter" charset="0"/>
              </a:rPr>
              <a:t>logistic_rate</a:t>
            </a:r>
            <a:r>
              <a:rPr lang="en-US" altLang="en-US" sz="1400" dirty="0">
                <a:latin typeface="American Typewriter" charset="0"/>
              </a:rPr>
              <a:t>(</a:t>
            </a:r>
            <a:r>
              <a:rPr lang="en-US" altLang="en-US" sz="1400" dirty="0" err="1">
                <a:latin typeface="American Typewriter" charset="0"/>
              </a:rPr>
              <a:t>N,parameters</a:t>
            </a:r>
            <a:r>
              <a:rPr lang="en-US" altLang="en-US" sz="1400" dirty="0">
                <a:latin typeface="American Typewriter" charset="0"/>
              </a:rPr>
              <a:t>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dirty="0">
                <a:solidFill>
                  <a:schemeClr val="bg1"/>
                </a:solidFill>
                <a:latin typeface="American Typewriter" charset="0"/>
              </a:rPr>
              <a:t># Update time</a:t>
            </a:r>
            <a:endParaRPr lang="en-US" altLang="en-US" sz="1400" dirty="0">
              <a:latin typeface="American Typewriter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dirty="0">
                <a:latin typeface="American Typewriter" charset="0"/>
              </a:rPr>
              <a:t>t = t + </a:t>
            </a:r>
            <a:r>
              <a:rPr lang="en-US" altLang="en-US" sz="1400" dirty="0" err="1">
                <a:latin typeface="American Typewriter" charset="0"/>
              </a:rPr>
              <a:t>rexp</a:t>
            </a:r>
            <a:r>
              <a:rPr lang="en-US" altLang="en-US" sz="1400" dirty="0">
                <a:latin typeface="American Typewriter" charset="0"/>
              </a:rPr>
              <a:t>(1,sum(</a:t>
            </a:r>
            <a:r>
              <a:rPr lang="en-US" altLang="en-US" sz="1400" dirty="0" err="1">
                <a:latin typeface="American Typewriter" charset="0"/>
              </a:rPr>
              <a:t>rate_vector</a:t>
            </a:r>
            <a:r>
              <a:rPr lang="en-US" altLang="en-US" sz="1400" dirty="0">
                <a:latin typeface="American Typewriter" charset="0"/>
              </a:rPr>
              <a:t>))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dirty="0">
                <a:solidFill>
                  <a:schemeClr val="bg1"/>
                </a:solidFill>
                <a:latin typeface="American Typewriter" charset="0"/>
              </a:rPr>
              <a:t># Do the event</a:t>
            </a:r>
            <a:endParaRPr lang="en-US" altLang="en-US" sz="1400" dirty="0">
              <a:latin typeface="American Typewriter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dirty="0">
                <a:latin typeface="American Typewriter" charset="0"/>
              </a:rPr>
              <a:t>N &lt;-</a:t>
            </a:r>
            <a:r>
              <a:rPr lang="en-US" altLang="en-US" sz="1400" dirty="0" err="1">
                <a:latin typeface="American Typewriter" charset="0"/>
              </a:rPr>
              <a:t>logistic_event</a:t>
            </a:r>
            <a:r>
              <a:rPr lang="en-US" altLang="en-US" sz="1400" dirty="0">
                <a:latin typeface="American Typewriter" charset="0"/>
              </a:rPr>
              <a:t>(</a:t>
            </a:r>
            <a:r>
              <a:rPr lang="en-US" altLang="en-US" sz="1400" dirty="0" err="1">
                <a:latin typeface="American Typewriter" charset="0"/>
              </a:rPr>
              <a:t>N,rate_vector</a:t>
            </a:r>
            <a:r>
              <a:rPr lang="en-US" altLang="en-US" sz="1400" dirty="0">
                <a:latin typeface="American Typewriter" charset="0"/>
              </a:rPr>
              <a:t>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dirty="0">
                <a:solidFill>
                  <a:schemeClr val="bg1"/>
                </a:solidFill>
                <a:latin typeface="American Typewriter" charset="0"/>
              </a:rPr>
              <a:t># Output</a:t>
            </a:r>
            <a:endParaRPr lang="en-US" altLang="en-US" sz="1400" dirty="0">
              <a:latin typeface="American Typewriter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dirty="0">
                <a:latin typeface="American Typewriter" charset="0"/>
              </a:rPr>
              <a:t>points(</a:t>
            </a:r>
            <a:r>
              <a:rPr lang="en-US" altLang="en-US" sz="1400" dirty="0" err="1">
                <a:latin typeface="American Typewriter" charset="0"/>
              </a:rPr>
              <a:t>t,N,pch</a:t>
            </a:r>
            <a:r>
              <a:rPr lang="en-US" altLang="en-US" sz="1400" dirty="0">
                <a:latin typeface="American Typewriter" charset="0"/>
              </a:rPr>
              <a:t>=20) }</a:t>
            </a:r>
          </a:p>
        </p:txBody>
      </p:sp>
      <p:sp>
        <p:nvSpPr>
          <p:cNvPr id="59396" name="Text Box 4">
            <a:extLst>
              <a:ext uri="{FF2B5EF4-FFF2-40B4-BE49-F238E27FC236}">
                <a16:creationId xmlns:a16="http://schemas.microsoft.com/office/drawing/2014/main" id="{373FDA48-490D-D50E-9256-14654877E1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0" y="1447800"/>
            <a:ext cx="4191000" cy="1815882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dirty="0" err="1">
                <a:latin typeface="American Typewriter" charset="0"/>
              </a:rPr>
              <a:t>logistic_rate</a:t>
            </a:r>
            <a:r>
              <a:rPr lang="en-US" altLang="en-US" sz="1400" dirty="0">
                <a:latin typeface="American Typewriter" charset="0"/>
              </a:rPr>
              <a:t> &lt;- function(</a:t>
            </a:r>
            <a:r>
              <a:rPr lang="en-US" altLang="en-US" sz="1400" dirty="0" err="1">
                <a:latin typeface="American Typewriter" charset="0"/>
              </a:rPr>
              <a:t>state,p</a:t>
            </a:r>
            <a:r>
              <a:rPr lang="en-US" altLang="en-US" sz="1400" dirty="0">
                <a:latin typeface="American Typewriter" charset="0"/>
              </a:rPr>
              <a:t>)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dirty="0">
                <a:latin typeface="American Typewriter" charset="0"/>
              </a:rPr>
              <a:t>{	rate &lt;- numeric(2)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dirty="0">
                <a:solidFill>
                  <a:schemeClr val="bg1"/>
                </a:solidFill>
                <a:latin typeface="American Typewriter" charset="0"/>
              </a:rPr>
              <a:t>	# Probability of a birth</a:t>
            </a:r>
            <a:endParaRPr lang="en-US" altLang="en-US" sz="1400" dirty="0">
              <a:latin typeface="American Typewriter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dirty="0">
                <a:latin typeface="American Typewriter" charset="0"/>
              </a:rPr>
              <a:t>	rate[1] &lt;- p[1]*state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dirty="0">
                <a:solidFill>
                  <a:schemeClr val="bg1"/>
                </a:solidFill>
                <a:latin typeface="American Typewriter" charset="0"/>
              </a:rPr>
              <a:t>	# Probability of a death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dirty="0">
                <a:latin typeface="American Typewriter" charset="0"/>
              </a:rPr>
              <a:t>	rate[2] &lt;-(p[1]/p[2])*(state^2)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dirty="0">
                <a:latin typeface="American Typewriter" charset="0"/>
              </a:rPr>
              <a:t>	return(rate) }</a:t>
            </a:r>
            <a:endParaRPr lang="en-US" altLang="en-US" sz="1600" dirty="0"/>
          </a:p>
        </p:txBody>
      </p:sp>
      <p:sp>
        <p:nvSpPr>
          <p:cNvPr id="59397" name="Text Box 5">
            <a:extLst>
              <a:ext uri="{FF2B5EF4-FFF2-40B4-BE49-F238E27FC236}">
                <a16:creationId xmlns:a16="http://schemas.microsoft.com/office/drawing/2014/main" id="{85203C30-08AF-C125-8AE1-93DBB30B63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0" y="3403600"/>
            <a:ext cx="4191000" cy="3323987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dirty="0" err="1">
                <a:latin typeface="American Typewriter" charset="0"/>
              </a:rPr>
              <a:t>logistic_event</a:t>
            </a:r>
            <a:r>
              <a:rPr lang="en-US" altLang="en-US" sz="1400" dirty="0">
                <a:latin typeface="American Typewriter" charset="0"/>
              </a:rPr>
              <a:t> &lt;- function(</a:t>
            </a:r>
            <a:r>
              <a:rPr lang="en-US" altLang="en-US" sz="1400" dirty="0" err="1">
                <a:latin typeface="American Typewriter" charset="0"/>
              </a:rPr>
              <a:t>state_vector,rate</a:t>
            </a:r>
            <a:r>
              <a:rPr lang="en-US" altLang="en-US" sz="1400" dirty="0">
                <a:latin typeface="American Typewriter" charset="0"/>
              </a:rPr>
              <a:t>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dirty="0">
                <a:latin typeface="American Typewriter" charset="0"/>
              </a:rPr>
              <a:t>{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dirty="0">
                <a:latin typeface="American Typewriter" charset="0"/>
              </a:rPr>
              <a:t>	</a:t>
            </a:r>
            <a:r>
              <a:rPr lang="en-US" altLang="en-US" sz="1400" dirty="0" err="1">
                <a:latin typeface="American Typewriter" charset="0"/>
              </a:rPr>
              <a:t>total_rate</a:t>
            </a:r>
            <a:r>
              <a:rPr lang="en-US" altLang="en-US" sz="1400" dirty="0">
                <a:latin typeface="American Typewriter" charset="0"/>
              </a:rPr>
              <a:t> &lt;- sum(rate)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dirty="0">
                <a:latin typeface="American Typewriter" charset="0"/>
              </a:rPr>
              <a:t>	</a:t>
            </a:r>
            <a:r>
              <a:rPr lang="en-US" altLang="en-US" sz="1400" dirty="0">
                <a:solidFill>
                  <a:schemeClr val="bg1"/>
                </a:solidFill>
                <a:latin typeface="American Typewriter" charset="0"/>
              </a:rPr>
              <a:t># Draw single random variate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dirty="0">
                <a:latin typeface="American Typewriter" charset="0"/>
              </a:rPr>
              <a:t>	x &lt;- </a:t>
            </a:r>
            <a:r>
              <a:rPr lang="en-US" altLang="en-US" sz="1400" dirty="0" err="1">
                <a:latin typeface="American Typewriter" charset="0"/>
              </a:rPr>
              <a:t>runif</a:t>
            </a:r>
            <a:r>
              <a:rPr lang="en-US" altLang="en-US" sz="1400" dirty="0">
                <a:latin typeface="American Typewriter" charset="0"/>
              </a:rPr>
              <a:t>(1)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dirty="0">
                <a:latin typeface="American Typewriter" charset="0"/>
              </a:rPr>
              <a:t>	if(x*</a:t>
            </a:r>
            <a:r>
              <a:rPr lang="en-US" altLang="en-US" sz="1400" dirty="0" err="1">
                <a:latin typeface="American Typewriter" charset="0"/>
              </a:rPr>
              <a:t>total_rate</a:t>
            </a:r>
            <a:r>
              <a:rPr lang="en-US" altLang="en-US" sz="1400" dirty="0">
                <a:latin typeface="American Typewriter" charset="0"/>
              </a:rPr>
              <a:t> &lt; rate[1])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dirty="0">
                <a:latin typeface="American Typewriter" charset="0"/>
              </a:rPr>
              <a:t>	{ </a:t>
            </a:r>
            <a:r>
              <a:rPr lang="en-US" altLang="en-US" sz="1400" dirty="0">
                <a:solidFill>
                  <a:schemeClr val="bg1"/>
                </a:solidFill>
                <a:latin typeface="American Typewriter" charset="0"/>
              </a:rPr>
              <a:t># Birth</a:t>
            </a:r>
            <a:endParaRPr lang="en-US" altLang="en-US" sz="1400" dirty="0">
              <a:latin typeface="American Typewriter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dirty="0">
                <a:latin typeface="American Typewriter" charset="0"/>
              </a:rPr>
              <a:t>	</a:t>
            </a:r>
            <a:r>
              <a:rPr lang="en-US" altLang="en-US" sz="1400" dirty="0" err="1">
                <a:latin typeface="American Typewriter" charset="0"/>
              </a:rPr>
              <a:t>state_vector</a:t>
            </a:r>
            <a:r>
              <a:rPr lang="en-US" altLang="en-US" sz="1400" dirty="0">
                <a:latin typeface="American Typewriter" charset="0"/>
              </a:rPr>
              <a:t> = </a:t>
            </a:r>
            <a:r>
              <a:rPr lang="en-US" altLang="en-US" sz="1400" dirty="0" err="1">
                <a:latin typeface="American Typewriter" charset="0"/>
              </a:rPr>
              <a:t>state_vector</a:t>
            </a:r>
            <a:r>
              <a:rPr lang="en-US" altLang="en-US" sz="1400" dirty="0">
                <a:latin typeface="American Typewriter" charset="0"/>
              </a:rPr>
              <a:t> + 1}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dirty="0">
                <a:latin typeface="American Typewriter" charset="0"/>
              </a:rPr>
              <a:t>	else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dirty="0">
                <a:latin typeface="American Typewriter" charset="0"/>
              </a:rPr>
              <a:t>	{ </a:t>
            </a:r>
            <a:r>
              <a:rPr lang="en-US" altLang="en-US" sz="1400" dirty="0">
                <a:solidFill>
                  <a:schemeClr val="bg1"/>
                </a:solidFill>
                <a:latin typeface="American Typewriter" charset="0"/>
              </a:rPr>
              <a:t># Death</a:t>
            </a:r>
            <a:endParaRPr lang="en-US" altLang="en-US" sz="1400" dirty="0">
              <a:latin typeface="American Typewriter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dirty="0">
                <a:latin typeface="American Typewriter" charset="0"/>
              </a:rPr>
              <a:t>	</a:t>
            </a:r>
            <a:r>
              <a:rPr lang="en-US" altLang="en-US" sz="1400" dirty="0" err="1">
                <a:latin typeface="American Typewriter" charset="0"/>
              </a:rPr>
              <a:t>state_vector</a:t>
            </a:r>
            <a:r>
              <a:rPr lang="en-US" altLang="en-US" sz="1400" dirty="0">
                <a:latin typeface="American Typewriter" charset="0"/>
              </a:rPr>
              <a:t> = </a:t>
            </a:r>
            <a:r>
              <a:rPr lang="en-US" altLang="en-US" sz="1400" dirty="0" err="1">
                <a:latin typeface="American Typewriter" charset="0"/>
              </a:rPr>
              <a:t>state_vector</a:t>
            </a:r>
            <a:r>
              <a:rPr lang="en-US" altLang="en-US" sz="1400" dirty="0">
                <a:latin typeface="American Typewriter" charset="0"/>
              </a:rPr>
              <a:t> - 1}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dirty="0">
                <a:latin typeface="American Typewriter" charset="0"/>
              </a:rPr>
              <a:t>	return(</a:t>
            </a:r>
            <a:r>
              <a:rPr lang="en-US" altLang="en-US" sz="1400" dirty="0" err="1">
                <a:latin typeface="American Typewriter" charset="0"/>
              </a:rPr>
              <a:t>state_vector</a:t>
            </a:r>
            <a:r>
              <a:rPr lang="en-US" altLang="en-US" sz="1400" dirty="0">
                <a:latin typeface="American Typewriter" charset="0"/>
              </a:rPr>
              <a:t>)  }</a:t>
            </a:r>
          </a:p>
        </p:txBody>
      </p:sp>
      <p:sp>
        <p:nvSpPr>
          <p:cNvPr id="60420" name="Rectangle 6">
            <a:extLst>
              <a:ext uri="{FF2B5EF4-FFF2-40B4-BE49-F238E27FC236}">
                <a16:creationId xmlns:a16="http://schemas.microsoft.com/office/drawing/2014/main" id="{88D63730-B658-28B8-B39E-8B18F0C8AA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2601" y="577850"/>
            <a:ext cx="7487819" cy="830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>
              <a:lnSpc>
                <a:spcPct val="116000"/>
              </a:lnSpc>
              <a:spcBef>
                <a:spcPct val="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n-GB" altLang="en-US" sz="4400"/>
              <a:t>Stochastic Simulation Algorithm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6" grpId="0" animBg="1"/>
      <p:bldP spid="5939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5" name="Picture 5" descr="Logistic1">
            <a:extLst>
              <a:ext uri="{FF2B5EF4-FFF2-40B4-BE49-F238E27FC236}">
                <a16:creationId xmlns:a16="http://schemas.microsoft.com/office/drawing/2014/main" id="{2CFF949B-A357-D1EC-FED4-FB86765BAC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974725"/>
            <a:ext cx="5892800" cy="589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466" name="Text Box 3">
            <a:extLst>
              <a:ext uri="{FF2B5EF4-FFF2-40B4-BE49-F238E27FC236}">
                <a16:creationId xmlns:a16="http://schemas.microsoft.com/office/drawing/2014/main" id="{1796BA68-F0F0-3880-0B94-096097D9A8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17650" y="722314"/>
            <a:ext cx="8153400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49263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>
              <a:lnSpc>
                <a:spcPct val="116000"/>
              </a:lnSpc>
              <a:spcBef>
                <a:spcPct val="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n-GB" altLang="en-US" sz="4400" b="1">
                <a:ea typeface="MS Gothic" panose="020B0609070205080204" pitchFamily="49" charset="-128"/>
              </a:rPr>
              <a:t>Stochasticity in the Logistic Model </a:t>
            </a:r>
            <a:endParaRPr lang="en-GB" altLang="en-US" sz="4400" b="1">
              <a:solidFill>
                <a:srgbClr val="FFFF00"/>
              </a:solidFill>
              <a:ea typeface="MS Gothic" panose="020B0609070205080204" pitchFamily="49" charset="-128"/>
            </a:endParaRPr>
          </a:p>
        </p:txBody>
      </p:sp>
      <p:sp>
        <p:nvSpPr>
          <p:cNvPr id="57350" name="Rectangle 6">
            <a:extLst>
              <a:ext uri="{FF2B5EF4-FFF2-40B4-BE49-F238E27FC236}">
                <a16:creationId xmlns:a16="http://schemas.microsoft.com/office/drawing/2014/main" id="{EEE45C6D-D822-AFAC-6BD2-8209A3CD5A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81838" y="3962400"/>
            <a:ext cx="35814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n-US" altLang="en-US" sz="2400"/>
              <a:t>  Variable </a:t>
            </a:r>
            <a:r>
              <a:rPr lang="en-US" altLang="en-US" sz="2400" b="1"/>
              <a:t>Delay Time in reaching carrying capacity</a:t>
            </a:r>
            <a:endParaRPr lang="en-US" altLang="en-US" sz="2400"/>
          </a:p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n-US" altLang="en-US" sz="2400" b="1"/>
              <a:t> Fluctuations </a:t>
            </a:r>
            <a:r>
              <a:rPr lang="en-US" altLang="en-US" sz="2400"/>
              <a:t>around carrying capacity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5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Text Box 4">
            <a:extLst>
              <a:ext uri="{FF2B5EF4-FFF2-40B4-BE49-F238E27FC236}">
                <a16:creationId xmlns:a16="http://schemas.microsoft.com/office/drawing/2014/main" id="{AD23EBED-09A3-8185-C8C0-F0A8BABADB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35125" y="755650"/>
            <a:ext cx="8153400" cy="51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49263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>
              <a:lnSpc>
                <a:spcPct val="116000"/>
              </a:lnSpc>
              <a:spcBef>
                <a:spcPct val="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n-GB" altLang="en-US" sz="4400" b="1">
                <a:ea typeface="MS Gothic" panose="020B0609070205080204" pitchFamily="49" charset="-128"/>
              </a:rPr>
              <a:t>Summary</a:t>
            </a:r>
            <a:endParaRPr lang="en-GB" altLang="en-US" sz="4400" b="1">
              <a:solidFill>
                <a:srgbClr val="FFFF00"/>
              </a:solidFill>
              <a:ea typeface="MS Gothic" panose="020B0609070205080204" pitchFamily="49" charset="-128"/>
            </a:endParaRPr>
          </a:p>
        </p:txBody>
      </p:sp>
      <p:sp>
        <p:nvSpPr>
          <p:cNvPr id="64514" name="Text Box 7">
            <a:extLst>
              <a:ext uri="{FF2B5EF4-FFF2-40B4-BE49-F238E27FC236}">
                <a16:creationId xmlns:a16="http://schemas.microsoft.com/office/drawing/2014/main" id="{6A971670-49B5-A40A-E48E-450C978539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35126" y="1744664"/>
            <a:ext cx="4791075" cy="432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49263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>
              <a:lnSpc>
                <a:spcPct val="116000"/>
              </a:lnSpc>
              <a:spcBef>
                <a:spcPct val="0"/>
              </a:spcBef>
              <a:buFont typeface="Times" panose="02020603050405020304" pitchFamily="18" charset="0"/>
              <a:buChar char="•"/>
            </a:pPr>
            <a:r>
              <a:rPr lang="en-GB" altLang="en-US" sz="2400">
                <a:ea typeface="MS Gothic" panose="020B0609070205080204" pitchFamily="49" charset="-128"/>
              </a:rPr>
              <a:t> Introduced stochastic population models and the Stochastic Simulation Algorithm (SSA) for continuous time Markov processes</a:t>
            </a:r>
          </a:p>
          <a:p>
            <a:pPr eaLnBrk="1">
              <a:lnSpc>
                <a:spcPct val="116000"/>
              </a:lnSpc>
              <a:spcBef>
                <a:spcPct val="0"/>
              </a:spcBef>
              <a:buFont typeface="Times" panose="02020603050405020304" pitchFamily="18" charset="0"/>
              <a:buChar char="•"/>
            </a:pPr>
            <a:r>
              <a:rPr lang="en-GB" altLang="en-US" sz="2400">
                <a:ea typeface="MS Gothic" panose="020B0609070205080204" pitchFamily="49" charset="-128"/>
              </a:rPr>
              <a:t> In </a:t>
            </a:r>
            <a:r>
              <a:rPr lang="en-GB" altLang="en-US" sz="2400" b="1">
                <a:ea typeface="MS Gothic" panose="020B0609070205080204" pitchFamily="49" charset="-128"/>
              </a:rPr>
              <a:t>large population limit</a:t>
            </a:r>
            <a:r>
              <a:rPr lang="en-GB" altLang="en-US" sz="2400">
                <a:ea typeface="MS Gothic" panose="020B0609070205080204" pitchFamily="49" charset="-128"/>
              </a:rPr>
              <a:t> dynamics of stochastic model tend towards deterministic model</a:t>
            </a:r>
          </a:p>
          <a:p>
            <a:pPr eaLnBrk="1">
              <a:lnSpc>
                <a:spcPct val="116000"/>
              </a:lnSpc>
              <a:spcBef>
                <a:spcPct val="0"/>
              </a:spcBef>
              <a:buFont typeface="Times" panose="02020603050405020304" pitchFamily="18" charset="0"/>
              <a:buChar char="•"/>
            </a:pPr>
            <a:r>
              <a:rPr lang="en-GB" altLang="en-US" sz="2400">
                <a:ea typeface="MS Gothic" panose="020B0609070205080204" pitchFamily="49" charset="-128"/>
              </a:rPr>
              <a:t> Relationship between deterministic model and ensemble average of stochastic model?</a:t>
            </a:r>
          </a:p>
        </p:txBody>
      </p:sp>
      <p:pic>
        <p:nvPicPr>
          <p:cNvPr id="64515" name="Picture 5">
            <a:extLst>
              <a:ext uri="{FF2B5EF4-FFF2-40B4-BE49-F238E27FC236}">
                <a16:creationId xmlns:a16="http://schemas.microsoft.com/office/drawing/2014/main" id="{C1490839-F6AE-45D7-9CE1-60EC358E84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3700" y="1581150"/>
            <a:ext cx="359410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516" name="Rectangle 1">
            <a:extLst>
              <a:ext uri="{FF2B5EF4-FFF2-40B4-BE49-F238E27FC236}">
                <a16:creationId xmlns:a16="http://schemas.microsoft.com/office/drawing/2014/main" id="{ADDDB96E-EDD6-D239-A4B9-4AC9F030BC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18288" y="6207126"/>
            <a:ext cx="20129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http://www.xkcd.com/1277/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1" name="Picture 2" descr="Lokta1">
            <a:extLst>
              <a:ext uri="{FF2B5EF4-FFF2-40B4-BE49-F238E27FC236}">
                <a16:creationId xmlns:a16="http://schemas.microsoft.com/office/drawing/2014/main" id="{BF2AF855-9233-AD3D-402E-C1784F27AB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1238250"/>
            <a:ext cx="48768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6562" name="Text Box 4">
            <a:extLst>
              <a:ext uri="{FF2B5EF4-FFF2-40B4-BE49-F238E27FC236}">
                <a16:creationId xmlns:a16="http://schemas.microsoft.com/office/drawing/2014/main" id="{9C5C64D7-88E1-FE27-4C79-E204A6441A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17650" y="722314"/>
            <a:ext cx="8153400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49263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>
              <a:lnSpc>
                <a:spcPct val="116000"/>
              </a:lnSpc>
              <a:spcBef>
                <a:spcPct val="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n-GB" altLang="en-US" sz="4400" b="1">
                <a:ea typeface="MS Gothic" panose="020B0609070205080204" pitchFamily="49" charset="-128"/>
              </a:rPr>
              <a:t>Example IV: Lokta Model</a:t>
            </a:r>
            <a:endParaRPr lang="en-GB" altLang="en-US" sz="4400" b="1">
              <a:solidFill>
                <a:srgbClr val="FFFF00"/>
              </a:solidFill>
              <a:ea typeface="MS Gothic" panose="020B0609070205080204" pitchFamily="49" charset="-128"/>
            </a:endParaRPr>
          </a:p>
        </p:txBody>
      </p:sp>
      <p:graphicFrame>
        <p:nvGraphicFramePr>
          <p:cNvPr id="66563" name="Object 5">
            <a:extLst>
              <a:ext uri="{FF2B5EF4-FFF2-40B4-BE49-F238E27FC236}">
                <a16:creationId xmlns:a16="http://schemas.microsoft.com/office/drawing/2014/main" id="{7EBDE041-D0DB-853E-6DB0-FCA66178A19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949450" y="1981201"/>
          <a:ext cx="3111500" cy="2119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0" imgH="0" progId="Equation.3">
                  <p:embed/>
                </p:oleObj>
              </mc:Choice>
              <mc:Fallback>
                <p:oleObj name="Equation" r:id="rId4" imgW="0" imgH="0" progId="Equation.3">
                  <p:embed/>
                  <p:pic>
                    <p:nvPicPr>
                      <p:cNvPr id="66563" name="Object 5">
                        <a:extLst>
                          <a:ext uri="{FF2B5EF4-FFF2-40B4-BE49-F238E27FC236}">
                            <a16:creationId xmlns:a16="http://schemas.microsoft.com/office/drawing/2014/main" id="{7EBDE041-D0DB-853E-6DB0-FCA66178A19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49450" y="1981201"/>
                        <a:ext cx="3111500" cy="2119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6564" name="Rectangle 7">
            <a:extLst>
              <a:ext uri="{FF2B5EF4-FFF2-40B4-BE49-F238E27FC236}">
                <a16:creationId xmlns:a16="http://schemas.microsoft.com/office/drawing/2014/main" id="{41AC4C52-246B-6E8E-BE9B-707CDAA1DF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80550" y="2503488"/>
            <a:ext cx="381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/>
              <a:t>N</a:t>
            </a:r>
          </a:p>
        </p:txBody>
      </p:sp>
      <p:sp>
        <p:nvSpPr>
          <p:cNvPr id="66565" name="Rectangle 8">
            <a:extLst>
              <a:ext uri="{FF2B5EF4-FFF2-40B4-BE49-F238E27FC236}">
                <a16:creationId xmlns:a16="http://schemas.microsoft.com/office/drawing/2014/main" id="{200C6CF0-A1DB-06FE-593C-0B68B1CE92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48401" y="4419600"/>
            <a:ext cx="3413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/>
              <a:t>P</a:t>
            </a:r>
          </a:p>
        </p:txBody>
      </p:sp>
      <p:sp>
        <p:nvSpPr>
          <p:cNvPr id="66566" name="Rectangle 9">
            <a:extLst>
              <a:ext uri="{FF2B5EF4-FFF2-40B4-BE49-F238E27FC236}">
                <a16:creationId xmlns:a16="http://schemas.microsoft.com/office/drawing/2014/main" id="{1C03EF30-25D0-7ADE-85BD-6B9FAF4F25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49451" y="4419601"/>
            <a:ext cx="2652713" cy="11969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1"/>
              <a:t>Two state variables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/>
              <a:t>N	= y[1]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/>
              <a:t>P	= y[2]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09" name="Picture 2" descr="Lokta2">
            <a:extLst>
              <a:ext uri="{FF2B5EF4-FFF2-40B4-BE49-F238E27FC236}">
                <a16:creationId xmlns:a16="http://schemas.microsoft.com/office/drawing/2014/main" id="{9F020709-AE54-4A54-DA2E-96EC372E1F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7650" y="801688"/>
            <a:ext cx="5492750" cy="549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610" name="Text Box 4">
            <a:extLst>
              <a:ext uri="{FF2B5EF4-FFF2-40B4-BE49-F238E27FC236}">
                <a16:creationId xmlns:a16="http://schemas.microsoft.com/office/drawing/2014/main" id="{25BD44DD-9942-A3DC-2AE3-B3ECF05150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17650" y="722314"/>
            <a:ext cx="8153400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49263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>
              <a:lnSpc>
                <a:spcPct val="116000"/>
              </a:lnSpc>
              <a:spcBef>
                <a:spcPct val="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n-GB" altLang="en-US" sz="4400" b="1">
                <a:ea typeface="MS Gothic" panose="020B0609070205080204" pitchFamily="49" charset="-128"/>
              </a:rPr>
              <a:t>Stochastic Lokta Model</a:t>
            </a:r>
            <a:endParaRPr lang="en-GB" altLang="en-US" sz="4400" b="1">
              <a:solidFill>
                <a:srgbClr val="FFFF00"/>
              </a:solidFill>
              <a:ea typeface="MS Gothic" panose="020B0609070205080204" pitchFamily="49" charset="-128"/>
            </a:endParaRPr>
          </a:p>
        </p:txBody>
      </p:sp>
      <p:sp>
        <p:nvSpPr>
          <p:cNvPr id="131078" name="Rectangle 6">
            <a:extLst>
              <a:ext uri="{FF2B5EF4-FFF2-40B4-BE49-F238E27FC236}">
                <a16:creationId xmlns:a16="http://schemas.microsoft.com/office/drawing/2014/main" id="{54223572-E17D-398C-EC67-C9898E7956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0" y="2819400"/>
            <a:ext cx="3581400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n-US" altLang="en-US" sz="2400"/>
              <a:t> Noise can </a:t>
            </a:r>
            <a:r>
              <a:rPr lang="en-US" altLang="en-US" sz="2400" b="1"/>
              <a:t>amplify cycles</a:t>
            </a:r>
            <a:endParaRPr lang="en-US" altLang="en-US" sz="2400"/>
          </a:p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n-US" altLang="en-US" sz="2400"/>
              <a:t> Cycles rapidly terminate in </a:t>
            </a:r>
            <a:r>
              <a:rPr lang="en-US" altLang="en-US" sz="2400" b="1"/>
              <a:t>extinction</a:t>
            </a:r>
            <a:endParaRPr lang="en-US" altLang="en-US" sz="2400"/>
          </a:p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n-US" altLang="en-US" sz="2400"/>
              <a:t> </a:t>
            </a:r>
            <a:r>
              <a:rPr lang="en-US" altLang="en-US" sz="2400" b="1"/>
              <a:t>Period</a:t>
            </a:r>
            <a:r>
              <a:rPr lang="en-US" altLang="en-US" sz="2400"/>
              <a:t> of cycles?</a:t>
            </a:r>
          </a:p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n-US" altLang="en-US" sz="2400"/>
              <a:t> Relationship between stochastic and deterministic model?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07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7" name="Picture 2" descr="Volterra1">
            <a:extLst>
              <a:ext uri="{FF2B5EF4-FFF2-40B4-BE49-F238E27FC236}">
                <a16:creationId xmlns:a16="http://schemas.microsoft.com/office/drawing/2014/main" id="{341C2F8E-C5A2-6884-EC9F-7A5511B2FA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1238250"/>
            <a:ext cx="5035550" cy="503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0658" name="Text Box 4">
            <a:extLst>
              <a:ext uri="{FF2B5EF4-FFF2-40B4-BE49-F238E27FC236}">
                <a16:creationId xmlns:a16="http://schemas.microsoft.com/office/drawing/2014/main" id="{33777F12-3908-AAA5-7947-151F12ACDC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17650" y="722314"/>
            <a:ext cx="8153400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49263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>
              <a:lnSpc>
                <a:spcPct val="116000"/>
              </a:lnSpc>
              <a:spcBef>
                <a:spcPct val="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n-GB" altLang="en-US" sz="4400" b="1">
                <a:ea typeface="MS Gothic" panose="020B0609070205080204" pitchFamily="49" charset="-128"/>
              </a:rPr>
              <a:t>Example V: Volterra Model</a:t>
            </a:r>
            <a:endParaRPr lang="en-GB" altLang="en-US" sz="4400" b="1">
              <a:solidFill>
                <a:srgbClr val="FFFF00"/>
              </a:solidFill>
              <a:ea typeface="MS Gothic" panose="020B0609070205080204" pitchFamily="49" charset="-128"/>
            </a:endParaRPr>
          </a:p>
        </p:txBody>
      </p:sp>
      <p:graphicFrame>
        <p:nvGraphicFramePr>
          <p:cNvPr id="70659" name="Object 5">
            <a:extLst>
              <a:ext uri="{FF2B5EF4-FFF2-40B4-BE49-F238E27FC236}">
                <a16:creationId xmlns:a16="http://schemas.microsoft.com/office/drawing/2014/main" id="{B770C012-B845-ED75-4381-FA5C9289A4A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682751" y="1900238"/>
          <a:ext cx="4348163" cy="2119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0" imgH="0" progId="Equation.3">
                  <p:embed/>
                </p:oleObj>
              </mc:Choice>
              <mc:Fallback>
                <p:oleObj name="Equation" r:id="rId4" imgW="0" imgH="0" progId="Equation.3">
                  <p:embed/>
                  <p:pic>
                    <p:nvPicPr>
                      <p:cNvPr id="70659" name="Object 5">
                        <a:extLst>
                          <a:ext uri="{FF2B5EF4-FFF2-40B4-BE49-F238E27FC236}">
                            <a16:creationId xmlns:a16="http://schemas.microsoft.com/office/drawing/2014/main" id="{B770C012-B845-ED75-4381-FA5C9289A4A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82751" y="1900238"/>
                        <a:ext cx="4348163" cy="21193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0660" name="Rectangle 7">
            <a:extLst>
              <a:ext uri="{FF2B5EF4-FFF2-40B4-BE49-F238E27FC236}">
                <a16:creationId xmlns:a16="http://schemas.microsoft.com/office/drawing/2014/main" id="{ABEC008C-F930-EA69-991F-177F675606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81200" y="4343400"/>
            <a:ext cx="33528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n-US" altLang="en-US" sz="2400"/>
              <a:t> Add </a:t>
            </a:r>
            <a:r>
              <a:rPr lang="ja-JP" altLang="en-US" sz="2400"/>
              <a:t>“</a:t>
            </a:r>
            <a:r>
              <a:rPr lang="en-US" altLang="ja-JP" sz="2400"/>
              <a:t>logistic</a:t>
            </a:r>
            <a:r>
              <a:rPr lang="ja-JP" altLang="en-US" sz="2400"/>
              <a:t>”</a:t>
            </a:r>
            <a:r>
              <a:rPr lang="en-US" altLang="ja-JP" sz="2400"/>
              <a:t> death term to prey population</a:t>
            </a:r>
          </a:p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n-US" altLang="en-US" sz="2400"/>
              <a:t> Damped oscillations to stable fixed point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itle 1">
            <a:extLst>
              <a:ext uri="{FF2B5EF4-FFF2-40B4-BE49-F238E27FC236}">
                <a16:creationId xmlns:a16="http://schemas.microsoft.com/office/drawing/2014/main" id="{EC10937C-4985-034C-6181-170523D7134F}"/>
              </a:ext>
            </a:extLst>
          </p:cNvPr>
          <p:cNvSpPr>
            <a:spLocks/>
          </p:cNvSpPr>
          <p:nvPr/>
        </p:nvSpPr>
        <p:spPr bwMode="auto">
          <a:xfrm>
            <a:off x="1752600" y="862013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4400" b="1"/>
              <a:t>The importance of being discrete…</a:t>
            </a:r>
          </a:p>
        </p:txBody>
      </p:sp>
      <p:sp>
        <p:nvSpPr>
          <p:cNvPr id="17410" name="Text Box 5">
            <a:extLst>
              <a:ext uri="{FF2B5EF4-FFF2-40B4-BE49-F238E27FC236}">
                <a16:creationId xmlns:a16="http://schemas.microsoft.com/office/drawing/2014/main" id="{2BE1B23E-9396-D5AF-A6EE-F36F6DEA29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7364" y="2005013"/>
            <a:ext cx="4110037" cy="1022350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 tIns="45000" rIns="90000" bIns="45000"/>
          <a:lstStyle>
            <a:lvl1pPr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49263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>
              <a:lnSpc>
                <a:spcPct val="116000"/>
              </a:lnSpc>
              <a:spcBef>
                <a:spcPct val="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n-GB" altLang="en-US" sz="2400">
                <a:ea typeface="MS Gothic" panose="020B0609070205080204" pitchFamily="49" charset="-128"/>
              </a:rPr>
              <a:t>Populations are more naturally </a:t>
            </a:r>
          </a:p>
          <a:p>
            <a:pPr eaLnBrk="1">
              <a:lnSpc>
                <a:spcPct val="116000"/>
              </a:lnSpc>
              <a:spcBef>
                <a:spcPct val="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n-GB" altLang="en-US" sz="2400">
                <a:ea typeface="MS Gothic" panose="020B0609070205080204" pitchFamily="49" charset="-128"/>
              </a:rPr>
              <a:t>represented by </a:t>
            </a:r>
            <a:r>
              <a:rPr lang="en-GB" altLang="en-US" sz="2400" b="1">
                <a:ea typeface="MS Gothic" panose="020B0609070205080204" pitchFamily="49" charset="-128"/>
              </a:rPr>
              <a:t>integers</a:t>
            </a:r>
            <a:endParaRPr lang="en-GB" altLang="en-US" sz="1800">
              <a:latin typeface="Arial" panose="020B0604020202020204" pitchFamily="34" charset="0"/>
              <a:ea typeface="MS Gothic" panose="020B0609070205080204" pitchFamily="49" charset="-128"/>
            </a:endParaRPr>
          </a:p>
        </p:txBody>
      </p:sp>
      <p:pic>
        <p:nvPicPr>
          <p:cNvPr id="17411" name="Picture 8">
            <a:extLst>
              <a:ext uri="{FF2B5EF4-FFF2-40B4-BE49-F238E27FC236}">
                <a16:creationId xmlns:a16="http://schemas.microsoft.com/office/drawing/2014/main" id="{64BB2881-CE7C-CAEE-F3C3-29C998499A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9964" y="4217989"/>
            <a:ext cx="974725" cy="81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8079" name="Picture 15">
            <a:extLst>
              <a:ext uri="{FF2B5EF4-FFF2-40B4-BE49-F238E27FC236}">
                <a16:creationId xmlns:a16="http://schemas.microsoft.com/office/drawing/2014/main" id="{BE387DA3-B649-9F31-FA47-C39BC38689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1" y="4446589"/>
            <a:ext cx="974725" cy="81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Picture 17">
            <a:extLst>
              <a:ext uri="{FF2B5EF4-FFF2-40B4-BE49-F238E27FC236}">
                <a16:creationId xmlns:a16="http://schemas.microsoft.com/office/drawing/2014/main" id="{BBD4E2EA-43D5-645B-05A5-5F0A1BA6C4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1" y="4038601"/>
            <a:ext cx="974725" cy="81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4" name="Text Box 21">
            <a:extLst>
              <a:ext uri="{FF2B5EF4-FFF2-40B4-BE49-F238E27FC236}">
                <a16:creationId xmlns:a16="http://schemas.microsoft.com/office/drawing/2014/main" id="{2BD30D57-5605-DE25-A659-1084D9EFDB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19800" y="2005013"/>
            <a:ext cx="4110038" cy="1022350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 tIns="45000" rIns="90000" bIns="45000"/>
          <a:lstStyle>
            <a:lvl1pPr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49263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>
              <a:lnSpc>
                <a:spcPct val="116000"/>
              </a:lnSpc>
              <a:spcBef>
                <a:spcPct val="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n-GB" altLang="en-US" sz="2400">
                <a:ea typeface="MS Gothic" panose="020B0609070205080204" pitchFamily="49" charset="-128"/>
              </a:rPr>
              <a:t>Changes in populations occur</a:t>
            </a:r>
          </a:p>
          <a:p>
            <a:pPr eaLnBrk="1">
              <a:lnSpc>
                <a:spcPct val="116000"/>
              </a:lnSpc>
              <a:spcBef>
                <a:spcPct val="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n-GB" altLang="en-US" sz="2400">
                <a:ea typeface="MS Gothic" panose="020B0609070205080204" pitchFamily="49" charset="-128"/>
              </a:rPr>
              <a:t>due to discrete events </a:t>
            </a:r>
            <a:endParaRPr lang="en-GB" altLang="en-US" sz="1800">
              <a:latin typeface="Arial" panose="020B0604020202020204" pitchFamily="34" charset="0"/>
              <a:ea typeface="MS Gothic" panose="020B0609070205080204" pitchFamily="49" charset="-128"/>
            </a:endParaRPr>
          </a:p>
        </p:txBody>
      </p:sp>
      <p:grpSp>
        <p:nvGrpSpPr>
          <p:cNvPr id="88093" name="Group 29">
            <a:extLst>
              <a:ext uri="{FF2B5EF4-FFF2-40B4-BE49-F238E27FC236}">
                <a16:creationId xmlns:a16="http://schemas.microsoft.com/office/drawing/2014/main" id="{A74A0B31-FE4E-7459-C8C3-338E1D11B381}"/>
              </a:ext>
            </a:extLst>
          </p:cNvPr>
          <p:cNvGrpSpPr>
            <a:grpSpLocks/>
          </p:cNvGrpSpPr>
          <p:nvPr/>
        </p:nvGrpSpPr>
        <p:grpSpPr bwMode="auto">
          <a:xfrm>
            <a:off x="3214689" y="3402013"/>
            <a:ext cx="2027237" cy="2900362"/>
            <a:chOff x="1065" y="2143"/>
            <a:chExt cx="1277" cy="1827"/>
          </a:xfrm>
        </p:grpSpPr>
        <p:pic>
          <p:nvPicPr>
            <p:cNvPr id="17424" name="Picture 13">
              <a:extLst>
                <a:ext uri="{FF2B5EF4-FFF2-40B4-BE49-F238E27FC236}">
                  <a16:creationId xmlns:a16="http://schemas.microsoft.com/office/drawing/2014/main" id="{B440A1D2-C56E-A3C2-9AA5-F8041BAB413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8" y="2143"/>
              <a:ext cx="614" cy="5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25" name="Picture 14">
              <a:extLst>
                <a:ext uri="{FF2B5EF4-FFF2-40B4-BE49-F238E27FC236}">
                  <a16:creationId xmlns:a16="http://schemas.microsoft.com/office/drawing/2014/main" id="{65BD7295-AF93-6C86-1E8D-E7C3CBD5B11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8" y="2801"/>
              <a:ext cx="614" cy="5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26" name="Picture 16">
              <a:extLst>
                <a:ext uri="{FF2B5EF4-FFF2-40B4-BE49-F238E27FC236}">
                  <a16:creationId xmlns:a16="http://schemas.microsoft.com/office/drawing/2014/main" id="{2A97355F-F0EF-67E3-7F53-01D87932813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8" y="3456"/>
              <a:ext cx="614" cy="5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427" name="Line 22">
              <a:extLst>
                <a:ext uri="{FF2B5EF4-FFF2-40B4-BE49-F238E27FC236}">
                  <a16:creationId xmlns:a16="http://schemas.microsoft.com/office/drawing/2014/main" id="{6A5D9BF4-45E5-ADD0-13B0-EAF37689F59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065" y="2544"/>
              <a:ext cx="663" cy="257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17428" name="Line 23">
              <a:extLst>
                <a:ext uri="{FF2B5EF4-FFF2-40B4-BE49-F238E27FC236}">
                  <a16:creationId xmlns:a16="http://schemas.microsoft.com/office/drawing/2014/main" id="{40D0EBFD-2F99-45B1-9202-7CC525F8157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90" y="3058"/>
              <a:ext cx="538" cy="0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17429" name="Line 24">
              <a:extLst>
                <a:ext uri="{FF2B5EF4-FFF2-40B4-BE49-F238E27FC236}">
                  <a16:creationId xmlns:a16="http://schemas.microsoft.com/office/drawing/2014/main" id="{2F506878-8F58-75E9-27B5-4342C6DCD3C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90" y="3315"/>
              <a:ext cx="442" cy="333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</p:grpSp>
      <p:grpSp>
        <p:nvGrpSpPr>
          <p:cNvPr id="88094" name="Group 30">
            <a:extLst>
              <a:ext uri="{FF2B5EF4-FFF2-40B4-BE49-F238E27FC236}">
                <a16:creationId xmlns:a16="http://schemas.microsoft.com/office/drawing/2014/main" id="{E7E32775-352E-E47E-AA20-BA13F1D80FD8}"/>
              </a:ext>
            </a:extLst>
          </p:cNvPr>
          <p:cNvGrpSpPr>
            <a:grpSpLocks/>
          </p:cNvGrpSpPr>
          <p:nvPr/>
        </p:nvGrpSpPr>
        <p:grpSpPr bwMode="auto">
          <a:xfrm>
            <a:off x="6165850" y="4446589"/>
            <a:ext cx="3816350" cy="1989137"/>
            <a:chOff x="2924" y="2801"/>
            <a:chExt cx="2404" cy="1253"/>
          </a:xfrm>
        </p:grpSpPr>
        <p:pic>
          <p:nvPicPr>
            <p:cNvPr id="17419" name="Picture 18">
              <a:extLst>
                <a:ext uri="{FF2B5EF4-FFF2-40B4-BE49-F238E27FC236}">
                  <a16:creationId xmlns:a16="http://schemas.microsoft.com/office/drawing/2014/main" id="{0908953B-8FA2-4270-4225-3B1E0B5E6D6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4714" y="2801"/>
              <a:ext cx="614" cy="5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420" name="Line 19">
              <a:extLst>
                <a:ext uri="{FF2B5EF4-FFF2-40B4-BE49-F238E27FC236}">
                  <a16:creationId xmlns:a16="http://schemas.microsoft.com/office/drawing/2014/main" id="{844C79FC-C892-5C86-14AF-73EE792F914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088" y="3216"/>
              <a:ext cx="144" cy="99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17421" name="Line 20">
              <a:extLst>
                <a:ext uri="{FF2B5EF4-FFF2-40B4-BE49-F238E27FC236}">
                  <a16:creationId xmlns:a16="http://schemas.microsoft.com/office/drawing/2014/main" id="{03082200-3A53-AC6E-E7D5-F4BFD775731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088" y="3216"/>
              <a:ext cx="144" cy="99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17422" name="Line 25">
              <a:extLst>
                <a:ext uri="{FF2B5EF4-FFF2-40B4-BE49-F238E27FC236}">
                  <a16:creationId xmlns:a16="http://schemas.microsoft.com/office/drawing/2014/main" id="{6B54A627-959E-4714-7551-47299178B53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84" y="2928"/>
              <a:ext cx="538" cy="0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17423" name="Rectangle 26">
              <a:extLst>
                <a:ext uri="{FF2B5EF4-FFF2-40B4-BE49-F238E27FC236}">
                  <a16:creationId xmlns:a16="http://schemas.microsoft.com/office/drawing/2014/main" id="{04A5B231-5086-DBC1-99D6-D3EE6F4814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24" y="3456"/>
              <a:ext cx="2360" cy="59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>
                <a:lnSpc>
                  <a:spcPct val="116000"/>
                </a:lnSpc>
                <a:spcBef>
                  <a:spcPct val="0"/>
                </a:spcBef>
                <a:buClr>
                  <a:srgbClr val="000000"/>
                </a:buClr>
                <a:buFont typeface="Times New Roman" panose="02020603050405020304" pitchFamily="18" charset="0"/>
                <a:buNone/>
              </a:pPr>
              <a:r>
                <a:rPr lang="en-GB" altLang="en-US" sz="2400"/>
                <a:t>Natural populations suffer local (and global) extinctions</a:t>
              </a:r>
              <a:endParaRPr lang="en-US" altLang="en-US" sz="2400"/>
            </a:p>
          </p:txBody>
        </p:sp>
      </p:grpSp>
      <p:sp>
        <p:nvSpPr>
          <p:cNvPr id="17417" name="Text Box 27">
            <a:extLst>
              <a:ext uri="{FF2B5EF4-FFF2-40B4-BE49-F238E27FC236}">
                <a16:creationId xmlns:a16="http://schemas.microsoft.com/office/drawing/2014/main" id="{3858EA0C-196A-2994-E2B7-EEC750C725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39963" y="5935663"/>
            <a:ext cx="7175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Arial" panose="020B0604020202020204" pitchFamily="34" charset="0"/>
              </a:rPr>
              <a:t>Birth</a:t>
            </a:r>
          </a:p>
        </p:txBody>
      </p:sp>
      <p:sp>
        <p:nvSpPr>
          <p:cNvPr id="17418" name="Text Box 28">
            <a:extLst>
              <a:ext uri="{FF2B5EF4-FFF2-40B4-BE49-F238E27FC236}">
                <a16:creationId xmlns:a16="http://schemas.microsoft.com/office/drawing/2014/main" id="{7FDAC17F-20A6-BEDD-B907-AADFC0DB7B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36088" y="3402013"/>
            <a:ext cx="819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Arial" panose="020B0604020202020204" pitchFamily="34" charset="0"/>
              </a:rPr>
              <a:t>Death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5" name="Picture 2" descr="Volterra4">
            <a:extLst>
              <a:ext uri="{FF2B5EF4-FFF2-40B4-BE49-F238E27FC236}">
                <a16:creationId xmlns:a16="http://schemas.microsoft.com/office/drawing/2014/main" id="{E7E47040-82DB-B2D9-7503-265AA33AC7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942975"/>
            <a:ext cx="4953000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706" name="Text Box 4">
            <a:extLst>
              <a:ext uri="{FF2B5EF4-FFF2-40B4-BE49-F238E27FC236}">
                <a16:creationId xmlns:a16="http://schemas.microsoft.com/office/drawing/2014/main" id="{6BE5FEEC-36ED-9792-5066-01A7DBAA6C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17650" y="722314"/>
            <a:ext cx="8153400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49263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>
              <a:lnSpc>
                <a:spcPct val="116000"/>
              </a:lnSpc>
              <a:spcBef>
                <a:spcPct val="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n-GB" altLang="en-US" sz="4400" b="1">
                <a:ea typeface="MS Gothic" panose="020B0609070205080204" pitchFamily="49" charset="-128"/>
              </a:rPr>
              <a:t>Example V: Volterra Model</a:t>
            </a:r>
            <a:endParaRPr lang="en-GB" altLang="en-US" sz="4400" b="1">
              <a:solidFill>
                <a:srgbClr val="FFFF00"/>
              </a:solidFill>
              <a:ea typeface="MS Gothic" panose="020B0609070205080204" pitchFamily="49" charset="-128"/>
            </a:endParaRPr>
          </a:p>
        </p:txBody>
      </p:sp>
      <p:sp>
        <p:nvSpPr>
          <p:cNvPr id="135174" name="Rectangle 6">
            <a:extLst>
              <a:ext uri="{FF2B5EF4-FFF2-40B4-BE49-F238E27FC236}">
                <a16:creationId xmlns:a16="http://schemas.microsoft.com/office/drawing/2014/main" id="{3070FE1E-3509-0B4A-418F-2DCF97A7EA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3657600"/>
            <a:ext cx="33528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/>
              <a:t>Stochasticity can amplify transient dynamics to generate population cycles…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17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Text Box 3">
            <a:extLst>
              <a:ext uri="{FF2B5EF4-FFF2-40B4-BE49-F238E27FC236}">
                <a16:creationId xmlns:a16="http://schemas.microsoft.com/office/drawing/2014/main" id="{53F0D554-2B16-B656-016E-77E4EECBC0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17650" y="722314"/>
            <a:ext cx="8153400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49263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>
              <a:lnSpc>
                <a:spcPct val="116000"/>
              </a:lnSpc>
              <a:spcBef>
                <a:spcPct val="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n-GB" altLang="en-US" sz="4400" b="1">
                <a:ea typeface="MS Gothic" panose="020B0609070205080204" pitchFamily="49" charset="-128"/>
              </a:rPr>
              <a:t>Example IV: Lokta Model</a:t>
            </a:r>
            <a:endParaRPr lang="en-GB" altLang="en-US" sz="4400" b="1">
              <a:solidFill>
                <a:srgbClr val="FFFF00"/>
              </a:solidFill>
              <a:ea typeface="MS Gothic" panose="020B0609070205080204" pitchFamily="49" charset="-128"/>
            </a:endParaRPr>
          </a:p>
        </p:txBody>
      </p:sp>
      <p:sp>
        <p:nvSpPr>
          <p:cNvPr id="74754" name="Text Box 4">
            <a:extLst>
              <a:ext uri="{FF2B5EF4-FFF2-40B4-BE49-F238E27FC236}">
                <a16:creationId xmlns:a16="http://schemas.microsoft.com/office/drawing/2014/main" id="{B2651B85-3F42-0CEB-662E-8775518CA2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76400" y="1836738"/>
            <a:ext cx="5791200" cy="1938992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dirty="0" err="1">
                <a:latin typeface="American Typewriter" charset="0"/>
              </a:rPr>
              <a:t>lokta_det</a:t>
            </a:r>
            <a:r>
              <a:rPr lang="en-US" altLang="en-US" sz="1200" dirty="0">
                <a:latin typeface="American Typewriter" charset="0"/>
              </a:rPr>
              <a:t> &lt;- function(</a:t>
            </a:r>
            <a:r>
              <a:rPr lang="en-US" altLang="en-US" sz="1200" dirty="0" err="1">
                <a:latin typeface="American Typewriter" charset="0"/>
              </a:rPr>
              <a:t>t,y,p</a:t>
            </a:r>
            <a:r>
              <a:rPr lang="en-US" altLang="en-US" sz="1200" dirty="0">
                <a:latin typeface="American Typewriter" charset="0"/>
              </a:rPr>
              <a:t>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merican Typewriter" charset="0"/>
              </a:rPr>
              <a:t>{	</a:t>
            </a:r>
            <a:r>
              <a:rPr lang="en-US" altLang="en-US" sz="1200" dirty="0" err="1">
                <a:latin typeface="American Typewriter" charset="0"/>
              </a:rPr>
              <a:t>dy</a:t>
            </a:r>
            <a:r>
              <a:rPr lang="en-US" altLang="en-US" sz="1200" dirty="0">
                <a:latin typeface="American Typewriter" charset="0"/>
              </a:rPr>
              <a:t> &lt;- numeric(2)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merican Typewriter" charset="0"/>
              </a:rPr>
              <a:t>	</a:t>
            </a:r>
            <a:r>
              <a:rPr lang="en-US" altLang="en-US" sz="1200" dirty="0" err="1">
                <a:latin typeface="American Typewriter" charset="0"/>
              </a:rPr>
              <a:t>dy</a:t>
            </a:r>
            <a:r>
              <a:rPr lang="en-US" altLang="en-US" sz="1200" dirty="0">
                <a:latin typeface="American Typewriter" charset="0"/>
              </a:rPr>
              <a:t>[1] &lt;- p[1] * y[1] - p[2] * y[1] * y[2]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merican Typewriter" charset="0"/>
              </a:rPr>
              <a:t>	</a:t>
            </a:r>
            <a:r>
              <a:rPr lang="en-US" altLang="en-US" sz="1200" dirty="0" err="1">
                <a:latin typeface="American Typewriter" charset="0"/>
              </a:rPr>
              <a:t>dy</a:t>
            </a:r>
            <a:r>
              <a:rPr lang="en-US" altLang="en-US" sz="1200" dirty="0">
                <a:latin typeface="American Typewriter" charset="0"/>
              </a:rPr>
              <a:t>[2] &lt;- p[3] * y[1] * y[2] - p[4] * y[2]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merican Typewriter" charset="0"/>
              </a:rPr>
              <a:t>	return(list(</a:t>
            </a:r>
            <a:r>
              <a:rPr lang="en-US" altLang="en-US" sz="1200" dirty="0" err="1">
                <a:latin typeface="American Typewriter" charset="0"/>
              </a:rPr>
              <a:t>dy</a:t>
            </a:r>
            <a:r>
              <a:rPr lang="en-US" altLang="en-US" sz="1200" dirty="0">
                <a:latin typeface="American Typewriter" charset="0"/>
              </a:rPr>
              <a:t>)) }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dirty="0" err="1">
                <a:latin typeface="American Typewriter" charset="0"/>
              </a:rPr>
              <a:t>oot</a:t>
            </a:r>
            <a:r>
              <a:rPr lang="en-US" altLang="en-US" sz="1200" dirty="0">
                <a:latin typeface="American Typewriter" charset="0"/>
              </a:rPr>
              <a:t>&lt;-</a:t>
            </a:r>
            <a:r>
              <a:rPr lang="en-US" altLang="en-US" sz="1200" dirty="0" err="1">
                <a:latin typeface="American Typewriter" charset="0"/>
              </a:rPr>
              <a:t>lsoda</a:t>
            </a:r>
            <a:r>
              <a:rPr lang="en-US" altLang="en-US" sz="1200" dirty="0">
                <a:latin typeface="American Typewriter" charset="0"/>
              </a:rPr>
              <a:t>(</a:t>
            </a:r>
            <a:r>
              <a:rPr lang="en-US" altLang="en-US" sz="1200" dirty="0" err="1">
                <a:latin typeface="American Typewriter" charset="0"/>
              </a:rPr>
              <a:t>initial_state,seq</a:t>
            </a:r>
            <a:r>
              <a:rPr lang="en-US" altLang="en-US" sz="1200" dirty="0">
                <a:latin typeface="American Typewriter" charset="0"/>
              </a:rPr>
              <a:t>(0,100,0.5),</a:t>
            </a:r>
            <a:r>
              <a:rPr lang="en-US" altLang="en-US" sz="1200" dirty="0" err="1">
                <a:latin typeface="American Typewriter" charset="0"/>
              </a:rPr>
              <a:t>lokta_det,parms</a:t>
            </a:r>
            <a:r>
              <a:rPr lang="en-US" altLang="en-US" sz="1200" dirty="0">
                <a:latin typeface="American Typewriter" charset="0"/>
              </a:rPr>
              <a:t>=c(1.5,0.09,0.01,0.25))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dirty="0" err="1">
                <a:latin typeface="American Typewriter" charset="0"/>
              </a:rPr>
              <a:t>matplot</a:t>
            </a:r>
            <a:r>
              <a:rPr lang="en-US" altLang="en-US" sz="1200" dirty="0">
                <a:latin typeface="American Typewriter" charset="0"/>
              </a:rPr>
              <a:t>(</a:t>
            </a:r>
            <a:r>
              <a:rPr lang="en-US" altLang="en-US" sz="1200" dirty="0" err="1">
                <a:latin typeface="American Typewriter" charset="0"/>
              </a:rPr>
              <a:t>oot</a:t>
            </a:r>
            <a:r>
              <a:rPr lang="en-US" altLang="en-US" sz="1200" dirty="0">
                <a:latin typeface="American Typewriter" charset="0"/>
              </a:rPr>
              <a:t>[,1],</a:t>
            </a:r>
            <a:r>
              <a:rPr lang="en-US" altLang="en-US" sz="1200" dirty="0" err="1">
                <a:latin typeface="American Typewriter" charset="0"/>
              </a:rPr>
              <a:t>oot</a:t>
            </a:r>
            <a:r>
              <a:rPr lang="en-US" altLang="en-US" sz="1200" dirty="0">
                <a:latin typeface="American Typewriter" charset="0"/>
              </a:rPr>
              <a:t>[,2:3],type='l',</a:t>
            </a:r>
            <a:r>
              <a:rPr lang="en-US" altLang="en-US" sz="1200" dirty="0" err="1">
                <a:latin typeface="American Typewriter" charset="0"/>
              </a:rPr>
              <a:t>xlab</a:t>
            </a:r>
            <a:r>
              <a:rPr lang="en-US" altLang="en-US" sz="1200" dirty="0">
                <a:latin typeface="American Typewriter" charset="0"/>
              </a:rPr>
              <a:t>='Time',</a:t>
            </a:r>
            <a:r>
              <a:rPr lang="en-US" altLang="en-US" sz="1200" dirty="0" err="1">
                <a:latin typeface="American Typewriter" charset="0"/>
              </a:rPr>
              <a:t>ylab</a:t>
            </a:r>
            <a:r>
              <a:rPr lang="en-US" altLang="en-US" sz="1200" dirty="0">
                <a:latin typeface="American Typewriter" charset="0"/>
              </a:rPr>
              <a:t>='Population Size',</a:t>
            </a:r>
            <a:r>
              <a:rPr lang="en-US" altLang="en-US" sz="1200" dirty="0" err="1">
                <a:latin typeface="American Typewriter" charset="0"/>
              </a:rPr>
              <a:t>lwd</a:t>
            </a:r>
            <a:r>
              <a:rPr lang="en-US" altLang="en-US" sz="1200" dirty="0">
                <a:latin typeface="American Typewriter" charset="0"/>
              </a:rPr>
              <a:t>=4,col='black')</a:t>
            </a:r>
            <a:endParaRPr lang="en-US" altLang="en-US" sz="1800" dirty="0"/>
          </a:p>
        </p:txBody>
      </p:sp>
      <p:graphicFrame>
        <p:nvGraphicFramePr>
          <p:cNvPr id="74755" name="Object 5">
            <a:extLst>
              <a:ext uri="{FF2B5EF4-FFF2-40B4-BE49-F238E27FC236}">
                <a16:creationId xmlns:a16="http://schemas.microsoft.com/office/drawing/2014/main" id="{A32E2059-AA62-B32B-4301-81B2F4DFD26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077200" y="1906588"/>
          <a:ext cx="1898650" cy="1293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0" imgH="0" progId="Equation.3">
                  <p:embed/>
                </p:oleObj>
              </mc:Choice>
              <mc:Fallback>
                <p:oleObj name="Equation" r:id="rId3" imgW="0" imgH="0" progId="Equation.3">
                  <p:embed/>
                  <p:pic>
                    <p:nvPicPr>
                      <p:cNvPr id="74755" name="Object 5">
                        <a:extLst>
                          <a:ext uri="{FF2B5EF4-FFF2-40B4-BE49-F238E27FC236}">
                            <a16:creationId xmlns:a16="http://schemas.microsoft.com/office/drawing/2014/main" id="{A32E2059-AA62-B32B-4301-81B2F4DFD26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77200" y="1906588"/>
                        <a:ext cx="1898650" cy="12938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4756" name="Rectangle 6">
            <a:extLst>
              <a:ext uri="{FF2B5EF4-FFF2-40B4-BE49-F238E27FC236}">
                <a16:creationId xmlns:a16="http://schemas.microsoft.com/office/drawing/2014/main" id="{599E7B99-DF6B-4FC8-446C-6A91D1D8F1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7200" y="1449388"/>
            <a:ext cx="18859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1"/>
              <a:t>Deterministic</a:t>
            </a:r>
          </a:p>
        </p:txBody>
      </p:sp>
      <p:sp>
        <p:nvSpPr>
          <p:cNvPr id="137223" name="Text Box 7">
            <a:extLst>
              <a:ext uri="{FF2B5EF4-FFF2-40B4-BE49-F238E27FC236}">
                <a16:creationId xmlns:a16="http://schemas.microsoft.com/office/drawing/2014/main" id="{243E8F59-E61A-2E34-71FF-50BEE24FF3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76400" y="4514850"/>
            <a:ext cx="5791200" cy="1754326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>
                <a:latin typeface="American Typewriter" charset="0"/>
              </a:rPr>
              <a:t>require(GillespieSSA)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>
                <a:latin typeface="American Typewriter" charset="0"/>
              </a:rPr>
              <a:t>parameters 	&lt;- c(p1=1.5, p2=0.09,p3=0.01,p4=0.25)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>
                <a:latin typeface="American Typewriter" charset="0"/>
              </a:rPr>
              <a:t>initial_state  &lt;- c(N=30,P=15)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>
                <a:latin typeface="American Typewriter" charset="0"/>
              </a:rPr>
              <a:t>rates &lt;- c("p1*N","p2*N*P","p3*N*P","p4*P")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>
                <a:latin typeface="American Typewriter" charset="0"/>
              </a:rPr>
              <a:t>events &lt;- matrix(c(+1,-1,0,0,0,0,+1,-1),nrow=2,byrow=TRUE)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>
                <a:latin typeface="American Typewriter" charset="0"/>
              </a:rPr>
              <a:t>out &lt; -ssa(initial_state,rates,events,parameters,tf=100,simName="Lokta model")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>
                <a:latin typeface="American Typewriter" charset="0"/>
              </a:rPr>
              <a:t>ssa.plot(out)</a:t>
            </a:r>
            <a:endParaRPr lang="en-US" altLang="en-US" sz="1800"/>
          </a:p>
        </p:txBody>
      </p:sp>
      <p:grpSp>
        <p:nvGrpSpPr>
          <p:cNvPr id="137224" name="Group 8">
            <a:extLst>
              <a:ext uri="{FF2B5EF4-FFF2-40B4-BE49-F238E27FC236}">
                <a16:creationId xmlns:a16="http://schemas.microsoft.com/office/drawing/2014/main" id="{13F0B5D7-CF6B-D936-9505-8359F3E59AC1}"/>
              </a:ext>
            </a:extLst>
          </p:cNvPr>
          <p:cNvGrpSpPr>
            <a:grpSpLocks/>
          </p:cNvGrpSpPr>
          <p:nvPr/>
        </p:nvGrpSpPr>
        <p:grpSpPr bwMode="auto">
          <a:xfrm>
            <a:off x="7620000" y="3810000"/>
            <a:ext cx="2901950" cy="2528888"/>
            <a:chOff x="3840" y="2256"/>
            <a:chExt cx="1828" cy="1593"/>
          </a:xfrm>
        </p:grpSpPr>
        <p:graphicFrame>
          <p:nvGraphicFramePr>
            <p:cNvPr id="74759" name="Object 9">
              <a:extLst>
                <a:ext uri="{FF2B5EF4-FFF2-40B4-BE49-F238E27FC236}">
                  <a16:creationId xmlns:a16="http://schemas.microsoft.com/office/drawing/2014/main" id="{B8803D5D-EC38-0681-0A53-3C124E8C9C1D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3840" y="2688"/>
            <a:ext cx="1828" cy="116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5" imgW="0" imgH="0" progId="Equation.3">
                    <p:embed/>
                  </p:oleObj>
                </mc:Choice>
                <mc:Fallback>
                  <p:oleObj name="Equation" r:id="rId5" imgW="0" imgH="0" progId="Equation.3">
                    <p:embed/>
                    <p:pic>
                      <p:nvPicPr>
                        <p:cNvPr id="74759" name="Object 9">
                          <a:extLst>
                            <a:ext uri="{FF2B5EF4-FFF2-40B4-BE49-F238E27FC236}">
                              <a16:creationId xmlns:a16="http://schemas.microsoft.com/office/drawing/2014/main" id="{B8803D5D-EC38-0681-0A53-3C124E8C9C1D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840" y="2688"/>
                          <a:ext cx="1828" cy="116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>
                                    <a:alpha val="74997"/>
                                  </a:schemeClr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4760" name="Rectangle 10">
              <a:extLst>
                <a:ext uri="{FF2B5EF4-FFF2-40B4-BE49-F238E27FC236}">
                  <a16:creationId xmlns:a16="http://schemas.microsoft.com/office/drawing/2014/main" id="{24E99B8D-C21B-8E4D-A6E0-5529E95649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08" y="2256"/>
              <a:ext cx="924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400" b="1"/>
                <a:t>Stochastic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22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Text Box 3">
            <a:extLst>
              <a:ext uri="{FF2B5EF4-FFF2-40B4-BE49-F238E27FC236}">
                <a16:creationId xmlns:a16="http://schemas.microsoft.com/office/drawing/2014/main" id="{14F7AA76-6C3C-3F7E-5E12-6A4A22959E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17650" y="722314"/>
            <a:ext cx="8153400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49263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>
              <a:lnSpc>
                <a:spcPct val="116000"/>
              </a:lnSpc>
              <a:spcBef>
                <a:spcPct val="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n-GB" altLang="en-US" sz="4400" b="1">
                <a:ea typeface="MS Gothic" panose="020B0609070205080204" pitchFamily="49" charset="-128"/>
              </a:rPr>
              <a:t>Example V: Volterra Model</a:t>
            </a:r>
            <a:endParaRPr lang="en-GB" altLang="en-US" sz="4400" b="1">
              <a:solidFill>
                <a:srgbClr val="FFFF00"/>
              </a:solidFill>
              <a:ea typeface="MS Gothic" panose="020B0609070205080204" pitchFamily="49" charset="-128"/>
            </a:endParaRPr>
          </a:p>
        </p:txBody>
      </p:sp>
      <p:sp>
        <p:nvSpPr>
          <p:cNvPr id="76802" name="Text Box 4">
            <a:extLst>
              <a:ext uri="{FF2B5EF4-FFF2-40B4-BE49-F238E27FC236}">
                <a16:creationId xmlns:a16="http://schemas.microsoft.com/office/drawing/2014/main" id="{CF0FB94E-2AD6-F58B-B26D-ACE85C2C11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76400" y="1836738"/>
            <a:ext cx="5791200" cy="2462213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100" dirty="0" err="1">
                <a:latin typeface="American Typewriter" charset="0"/>
              </a:rPr>
              <a:t>volterra_det</a:t>
            </a:r>
            <a:r>
              <a:rPr lang="en-US" altLang="en-US" sz="1100" dirty="0">
                <a:latin typeface="American Typewriter" charset="0"/>
              </a:rPr>
              <a:t> &lt;- function(</a:t>
            </a:r>
            <a:r>
              <a:rPr lang="en-US" altLang="en-US" sz="1100" dirty="0" err="1">
                <a:latin typeface="American Typewriter" charset="0"/>
              </a:rPr>
              <a:t>t,y,p</a:t>
            </a:r>
            <a:r>
              <a:rPr lang="en-US" altLang="en-US" sz="1100" dirty="0">
                <a:latin typeface="American Typewriter" charset="0"/>
              </a:rPr>
              <a:t>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100" dirty="0">
                <a:latin typeface="American Typewriter" charset="0"/>
              </a:rPr>
              <a:t>{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100" dirty="0">
                <a:latin typeface="American Typewriter" charset="0"/>
              </a:rPr>
              <a:t>	</a:t>
            </a:r>
            <a:r>
              <a:rPr lang="en-US" altLang="en-US" sz="1100" dirty="0" err="1">
                <a:latin typeface="American Typewriter" charset="0"/>
              </a:rPr>
              <a:t>dy</a:t>
            </a:r>
            <a:r>
              <a:rPr lang="en-US" altLang="en-US" sz="1100" dirty="0">
                <a:latin typeface="American Typewriter" charset="0"/>
              </a:rPr>
              <a:t> &lt;- numeric(2)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100" dirty="0">
                <a:latin typeface="American Typewriter" charset="0"/>
              </a:rPr>
              <a:t>	</a:t>
            </a:r>
            <a:r>
              <a:rPr lang="en-US" altLang="en-US" sz="1100" dirty="0" err="1">
                <a:latin typeface="American Typewriter" charset="0"/>
              </a:rPr>
              <a:t>dy</a:t>
            </a:r>
            <a:r>
              <a:rPr lang="en-US" altLang="en-US" sz="1100" dirty="0">
                <a:latin typeface="American Typewriter" charset="0"/>
              </a:rPr>
              <a:t>[1] &lt;- p[1] * y[1] - p[2] * y[1] * y[2] - p[5]*y[1]*y[1]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100" dirty="0">
                <a:latin typeface="American Typewriter" charset="0"/>
              </a:rPr>
              <a:t>	</a:t>
            </a:r>
            <a:r>
              <a:rPr lang="en-US" altLang="en-US" sz="1100" dirty="0" err="1">
                <a:latin typeface="American Typewriter" charset="0"/>
              </a:rPr>
              <a:t>dy</a:t>
            </a:r>
            <a:r>
              <a:rPr lang="en-US" altLang="en-US" sz="1100" dirty="0">
                <a:latin typeface="American Typewriter" charset="0"/>
              </a:rPr>
              <a:t>[2] &lt;- p[3] * y[1] * y[2] - p[4] * y[2]	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100" dirty="0">
                <a:latin typeface="American Typewriter" charset="0"/>
              </a:rPr>
              <a:t>	return(list(</a:t>
            </a:r>
            <a:r>
              <a:rPr lang="en-US" altLang="en-US" sz="1100" dirty="0" err="1">
                <a:latin typeface="American Typewriter" charset="0"/>
              </a:rPr>
              <a:t>dy</a:t>
            </a:r>
            <a:r>
              <a:rPr lang="en-US" altLang="en-US" sz="1100" dirty="0">
                <a:latin typeface="American Typewriter" charset="0"/>
              </a:rPr>
              <a:t>))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100" dirty="0">
                <a:latin typeface="American Typewriter" charset="0"/>
              </a:rPr>
              <a:t>}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100" dirty="0">
                <a:latin typeface="American Typewriter" charset="0"/>
              </a:rPr>
              <a:t>	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100" dirty="0" err="1">
                <a:latin typeface="American Typewriter" charset="0"/>
              </a:rPr>
              <a:t>oot</a:t>
            </a:r>
            <a:r>
              <a:rPr lang="en-US" altLang="en-US" sz="1100" dirty="0">
                <a:latin typeface="American Typewriter" charset="0"/>
              </a:rPr>
              <a:t>&lt;-</a:t>
            </a:r>
            <a:r>
              <a:rPr lang="en-US" altLang="en-US" sz="1100" dirty="0" err="1">
                <a:latin typeface="American Typewriter" charset="0"/>
              </a:rPr>
              <a:t>lsoda</a:t>
            </a:r>
            <a:r>
              <a:rPr lang="en-US" altLang="en-US" sz="1100" dirty="0">
                <a:latin typeface="American Typewriter" charset="0"/>
              </a:rPr>
              <a:t>(c(30,15),seq(0,100,0.5),</a:t>
            </a:r>
            <a:r>
              <a:rPr lang="en-US" altLang="en-US" sz="1100" dirty="0" err="1">
                <a:latin typeface="American Typewriter" charset="0"/>
              </a:rPr>
              <a:t>volterra_det,parms</a:t>
            </a:r>
            <a:r>
              <a:rPr lang="en-US" altLang="en-US" sz="1100" dirty="0">
                <a:latin typeface="American Typewriter" charset="0"/>
              </a:rPr>
              <a:t>=c(1.5,0.09,0.01,0.25,0.006))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100" dirty="0" err="1">
                <a:latin typeface="American Typewriter" charset="0"/>
              </a:rPr>
              <a:t>matplot</a:t>
            </a:r>
            <a:r>
              <a:rPr lang="en-US" altLang="en-US" sz="1100" dirty="0">
                <a:latin typeface="American Typewriter" charset="0"/>
              </a:rPr>
              <a:t>(</a:t>
            </a:r>
            <a:r>
              <a:rPr lang="en-US" altLang="en-US" sz="1100" dirty="0" err="1">
                <a:latin typeface="American Typewriter" charset="0"/>
              </a:rPr>
              <a:t>oot</a:t>
            </a:r>
            <a:r>
              <a:rPr lang="en-US" altLang="en-US" sz="1100" dirty="0">
                <a:latin typeface="American Typewriter" charset="0"/>
              </a:rPr>
              <a:t>[,1],</a:t>
            </a:r>
            <a:r>
              <a:rPr lang="en-US" altLang="en-US" sz="1100" dirty="0" err="1">
                <a:latin typeface="American Typewriter" charset="0"/>
              </a:rPr>
              <a:t>oot</a:t>
            </a:r>
            <a:r>
              <a:rPr lang="en-US" altLang="en-US" sz="1100" dirty="0">
                <a:latin typeface="American Typewriter" charset="0"/>
              </a:rPr>
              <a:t>[,2:3],type='l',</a:t>
            </a:r>
            <a:r>
              <a:rPr lang="en-US" altLang="en-US" sz="1100" dirty="0" err="1">
                <a:latin typeface="American Typewriter" charset="0"/>
              </a:rPr>
              <a:t>xlab</a:t>
            </a:r>
            <a:r>
              <a:rPr lang="en-US" altLang="en-US" sz="1100" dirty="0">
                <a:latin typeface="American Typewriter" charset="0"/>
              </a:rPr>
              <a:t>='Time',</a:t>
            </a:r>
            <a:r>
              <a:rPr lang="en-US" altLang="en-US" sz="1100" dirty="0" err="1">
                <a:latin typeface="American Typewriter" charset="0"/>
              </a:rPr>
              <a:t>ylab</a:t>
            </a:r>
            <a:r>
              <a:rPr lang="en-US" altLang="en-US" sz="1100" dirty="0">
                <a:latin typeface="American Typewriter" charset="0"/>
              </a:rPr>
              <a:t>='Population Size',</a:t>
            </a:r>
            <a:r>
              <a:rPr lang="en-US" altLang="en-US" sz="1100" dirty="0" err="1">
                <a:latin typeface="American Typewriter" charset="0"/>
              </a:rPr>
              <a:t>lwd</a:t>
            </a:r>
            <a:r>
              <a:rPr lang="en-US" altLang="en-US" sz="1100" dirty="0">
                <a:latin typeface="American Typewriter" charset="0"/>
              </a:rPr>
              <a:t>=4,col='black')</a:t>
            </a:r>
            <a:endParaRPr lang="en-US" altLang="en-US" sz="1600" dirty="0"/>
          </a:p>
        </p:txBody>
      </p:sp>
      <p:graphicFrame>
        <p:nvGraphicFramePr>
          <p:cNvPr id="76803" name="Object 5">
            <a:extLst>
              <a:ext uri="{FF2B5EF4-FFF2-40B4-BE49-F238E27FC236}">
                <a16:creationId xmlns:a16="http://schemas.microsoft.com/office/drawing/2014/main" id="{44020707-20B1-711A-006D-40CFC97B1B2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699375" y="2363788"/>
          <a:ext cx="2654300" cy="1293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0" imgH="0" progId="Equation.3">
                  <p:embed/>
                </p:oleObj>
              </mc:Choice>
              <mc:Fallback>
                <p:oleObj name="Equation" r:id="rId3" imgW="0" imgH="0" progId="Equation.3">
                  <p:embed/>
                  <p:pic>
                    <p:nvPicPr>
                      <p:cNvPr id="76803" name="Object 5">
                        <a:extLst>
                          <a:ext uri="{FF2B5EF4-FFF2-40B4-BE49-F238E27FC236}">
                            <a16:creationId xmlns:a16="http://schemas.microsoft.com/office/drawing/2014/main" id="{44020707-20B1-711A-006D-40CFC97B1B2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99375" y="2363788"/>
                        <a:ext cx="2654300" cy="12938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6804" name="Rectangle 6">
            <a:extLst>
              <a:ext uri="{FF2B5EF4-FFF2-40B4-BE49-F238E27FC236}">
                <a16:creationId xmlns:a16="http://schemas.microsoft.com/office/drawing/2014/main" id="{974C0630-2B66-7638-7F2B-4146203F5E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7200" y="1906588"/>
            <a:ext cx="18859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1"/>
              <a:t>Deterministic</a:t>
            </a:r>
          </a:p>
        </p:txBody>
      </p:sp>
      <p:sp>
        <p:nvSpPr>
          <p:cNvPr id="139271" name="Text Box 7">
            <a:extLst>
              <a:ext uri="{FF2B5EF4-FFF2-40B4-BE49-F238E27FC236}">
                <a16:creationId xmlns:a16="http://schemas.microsoft.com/office/drawing/2014/main" id="{D237E347-0798-A493-944A-EC76398F5B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76400" y="4800600"/>
            <a:ext cx="5791200" cy="1785104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100" dirty="0">
                <a:latin typeface="American Typewriter" charset="0"/>
              </a:rPr>
              <a:t>require(</a:t>
            </a:r>
            <a:r>
              <a:rPr lang="en-US" altLang="en-US" sz="1100" dirty="0" err="1">
                <a:latin typeface="American Typewriter" charset="0"/>
              </a:rPr>
              <a:t>GillespieSSA</a:t>
            </a:r>
            <a:r>
              <a:rPr lang="en-US" altLang="en-US" sz="1100" dirty="0">
                <a:latin typeface="American Typewriter" charset="0"/>
              </a:rPr>
              <a:t>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100" dirty="0">
                <a:latin typeface="American Typewriter" charset="0"/>
              </a:rPr>
              <a:t>parameters 	&lt;- c(p1=1.5, p2=0.09,p3=0.01,p4=0.25,p5=0.006)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100" dirty="0" err="1">
                <a:latin typeface="American Typewriter" charset="0"/>
              </a:rPr>
              <a:t>initial_state</a:t>
            </a:r>
            <a:r>
              <a:rPr lang="en-US" altLang="en-US" sz="1100" dirty="0">
                <a:latin typeface="American Typewriter" charset="0"/>
              </a:rPr>
              <a:t>  &lt;- c(N=30,P=15)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100" dirty="0">
                <a:latin typeface="American Typewriter" charset="0"/>
              </a:rPr>
              <a:t>rates &lt;- c("p1*N","p2*N*P","p3*N*P","p4*P","p5*N*N")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100" dirty="0">
                <a:latin typeface="American Typewriter" charset="0"/>
              </a:rPr>
              <a:t>events &lt;- matrix(c(+1,-1,0,0,-1,0,0,+1,-1,0),</a:t>
            </a:r>
            <a:r>
              <a:rPr lang="en-US" altLang="en-US" sz="1100" dirty="0" err="1">
                <a:latin typeface="American Typewriter" charset="0"/>
              </a:rPr>
              <a:t>nrow</a:t>
            </a:r>
            <a:r>
              <a:rPr lang="en-US" altLang="en-US" sz="1100" dirty="0">
                <a:latin typeface="American Typewriter" charset="0"/>
              </a:rPr>
              <a:t>=2,byrow=TRUE)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100" dirty="0">
                <a:latin typeface="American Typewriter" charset="0"/>
              </a:rPr>
              <a:t>out &lt;- </a:t>
            </a:r>
            <a:r>
              <a:rPr lang="en-US" altLang="en-US" sz="1100" dirty="0" err="1">
                <a:latin typeface="American Typewriter" charset="0"/>
              </a:rPr>
              <a:t>ssa</a:t>
            </a:r>
            <a:r>
              <a:rPr lang="en-US" altLang="en-US" sz="1100" dirty="0">
                <a:latin typeface="American Typewriter" charset="0"/>
              </a:rPr>
              <a:t>(</a:t>
            </a:r>
            <a:r>
              <a:rPr lang="en-US" altLang="en-US" sz="1100" dirty="0" err="1">
                <a:latin typeface="American Typewriter" charset="0"/>
              </a:rPr>
              <a:t>initial_state,rates,events,parameters,tf</a:t>
            </a:r>
            <a:r>
              <a:rPr lang="en-US" altLang="en-US" sz="1100" dirty="0">
                <a:latin typeface="American Typewriter" charset="0"/>
              </a:rPr>
              <a:t>=100,simName="Volterra model")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100" dirty="0" err="1">
                <a:latin typeface="American Typewriter" charset="0"/>
              </a:rPr>
              <a:t>ssa.plot</a:t>
            </a:r>
            <a:r>
              <a:rPr lang="en-US" altLang="en-US" sz="1100" dirty="0">
                <a:latin typeface="American Typewriter" charset="0"/>
              </a:rPr>
              <a:t>(out)</a:t>
            </a:r>
          </a:p>
        </p:txBody>
      </p:sp>
      <p:graphicFrame>
        <p:nvGraphicFramePr>
          <p:cNvPr id="76806" name="Object 9">
            <a:extLst>
              <a:ext uri="{FF2B5EF4-FFF2-40B4-BE49-F238E27FC236}">
                <a16:creationId xmlns:a16="http://schemas.microsoft.com/office/drawing/2014/main" id="{5ACBBB84-572A-9933-1472-89BC938B40A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620000" y="4270376"/>
          <a:ext cx="2901950" cy="2384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0" imgH="0" progId="Equation.3">
                  <p:embed/>
                </p:oleObj>
              </mc:Choice>
              <mc:Fallback>
                <p:oleObj name="Equation" r:id="rId5" imgW="0" imgH="0" progId="Equation.3">
                  <p:embed/>
                  <p:pic>
                    <p:nvPicPr>
                      <p:cNvPr id="76806" name="Object 9">
                        <a:extLst>
                          <a:ext uri="{FF2B5EF4-FFF2-40B4-BE49-F238E27FC236}">
                            <a16:creationId xmlns:a16="http://schemas.microsoft.com/office/drawing/2014/main" id="{5ACBBB84-572A-9933-1472-89BC938B40A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0" y="4270376"/>
                        <a:ext cx="2901950" cy="2384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6807" name="Rectangle 10">
            <a:extLst>
              <a:ext uri="{FF2B5EF4-FFF2-40B4-BE49-F238E27FC236}">
                <a16:creationId xmlns:a16="http://schemas.microsoft.com/office/drawing/2014/main" id="{911E0696-509A-BE36-2FD0-7548155DB5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04200" y="3854450"/>
            <a:ext cx="14668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1"/>
              <a:t>Stochastic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27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itle 1">
            <a:extLst>
              <a:ext uri="{FF2B5EF4-FFF2-40B4-BE49-F238E27FC236}">
                <a16:creationId xmlns:a16="http://schemas.microsoft.com/office/drawing/2014/main" id="{08CFEAF6-B0F1-F44D-E18C-C2CE0DD36400}"/>
              </a:ext>
            </a:extLst>
          </p:cNvPr>
          <p:cNvSpPr>
            <a:spLocks/>
          </p:cNvSpPr>
          <p:nvPr/>
        </p:nvSpPr>
        <p:spPr bwMode="auto">
          <a:xfrm>
            <a:off x="1752600" y="862013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4400" b="1"/>
              <a:t>…and stochastic</a:t>
            </a:r>
            <a:endParaRPr lang="en-US" altLang="en-US" sz="4400" b="1"/>
          </a:p>
        </p:txBody>
      </p:sp>
      <p:pic>
        <p:nvPicPr>
          <p:cNvPr id="19458" name="Picture 4" descr="Svetlana Pankratova tall woman height 1">
            <a:extLst>
              <a:ext uri="{FF2B5EF4-FFF2-40B4-BE49-F238E27FC236}">
                <a16:creationId xmlns:a16="http://schemas.microsoft.com/office/drawing/2014/main" id="{D4D427AD-A281-DBEE-6079-595D621D2F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1" y="1524000"/>
            <a:ext cx="2868613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9" name="Rectangle 5">
            <a:extLst>
              <a:ext uri="{FF2B5EF4-FFF2-40B4-BE49-F238E27FC236}">
                <a16:creationId xmlns:a16="http://schemas.microsoft.com/office/drawing/2014/main" id="{2BA6C474-658F-DB70-FB36-269F05D5A7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67601" y="5334000"/>
            <a:ext cx="28686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200"/>
              <a:t>Svetlana Pankratova and PingPing</a:t>
            </a:r>
            <a:endParaRPr lang="en-US" altLang="en-US" sz="1200">
              <a:hlinkClick r:id="rId4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200">
                <a:hlinkClick r:id="rId4"/>
              </a:rPr>
              <a:t>http://www.guinnessworldrecords.com/</a:t>
            </a:r>
            <a:endParaRPr lang="en-US" altLang="en-US" sz="1200"/>
          </a:p>
        </p:txBody>
      </p:sp>
      <p:sp>
        <p:nvSpPr>
          <p:cNvPr id="19460" name="Rectangle 6">
            <a:extLst>
              <a:ext uri="{FF2B5EF4-FFF2-40B4-BE49-F238E27FC236}">
                <a16:creationId xmlns:a16="http://schemas.microsoft.com/office/drawing/2014/main" id="{C511E54E-EBF1-AE17-064D-67BAE0EA77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00226" y="1524001"/>
            <a:ext cx="5286375" cy="4894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/>
              <a:t>Biological populations exhibit large amounts of variability between individuals.  This complexity generates population dynamics that are </a:t>
            </a:r>
            <a:r>
              <a:rPr lang="en-US" altLang="en-US" sz="2400" b="1"/>
              <a:t>intrinsically</a:t>
            </a:r>
            <a:r>
              <a:rPr lang="en-US" altLang="en-US" sz="2400"/>
              <a:t> stochastic.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/>
              <a:t>From empirical data we can typically estimate </a:t>
            </a:r>
            <a:r>
              <a:rPr lang="en-US" altLang="en-US" sz="2400" b="1"/>
              <a:t>population averages</a:t>
            </a:r>
            <a:r>
              <a:rPr lang="en-US" altLang="en-US" sz="2400"/>
              <a:t> for the rate of biological processes.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/>
              <a:t>Stochastic dynamics can emerge just from the </a:t>
            </a:r>
            <a:r>
              <a:rPr lang="en-US" altLang="en-US" sz="2400" b="1"/>
              <a:t>uncertainty in the timing </a:t>
            </a:r>
            <a:r>
              <a:rPr lang="en-US" altLang="en-US" sz="2400"/>
              <a:t>of events for individuals.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>
            <a:extLst>
              <a:ext uri="{FF2B5EF4-FFF2-40B4-BE49-F238E27FC236}">
                <a16:creationId xmlns:a16="http://schemas.microsoft.com/office/drawing/2014/main" id="{15435911-EC26-B233-4517-C32B239EC2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2601" y="947739"/>
            <a:ext cx="4138613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b="1"/>
              <a:t>Sources of stochasticity</a:t>
            </a:r>
            <a:endParaRPr lang="en-US" altLang="en-US" b="1"/>
          </a:p>
        </p:txBody>
      </p:sp>
      <p:grpSp>
        <p:nvGrpSpPr>
          <p:cNvPr id="39039" name="Group 127">
            <a:extLst>
              <a:ext uri="{FF2B5EF4-FFF2-40B4-BE49-F238E27FC236}">
                <a16:creationId xmlns:a16="http://schemas.microsoft.com/office/drawing/2014/main" id="{921A84F7-8390-C26E-AFCA-849829AA868C}"/>
              </a:ext>
            </a:extLst>
          </p:cNvPr>
          <p:cNvGrpSpPr>
            <a:grpSpLocks/>
          </p:cNvGrpSpPr>
          <p:nvPr/>
        </p:nvGrpSpPr>
        <p:grpSpPr bwMode="auto">
          <a:xfrm>
            <a:off x="8020050" y="2832100"/>
            <a:ext cx="2592388" cy="1944688"/>
            <a:chOff x="4092" y="1784"/>
            <a:chExt cx="1633" cy="1225"/>
          </a:xfrm>
        </p:grpSpPr>
        <p:pic>
          <p:nvPicPr>
            <p:cNvPr id="21511" name="Picture 123" descr="OptiDiscs_large3">
              <a:extLst>
                <a:ext uri="{FF2B5EF4-FFF2-40B4-BE49-F238E27FC236}">
                  <a16:creationId xmlns:a16="http://schemas.microsoft.com/office/drawing/2014/main" id="{D6C86BDC-F1C4-0D14-57E0-4400E33C944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92" y="1784"/>
              <a:ext cx="1633" cy="1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12" name="Picture 122" descr="kitty">
              <a:extLst>
                <a:ext uri="{FF2B5EF4-FFF2-40B4-BE49-F238E27FC236}">
                  <a16:creationId xmlns:a16="http://schemas.microsoft.com/office/drawing/2014/main" id="{082BC65A-A246-1488-8E46-6B4FFD2BCF9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29" y="1953"/>
              <a:ext cx="646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8920" name="Rectangle 8">
            <a:extLst>
              <a:ext uri="{FF2B5EF4-FFF2-40B4-BE49-F238E27FC236}">
                <a16:creationId xmlns:a16="http://schemas.microsoft.com/office/drawing/2014/main" id="{62260AD6-0E4B-E2EC-E3FB-39CB5264BD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33563" y="3276601"/>
            <a:ext cx="7296150" cy="305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>
              <a:lnSpc>
                <a:spcPct val="116000"/>
              </a:lnSpc>
              <a:spcBef>
                <a:spcPct val="0"/>
              </a:spcBef>
              <a:buFont typeface="Times" panose="02020603050405020304" pitchFamily="18" charset="0"/>
              <a:buChar char="•"/>
            </a:pPr>
            <a:r>
              <a:rPr lang="en-GB" altLang="en-US" sz="2400"/>
              <a:t> Demographic Stochasticity</a:t>
            </a:r>
          </a:p>
          <a:p>
            <a:pPr lvl="1" eaLnBrk="1">
              <a:lnSpc>
                <a:spcPct val="116000"/>
              </a:lnSpc>
              <a:spcBef>
                <a:spcPct val="0"/>
              </a:spcBef>
              <a:buFont typeface="Times" panose="02020603050405020304" pitchFamily="18" charset="0"/>
              <a:buChar char="•"/>
            </a:pPr>
            <a:r>
              <a:rPr lang="en-US" altLang="en-US" sz="2400"/>
              <a:t> Intrinsic uncertainty in the timing of events</a:t>
            </a:r>
          </a:p>
          <a:p>
            <a:pPr lvl="1" eaLnBrk="1">
              <a:lnSpc>
                <a:spcPct val="116000"/>
              </a:lnSpc>
              <a:spcBef>
                <a:spcPct val="0"/>
              </a:spcBef>
              <a:buFont typeface="Times" panose="02020603050405020304" pitchFamily="18" charset="0"/>
              <a:buChar char="•"/>
            </a:pPr>
            <a:r>
              <a:rPr lang="en-US" altLang="en-US" sz="2400"/>
              <a:t> When processes occur at </a:t>
            </a:r>
            <a:r>
              <a:rPr lang="en-US" altLang="en-US" sz="2400" b="1"/>
              <a:t>fixed rates</a:t>
            </a:r>
            <a:r>
              <a:rPr lang="en-US" altLang="en-US" sz="2400"/>
              <a:t>, but the </a:t>
            </a:r>
          </a:p>
          <a:p>
            <a:pPr lvl="1" eaLnBrk="1">
              <a:lnSpc>
                <a:spcPct val="116000"/>
              </a:lnSpc>
              <a:spcBef>
                <a:spcPct val="0"/>
              </a:spcBef>
              <a:buFont typeface="Times" panose="02020603050405020304" pitchFamily="18" charset="0"/>
              <a:buNone/>
            </a:pPr>
            <a:r>
              <a:rPr lang="en-US" altLang="en-US" sz="2400"/>
              <a:t>   time between events is </a:t>
            </a:r>
            <a:r>
              <a:rPr lang="en-US" altLang="en-US" sz="2400" b="1"/>
              <a:t>random</a:t>
            </a:r>
            <a:endParaRPr lang="en-GB" altLang="en-US" sz="2400"/>
          </a:p>
          <a:p>
            <a:pPr eaLnBrk="1">
              <a:lnSpc>
                <a:spcPct val="116000"/>
              </a:lnSpc>
              <a:spcBef>
                <a:spcPct val="0"/>
              </a:spcBef>
              <a:buFont typeface="Times" panose="02020603050405020304" pitchFamily="18" charset="0"/>
              <a:buChar char="•"/>
            </a:pPr>
            <a:r>
              <a:rPr lang="en-GB" altLang="en-US" sz="2400"/>
              <a:t> Extra-demographic Stochasticity (environmental)</a:t>
            </a:r>
          </a:p>
          <a:p>
            <a:pPr lvl="1" eaLnBrk="1">
              <a:lnSpc>
                <a:spcPct val="116000"/>
              </a:lnSpc>
              <a:spcBef>
                <a:spcPct val="0"/>
              </a:spcBef>
              <a:buFont typeface="Times" panose="02020603050405020304" pitchFamily="18" charset="0"/>
              <a:buChar char="•"/>
            </a:pPr>
            <a:r>
              <a:rPr lang="en-GB" altLang="en-US" sz="2400"/>
              <a:t> Variation in the rate that ``events’’ occur</a:t>
            </a:r>
          </a:p>
          <a:p>
            <a:pPr lvl="1" eaLnBrk="1">
              <a:lnSpc>
                <a:spcPct val="116000"/>
              </a:lnSpc>
              <a:spcBef>
                <a:spcPct val="0"/>
              </a:spcBef>
              <a:buFont typeface="Times" panose="02020603050405020304" pitchFamily="18" charset="0"/>
              <a:buChar char="•"/>
            </a:pPr>
            <a:r>
              <a:rPr lang="en-GB" altLang="en-US" sz="2400"/>
              <a:t> Can treat </a:t>
            </a:r>
            <a:r>
              <a:rPr lang="en-GB" altLang="en-US" sz="2400" b="1"/>
              <a:t>parameters</a:t>
            </a:r>
            <a:r>
              <a:rPr lang="en-GB" altLang="en-US" sz="2400"/>
              <a:t> of model as random variables </a:t>
            </a:r>
            <a:endParaRPr lang="en-US" altLang="en-US" sz="2400"/>
          </a:p>
        </p:txBody>
      </p:sp>
      <p:pic>
        <p:nvPicPr>
          <p:cNvPr id="39036" name="Picture 124" descr="kitty">
            <a:extLst>
              <a:ext uri="{FF2B5EF4-FFF2-40B4-BE49-F238E27FC236}">
                <a16:creationId xmlns:a16="http://schemas.microsoft.com/office/drawing/2014/main" id="{C8A357CB-2636-1B8D-1F9D-D5790B884C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386889" y="5561014"/>
            <a:ext cx="1025525" cy="129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037" name="Picture 125" descr="monty-python-foot">
            <a:extLst>
              <a:ext uri="{FF2B5EF4-FFF2-40B4-BE49-F238E27FC236}">
                <a16:creationId xmlns:a16="http://schemas.microsoft.com/office/drawing/2014/main" id="{4845A06D-85AA-3102-AAE6-5EBED2E56D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129713" y="4397376"/>
            <a:ext cx="1282700" cy="178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0" name="Rectangle 121">
            <a:extLst>
              <a:ext uri="{FF2B5EF4-FFF2-40B4-BE49-F238E27FC236}">
                <a16:creationId xmlns:a16="http://schemas.microsoft.com/office/drawing/2014/main" id="{8E0FD798-D23C-A504-8A27-F6882CE1D7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7213" y="1676401"/>
            <a:ext cx="8126412" cy="11969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400"/>
              <a:t>Stochastic processes are often characterised in terms of the:</a:t>
            </a:r>
          </a:p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n-GB" altLang="en-US" sz="2400"/>
              <a:t> Process: 		Systematic (deterministic) changes </a:t>
            </a:r>
          </a:p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n-GB" altLang="en-US" sz="2400"/>
              <a:t> Noise: 		Random fluctuations</a:t>
            </a:r>
            <a:endParaRPr lang="en-US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0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90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90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9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90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9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9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20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itle 1">
            <a:extLst>
              <a:ext uri="{FF2B5EF4-FFF2-40B4-BE49-F238E27FC236}">
                <a16:creationId xmlns:a16="http://schemas.microsoft.com/office/drawing/2014/main" id="{7D4577D2-4C80-173C-B637-B03B85E0F7BC}"/>
              </a:ext>
            </a:extLst>
          </p:cNvPr>
          <p:cNvSpPr>
            <a:spLocks/>
          </p:cNvSpPr>
          <p:nvPr/>
        </p:nvSpPr>
        <p:spPr bwMode="auto">
          <a:xfrm>
            <a:off x="1752600" y="862013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4400" b="1"/>
              <a:t>Defining a stochastic model</a:t>
            </a:r>
          </a:p>
        </p:txBody>
      </p:sp>
      <p:sp>
        <p:nvSpPr>
          <p:cNvPr id="23554" name="Text Box 4">
            <a:extLst>
              <a:ext uri="{FF2B5EF4-FFF2-40B4-BE49-F238E27FC236}">
                <a16:creationId xmlns:a16="http://schemas.microsoft.com/office/drawing/2014/main" id="{78D44DD8-1FFB-5443-1699-A79295886F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2600" y="1676400"/>
            <a:ext cx="80772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5000" rIns="90000" bIns="45000"/>
          <a:lstStyle>
            <a:lvl1pPr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49263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>
              <a:lnSpc>
                <a:spcPct val="116000"/>
              </a:lnSpc>
              <a:spcBef>
                <a:spcPct val="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n-GB" altLang="en-US" sz="2000">
                <a:ea typeface="MS Gothic" panose="020B0609070205080204" pitchFamily="49" charset="-128"/>
              </a:rPr>
              <a:t>Many different implementations, suitable in different contexts.  To model</a:t>
            </a:r>
          </a:p>
          <a:p>
            <a:pPr eaLnBrk="1">
              <a:lnSpc>
                <a:spcPct val="116000"/>
              </a:lnSpc>
              <a:spcBef>
                <a:spcPct val="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n-GB" altLang="en-US" sz="2000">
                <a:ea typeface="MS Gothic" panose="020B0609070205080204" pitchFamily="49" charset="-128"/>
              </a:rPr>
              <a:t>demographic stochasticity we choose to use continuous-time </a:t>
            </a:r>
            <a:r>
              <a:rPr lang="en-GB" altLang="en-US" sz="2000" b="1">
                <a:ea typeface="MS Gothic" panose="020B0609070205080204" pitchFamily="49" charset="-128"/>
              </a:rPr>
              <a:t>Markov chains</a:t>
            </a:r>
            <a:r>
              <a:rPr lang="en-GB" altLang="en-US" sz="2000">
                <a:ea typeface="MS Gothic" panose="020B0609070205080204" pitchFamily="49" charset="-128"/>
              </a:rPr>
              <a:t>. </a:t>
            </a:r>
            <a:endParaRPr lang="en-GB" altLang="en-US" sz="1800" i="1">
              <a:latin typeface="Arial" panose="020B0604020202020204" pitchFamily="34" charset="0"/>
              <a:ea typeface="MS Gothic" panose="020B0609070205080204" pitchFamily="49" charset="-128"/>
            </a:endParaRPr>
          </a:p>
        </p:txBody>
      </p:sp>
      <p:sp>
        <p:nvSpPr>
          <p:cNvPr id="23555" name="Rectangle 5">
            <a:extLst>
              <a:ext uri="{FF2B5EF4-FFF2-40B4-BE49-F238E27FC236}">
                <a16:creationId xmlns:a16="http://schemas.microsoft.com/office/drawing/2014/main" id="{47920F83-715E-68B9-ED1B-F779BA3B51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7364" y="2600326"/>
            <a:ext cx="8072437" cy="1154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>
              <a:lnSpc>
                <a:spcPct val="116000"/>
              </a:lnSpc>
              <a:spcBef>
                <a:spcPct val="0"/>
              </a:spcBef>
              <a:buClr>
                <a:srgbClr val="000000"/>
              </a:buClr>
              <a:buSzPct val="45000"/>
              <a:buFont typeface="Wingdings" panose="05000000000000000000" pitchFamily="2" charset="2"/>
              <a:buChar char=""/>
            </a:pPr>
            <a:r>
              <a:rPr lang="en-GB" altLang="en-US" sz="2000"/>
              <a:t> Describe populations by </a:t>
            </a:r>
            <a:r>
              <a:rPr lang="en-GB" altLang="en-US" sz="2000" b="1"/>
              <a:t>integers</a:t>
            </a:r>
            <a:r>
              <a:rPr lang="en-GB" altLang="en-US" sz="2000"/>
              <a:t> (whole numbers) or </a:t>
            </a:r>
            <a:r>
              <a:rPr lang="en-GB" altLang="en-US" sz="2000" b="1"/>
              <a:t>state variables</a:t>
            </a:r>
            <a:endParaRPr lang="en-GB" altLang="en-US" sz="2000"/>
          </a:p>
          <a:p>
            <a:pPr eaLnBrk="1">
              <a:lnSpc>
                <a:spcPct val="116000"/>
              </a:lnSpc>
              <a:spcBef>
                <a:spcPct val="0"/>
              </a:spcBef>
              <a:buClr>
                <a:srgbClr val="000000"/>
              </a:buClr>
              <a:buSzPct val="45000"/>
              <a:buFont typeface="Wingdings" panose="05000000000000000000" pitchFamily="2" charset="2"/>
              <a:buChar char=""/>
            </a:pPr>
            <a:r>
              <a:rPr lang="en-GB" altLang="en-US" sz="2000"/>
              <a:t> State variables change due to </a:t>
            </a:r>
            <a:r>
              <a:rPr lang="en-GB" altLang="en-US" sz="2000" b="1"/>
              <a:t>events</a:t>
            </a:r>
            <a:endParaRPr lang="en-GB" altLang="en-US" sz="2000"/>
          </a:p>
          <a:p>
            <a:pPr eaLnBrk="1">
              <a:lnSpc>
                <a:spcPct val="116000"/>
              </a:lnSpc>
              <a:spcBef>
                <a:spcPct val="0"/>
              </a:spcBef>
              <a:buClr>
                <a:srgbClr val="000000"/>
              </a:buClr>
              <a:buSzPct val="45000"/>
              <a:buFont typeface="Wingdings" panose="05000000000000000000" pitchFamily="2" charset="2"/>
              <a:buChar char=""/>
            </a:pPr>
            <a:r>
              <a:rPr lang="en-GB" altLang="en-US" sz="2000"/>
              <a:t> Events occur randomly according to fixed </a:t>
            </a:r>
            <a:r>
              <a:rPr lang="en-GB" altLang="en-US" sz="2000" b="1"/>
              <a:t>rates</a:t>
            </a:r>
            <a:r>
              <a:rPr lang="en-GB" altLang="en-US" sz="2000"/>
              <a:t> (probabilities per unit time)</a:t>
            </a:r>
            <a:endParaRPr lang="en-US" altLang="en-US" sz="1600">
              <a:latin typeface="Arial" panose="020B0604020202020204" pitchFamily="34" charset="0"/>
            </a:endParaRPr>
          </a:p>
        </p:txBody>
      </p:sp>
      <p:grpSp>
        <p:nvGrpSpPr>
          <p:cNvPr id="20495" name="Group 15">
            <a:extLst>
              <a:ext uri="{FF2B5EF4-FFF2-40B4-BE49-F238E27FC236}">
                <a16:creationId xmlns:a16="http://schemas.microsoft.com/office/drawing/2014/main" id="{11D73547-E41A-2E9D-EFC3-C6F2C27EA260}"/>
              </a:ext>
            </a:extLst>
          </p:cNvPr>
          <p:cNvGrpSpPr>
            <a:grpSpLocks/>
          </p:cNvGrpSpPr>
          <p:nvPr/>
        </p:nvGrpSpPr>
        <p:grpSpPr bwMode="auto">
          <a:xfrm>
            <a:off x="1752600" y="3754438"/>
            <a:ext cx="8186738" cy="2265362"/>
            <a:chOff x="144" y="2365"/>
            <a:chExt cx="5157" cy="1427"/>
          </a:xfrm>
        </p:grpSpPr>
        <p:sp>
          <p:nvSpPr>
            <p:cNvPr id="23558" name="Line 8">
              <a:extLst>
                <a:ext uri="{FF2B5EF4-FFF2-40B4-BE49-F238E27FC236}">
                  <a16:creationId xmlns:a16="http://schemas.microsoft.com/office/drawing/2014/main" id="{FC9971DA-0E12-6A40-EC84-113B79EB804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9" y="2895"/>
              <a:ext cx="4751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3559" name="Line 9">
              <a:extLst>
                <a:ext uri="{FF2B5EF4-FFF2-40B4-BE49-F238E27FC236}">
                  <a16:creationId xmlns:a16="http://schemas.microsoft.com/office/drawing/2014/main" id="{FB51F2CB-A9D4-B65E-B791-81D30551A75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54" y="2669"/>
              <a:ext cx="0" cy="93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3560" name="Line 10">
              <a:extLst>
                <a:ext uri="{FF2B5EF4-FFF2-40B4-BE49-F238E27FC236}">
                  <a16:creationId xmlns:a16="http://schemas.microsoft.com/office/drawing/2014/main" id="{FB451324-49CA-AC91-A5FD-5F335E7E07B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66" y="2669"/>
              <a:ext cx="0" cy="93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3561" name="Text Box 7">
              <a:extLst>
                <a:ext uri="{FF2B5EF4-FFF2-40B4-BE49-F238E27FC236}">
                  <a16:creationId xmlns:a16="http://schemas.microsoft.com/office/drawing/2014/main" id="{717BD2F5-2D77-B049-6DF9-173465F28D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4" y="2661"/>
              <a:ext cx="4752" cy="11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5000" rIns="90000" bIns="45000"/>
            <a:lstStyle>
              <a:lvl1pPr defTabSz="449263">
                <a:spcBef>
                  <a:spcPct val="20000"/>
                </a:spcBef>
                <a:buFont typeface="Arial" panose="020B0604020202020204" pitchFamily="34" charset="0"/>
                <a:buChar char="•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  <a:tab pos="5791200" algn="l"/>
                  <a:tab pos="6515100" algn="l"/>
                  <a:tab pos="7239000" algn="l"/>
                  <a:tab pos="7962900" algn="l"/>
                  <a:tab pos="8686800" algn="l"/>
                </a:tabLst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 defTabSz="449263">
                <a:spcBef>
                  <a:spcPct val="20000"/>
                </a:spcBef>
                <a:buFont typeface="Arial" panose="020B0604020202020204" pitchFamily="34" charset="0"/>
                <a:buChar char="–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  <a:tab pos="5791200" algn="l"/>
                  <a:tab pos="6515100" algn="l"/>
                  <a:tab pos="7239000" algn="l"/>
                  <a:tab pos="7962900" algn="l"/>
                  <a:tab pos="8686800" algn="l"/>
                </a:tabLst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 defTabSz="449263">
                <a:spcBef>
                  <a:spcPct val="20000"/>
                </a:spcBef>
                <a:buFont typeface="Arial" panose="020B0604020202020204" pitchFamily="34" charset="0"/>
                <a:buChar char="•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  <a:tab pos="5791200" algn="l"/>
                  <a:tab pos="6515100" algn="l"/>
                  <a:tab pos="7239000" algn="l"/>
                  <a:tab pos="7962900" algn="l"/>
                  <a:tab pos="8686800" algn="l"/>
                </a:tabLst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 defTabSz="449263">
                <a:spcBef>
                  <a:spcPct val="20000"/>
                </a:spcBef>
                <a:buFont typeface="Arial" panose="020B0604020202020204" pitchFamily="34" charset="0"/>
                <a:buChar char="–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  <a:tab pos="5791200" algn="l"/>
                  <a:tab pos="6515100" algn="l"/>
                  <a:tab pos="7239000" algn="l"/>
                  <a:tab pos="7962900" algn="l"/>
                  <a:tab pos="86868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 defTabSz="449263">
                <a:spcBef>
                  <a:spcPct val="20000"/>
                </a:spcBef>
                <a:buFont typeface="Arial" panose="020B0604020202020204" pitchFamily="34" charset="0"/>
                <a:buChar char="»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  <a:tab pos="5791200" algn="l"/>
                  <a:tab pos="6515100" algn="l"/>
                  <a:tab pos="7239000" algn="l"/>
                  <a:tab pos="7962900" algn="l"/>
                  <a:tab pos="86868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  <a:tab pos="5791200" algn="l"/>
                  <a:tab pos="6515100" algn="l"/>
                  <a:tab pos="7239000" algn="l"/>
                  <a:tab pos="7962900" algn="l"/>
                  <a:tab pos="86868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  <a:tab pos="5791200" algn="l"/>
                  <a:tab pos="6515100" algn="l"/>
                  <a:tab pos="7239000" algn="l"/>
                  <a:tab pos="7962900" algn="l"/>
                  <a:tab pos="86868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  <a:tab pos="5791200" algn="l"/>
                  <a:tab pos="6515100" algn="l"/>
                  <a:tab pos="7239000" algn="l"/>
                  <a:tab pos="7962900" algn="l"/>
                  <a:tab pos="86868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  <a:tab pos="5791200" algn="l"/>
                  <a:tab pos="6515100" algn="l"/>
                  <a:tab pos="7239000" algn="l"/>
                  <a:tab pos="7962900" algn="l"/>
                  <a:tab pos="86868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>
                <a:lnSpc>
                  <a:spcPct val="116000"/>
                </a:lnSpc>
                <a:spcBef>
                  <a:spcPct val="0"/>
                </a:spcBef>
                <a:buClr>
                  <a:srgbClr val="000000"/>
                </a:buClr>
                <a:buFont typeface="Times New Roman" panose="02020603050405020304" pitchFamily="18" charset="0"/>
                <a:buNone/>
              </a:pPr>
              <a:r>
                <a:rPr lang="en-GB" altLang="en-US" sz="2000" b="1"/>
                <a:t>Event			Effect			  Probability (per unit time)</a:t>
              </a:r>
            </a:p>
            <a:p>
              <a:pPr eaLnBrk="1">
                <a:lnSpc>
                  <a:spcPct val="116000"/>
                </a:lnSpc>
                <a:spcBef>
                  <a:spcPct val="0"/>
                </a:spcBef>
                <a:buClr>
                  <a:srgbClr val="000000"/>
                </a:buClr>
                <a:buFont typeface="Times New Roman" panose="02020603050405020304" pitchFamily="18" charset="0"/>
                <a:buNone/>
              </a:pPr>
              <a:endParaRPr lang="en-GB" altLang="en-US" sz="2000">
                <a:latin typeface="Arial" panose="020B0604020202020204" pitchFamily="34" charset="0"/>
              </a:endParaRPr>
            </a:p>
            <a:p>
              <a:pPr eaLnBrk="1">
                <a:lnSpc>
                  <a:spcPct val="116000"/>
                </a:lnSpc>
                <a:spcBef>
                  <a:spcPct val="0"/>
                </a:spcBef>
                <a:buClr>
                  <a:srgbClr val="000000"/>
                </a:buClr>
                <a:buFont typeface="Times New Roman" panose="02020603050405020304" pitchFamily="18" charset="0"/>
                <a:buNone/>
              </a:pPr>
              <a:r>
                <a:rPr lang="en-GB" altLang="en-US" sz="2000"/>
                <a:t>Birth			N -&gt; N + 1</a:t>
              </a:r>
              <a:r>
                <a:rPr lang="en-GB" altLang="en-US" sz="2000">
                  <a:latin typeface="Arial" panose="020B0604020202020204" pitchFamily="34" charset="0"/>
                </a:rPr>
                <a:t>			</a:t>
              </a:r>
              <a:r>
                <a:rPr lang="en-GB" altLang="en-US" sz="2000">
                  <a:latin typeface="Arial" panose="020B0604020202020204" pitchFamily="34" charset="0"/>
                  <a:sym typeface="Symbol" panose="05050102010706020507" pitchFamily="18" charset="2"/>
                </a:rPr>
                <a:t>μ</a:t>
              </a:r>
              <a:r>
                <a:rPr lang="en-GB" altLang="en-US" sz="2000">
                  <a:latin typeface="Arial" panose="020B0604020202020204" pitchFamily="34" charset="0"/>
                </a:rPr>
                <a:t> </a:t>
              </a:r>
              <a:r>
                <a:rPr lang="en-GB" altLang="en-US" sz="2000"/>
                <a:t>N</a:t>
              </a:r>
            </a:p>
            <a:p>
              <a:pPr eaLnBrk="1">
                <a:lnSpc>
                  <a:spcPct val="116000"/>
                </a:lnSpc>
                <a:spcBef>
                  <a:spcPct val="0"/>
                </a:spcBef>
                <a:buClr>
                  <a:srgbClr val="000000"/>
                </a:buClr>
                <a:buFont typeface="Times New Roman" panose="02020603050405020304" pitchFamily="18" charset="0"/>
                <a:buNone/>
              </a:pPr>
              <a:r>
                <a:rPr lang="en-GB" altLang="en-US" sz="2000"/>
                <a:t>Death                         	N -&gt; N – 1	</a:t>
              </a:r>
              <a:r>
                <a:rPr lang="en-GB" altLang="en-US" sz="2000">
                  <a:latin typeface="Arial" panose="020B0604020202020204" pitchFamily="34" charset="0"/>
                </a:rPr>
                <a:t>		v </a:t>
              </a:r>
              <a:r>
                <a:rPr lang="en-GB" altLang="en-US" sz="2000"/>
                <a:t>N</a:t>
              </a:r>
              <a:endParaRPr lang="en-GB" altLang="en-US" sz="2000">
                <a:latin typeface="Arial" panose="020B0604020202020204" pitchFamily="34" charset="0"/>
              </a:endParaRPr>
            </a:p>
          </p:txBody>
        </p:sp>
        <p:sp>
          <p:nvSpPr>
            <p:cNvPr id="23562" name="Rectangle 11">
              <a:extLst>
                <a:ext uri="{FF2B5EF4-FFF2-40B4-BE49-F238E27FC236}">
                  <a16:creationId xmlns:a16="http://schemas.microsoft.com/office/drawing/2014/main" id="{C5074807-71AC-6351-9780-DE22407667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9" y="2365"/>
              <a:ext cx="5142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>
                <a:lnSpc>
                  <a:spcPct val="116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2000">
                  <a:ea typeface="MS Gothic" panose="020B0609070205080204" pitchFamily="49" charset="-128"/>
                </a:rPr>
                <a:t>Model is defined in terms of these events and the rates at which they occur: </a:t>
              </a:r>
            </a:p>
          </p:txBody>
        </p:sp>
      </p:grpSp>
      <p:sp>
        <p:nvSpPr>
          <p:cNvPr id="20494" name="Rectangle 14">
            <a:extLst>
              <a:ext uri="{FF2B5EF4-FFF2-40B4-BE49-F238E27FC236}">
                <a16:creationId xmlns:a16="http://schemas.microsoft.com/office/drawing/2014/main" id="{8F741126-6AF3-3DF9-AD44-EC451A7336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36739" y="6019801"/>
            <a:ext cx="803433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/>
              <a:t>What impact does demographic stochasticity have on population dynamics?</a:t>
            </a:r>
            <a:endParaRPr lang="en-US" altLang="en-US" sz="2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itle 1">
            <a:extLst>
              <a:ext uri="{FF2B5EF4-FFF2-40B4-BE49-F238E27FC236}">
                <a16:creationId xmlns:a16="http://schemas.microsoft.com/office/drawing/2014/main" id="{B9DECC17-7EBD-195B-2F2A-0AA89F99C902}"/>
              </a:ext>
            </a:extLst>
          </p:cNvPr>
          <p:cNvSpPr>
            <a:spLocks/>
          </p:cNvSpPr>
          <p:nvPr/>
        </p:nvSpPr>
        <p:spPr bwMode="auto">
          <a:xfrm>
            <a:off x="1752600" y="862013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4400" b="1"/>
              <a:t>Constant Births Model</a:t>
            </a:r>
          </a:p>
        </p:txBody>
      </p:sp>
      <p:sp>
        <p:nvSpPr>
          <p:cNvPr id="25602" name="Rectangle 5">
            <a:extLst>
              <a:ext uri="{FF2B5EF4-FFF2-40B4-BE49-F238E27FC236}">
                <a16:creationId xmlns:a16="http://schemas.microsoft.com/office/drawing/2014/main" id="{009EBAD6-8ED4-ABCC-E19F-46EDD58A2E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2600" y="1752601"/>
            <a:ext cx="82296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400"/>
              <a:t>Consider the simplest possible population process, one event (birth) occurring at a fixed probability per unit time (B).</a:t>
            </a:r>
            <a:endParaRPr lang="en-US" altLang="en-US" sz="2400"/>
          </a:p>
        </p:txBody>
      </p:sp>
      <p:graphicFrame>
        <p:nvGraphicFramePr>
          <p:cNvPr id="25603" name="Object 6">
            <a:extLst>
              <a:ext uri="{FF2B5EF4-FFF2-40B4-BE49-F238E27FC236}">
                <a16:creationId xmlns:a16="http://schemas.microsoft.com/office/drawing/2014/main" id="{02FF3DBB-E209-8054-D57E-65290D9E879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101013" y="3646488"/>
          <a:ext cx="2419350" cy="163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3" imgW="0" imgH="0" progId="">
                  <p:embed/>
                </p:oleObj>
              </mc:Choice>
              <mc:Fallback>
                <p:oleObj r:id="rId3" imgW="0" imgH="0" progId="">
                  <p:embed/>
                  <p:pic>
                    <p:nvPicPr>
                      <p:cNvPr id="25603" name="Object 6">
                        <a:extLst>
                          <a:ext uri="{FF2B5EF4-FFF2-40B4-BE49-F238E27FC236}">
                            <a16:creationId xmlns:a16="http://schemas.microsoft.com/office/drawing/2014/main" id="{02FF3DBB-E209-8054-D57E-65290D9E879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01013" y="3646488"/>
                        <a:ext cx="2419350" cy="163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604" name="Text Box 7">
            <a:extLst>
              <a:ext uri="{FF2B5EF4-FFF2-40B4-BE49-F238E27FC236}">
                <a16:creationId xmlns:a16="http://schemas.microsoft.com/office/drawing/2014/main" id="{456C4191-ACC4-105E-5903-1725083126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50214" y="5399088"/>
            <a:ext cx="2465387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49263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>
              <a:lnSpc>
                <a:spcPct val="116000"/>
              </a:lnSpc>
              <a:spcBef>
                <a:spcPct val="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n-GB" altLang="en-US" sz="2400">
                <a:latin typeface="Arial" panose="020B0604020202020204" pitchFamily="34" charset="0"/>
                <a:ea typeface="MS Gothic" panose="020B0609070205080204" pitchFamily="49" charset="-128"/>
              </a:rPr>
              <a:t>Deterministic Representation</a:t>
            </a:r>
          </a:p>
        </p:txBody>
      </p:sp>
      <p:graphicFrame>
        <p:nvGraphicFramePr>
          <p:cNvPr id="25605" name="Object 8">
            <a:extLst>
              <a:ext uri="{FF2B5EF4-FFF2-40B4-BE49-F238E27FC236}">
                <a16:creationId xmlns:a16="http://schemas.microsoft.com/office/drawing/2014/main" id="{ADA0DF3B-C647-77F2-D597-F67D5DC8FD0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144714" y="3355975"/>
          <a:ext cx="858837" cy="768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5" imgW="0" imgH="0" progId="">
                  <p:embed/>
                </p:oleObj>
              </mc:Choice>
              <mc:Fallback>
                <p:oleObj r:id="rId5" imgW="0" imgH="0" progId="">
                  <p:embed/>
                  <p:pic>
                    <p:nvPicPr>
                      <p:cNvPr id="25605" name="Object 8">
                        <a:extLst>
                          <a:ext uri="{FF2B5EF4-FFF2-40B4-BE49-F238E27FC236}">
                            <a16:creationId xmlns:a16="http://schemas.microsoft.com/office/drawing/2014/main" id="{ADA0DF3B-C647-77F2-D597-F67D5DC8FD0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4714" y="3355975"/>
                        <a:ext cx="858837" cy="768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606" name="Text Box 9">
            <a:extLst>
              <a:ext uri="{FF2B5EF4-FFF2-40B4-BE49-F238E27FC236}">
                <a16:creationId xmlns:a16="http://schemas.microsoft.com/office/drawing/2014/main" id="{2B158289-6222-B4FF-AF06-EE75CB303E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03551" y="3613151"/>
            <a:ext cx="4856163" cy="37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49263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>
              <a:lnSpc>
                <a:spcPct val="116000"/>
              </a:lnSpc>
              <a:spcBef>
                <a:spcPct val="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n-GB" altLang="en-US" sz="2400"/>
              <a:t>One state variable – Population size</a:t>
            </a:r>
          </a:p>
        </p:txBody>
      </p:sp>
      <p:sp>
        <p:nvSpPr>
          <p:cNvPr id="25607" name="Line 10">
            <a:extLst>
              <a:ext uri="{FF2B5EF4-FFF2-40B4-BE49-F238E27FC236}">
                <a16:creationId xmlns:a16="http://schemas.microsoft.com/office/drawing/2014/main" id="{B563D257-B166-5AF8-2E70-0CEDCCCD557B}"/>
              </a:ext>
            </a:extLst>
          </p:cNvPr>
          <p:cNvSpPr>
            <a:spLocks noChangeShapeType="1"/>
          </p:cNvSpPr>
          <p:nvPr/>
        </p:nvSpPr>
        <p:spPr bwMode="auto">
          <a:xfrm>
            <a:off x="7796214" y="3341688"/>
            <a:ext cx="1587" cy="3060700"/>
          </a:xfrm>
          <a:prstGeom prst="line">
            <a:avLst/>
          </a:prstGeom>
          <a:noFill/>
          <a:ln w="36000">
            <a:solidFill>
              <a:srgbClr val="FF66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grpSp>
        <p:nvGrpSpPr>
          <p:cNvPr id="21540" name="Group 36">
            <a:extLst>
              <a:ext uri="{FF2B5EF4-FFF2-40B4-BE49-F238E27FC236}">
                <a16:creationId xmlns:a16="http://schemas.microsoft.com/office/drawing/2014/main" id="{39FD0F36-084C-99FC-07C0-D52769EB1593}"/>
              </a:ext>
            </a:extLst>
          </p:cNvPr>
          <p:cNvGrpSpPr>
            <a:grpSpLocks/>
          </p:cNvGrpSpPr>
          <p:nvPr/>
        </p:nvGrpSpPr>
        <p:grpSpPr bwMode="auto">
          <a:xfrm>
            <a:off x="1649413" y="4227514"/>
            <a:ext cx="5727700" cy="2174875"/>
            <a:chOff x="79" y="2663"/>
            <a:chExt cx="3608" cy="1370"/>
          </a:xfrm>
        </p:grpSpPr>
        <p:sp>
          <p:nvSpPr>
            <p:cNvPr id="25610" name="Text Box 12">
              <a:extLst>
                <a:ext uri="{FF2B5EF4-FFF2-40B4-BE49-F238E27FC236}">
                  <a16:creationId xmlns:a16="http://schemas.microsoft.com/office/drawing/2014/main" id="{E84DF38F-AD8D-88A1-C962-3C87AAFD417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6" y="2663"/>
              <a:ext cx="3312" cy="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5000" rIns="90000" bIns="45000"/>
            <a:lstStyle>
              <a:lvl1pPr defTabSz="449263">
                <a:spcBef>
                  <a:spcPct val="20000"/>
                </a:spcBef>
                <a:buFont typeface="Arial" panose="020B0604020202020204" pitchFamily="34" charset="0"/>
                <a:buChar char="•"/>
                <a:tabLst>
                  <a:tab pos="723900" algn="l"/>
                  <a:tab pos="1447800" algn="l"/>
                </a:tabLst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 defTabSz="449263">
                <a:spcBef>
                  <a:spcPct val="20000"/>
                </a:spcBef>
                <a:buFont typeface="Arial" panose="020B0604020202020204" pitchFamily="34" charset="0"/>
                <a:buChar char="–"/>
                <a:tabLst>
                  <a:tab pos="723900" algn="l"/>
                  <a:tab pos="1447800" algn="l"/>
                </a:tabLst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 defTabSz="449263">
                <a:spcBef>
                  <a:spcPct val="20000"/>
                </a:spcBef>
                <a:buFont typeface="Arial" panose="020B0604020202020204" pitchFamily="34" charset="0"/>
                <a:buChar char="•"/>
                <a:tabLst>
                  <a:tab pos="723900" algn="l"/>
                  <a:tab pos="1447800" algn="l"/>
                </a:tabLst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 defTabSz="449263">
                <a:spcBef>
                  <a:spcPct val="20000"/>
                </a:spcBef>
                <a:buFont typeface="Arial" panose="020B0604020202020204" pitchFamily="34" charset="0"/>
                <a:buChar char="–"/>
                <a:tabLst>
                  <a:tab pos="723900" algn="l"/>
                  <a:tab pos="14478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 defTabSz="449263">
                <a:spcBef>
                  <a:spcPct val="20000"/>
                </a:spcBef>
                <a:buFont typeface="Arial" panose="020B0604020202020204" pitchFamily="34" charset="0"/>
                <a:buChar char="»"/>
                <a:tabLst>
                  <a:tab pos="723900" algn="l"/>
                  <a:tab pos="14478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tabLst>
                  <a:tab pos="723900" algn="l"/>
                  <a:tab pos="14478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tabLst>
                  <a:tab pos="723900" algn="l"/>
                  <a:tab pos="14478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tabLst>
                  <a:tab pos="723900" algn="l"/>
                  <a:tab pos="14478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tabLst>
                  <a:tab pos="723900" algn="l"/>
                  <a:tab pos="14478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>
                <a:lnSpc>
                  <a:spcPct val="116000"/>
                </a:lnSpc>
                <a:spcBef>
                  <a:spcPct val="0"/>
                </a:spcBef>
                <a:buClr>
                  <a:srgbClr val="000000"/>
                </a:buClr>
                <a:buFont typeface="Times New Roman" panose="02020603050405020304" pitchFamily="18" charset="0"/>
                <a:buNone/>
              </a:pPr>
              <a:r>
                <a:rPr lang="en-GB" altLang="en-US" sz="2400">
                  <a:latin typeface="Arial" panose="020B0604020202020204" pitchFamily="34" charset="0"/>
                </a:rPr>
                <a:t>Probability of birth occurring in a small interval of time </a:t>
              </a:r>
              <a:r>
                <a:rPr lang="en-GB" altLang="en-US" sz="2400">
                  <a:latin typeface="Arial" panose="020B0604020202020204" pitchFamily="34" charset="0"/>
                  <a:sym typeface="Symbol" panose="05050102010706020507" pitchFamily="18" charset="2"/>
                </a:rPr>
                <a:t>Δt</a:t>
              </a:r>
              <a:r>
                <a:rPr lang="en-GB" altLang="en-US" sz="2400">
                  <a:latin typeface="Arial" panose="020B0604020202020204" pitchFamily="34" charset="0"/>
                </a:rPr>
                <a:t> </a:t>
              </a:r>
            </a:p>
          </p:txBody>
        </p:sp>
        <p:graphicFrame>
          <p:nvGraphicFramePr>
            <p:cNvPr id="25611" name="Object 20">
              <a:extLst>
                <a:ext uri="{FF2B5EF4-FFF2-40B4-BE49-F238E27FC236}">
                  <a16:creationId xmlns:a16="http://schemas.microsoft.com/office/drawing/2014/main" id="{3DFA97AB-6259-03DC-7612-7B667BBC1CE7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79" y="3539"/>
            <a:ext cx="3608" cy="49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7" imgW="0" imgH="0" progId="Equation.3">
                    <p:embed/>
                  </p:oleObj>
                </mc:Choice>
                <mc:Fallback>
                  <p:oleObj name="Equation" r:id="rId7" imgW="0" imgH="0" progId="Equation.3">
                    <p:embed/>
                    <p:pic>
                      <p:nvPicPr>
                        <p:cNvPr id="25611" name="Object 20">
                          <a:extLst>
                            <a:ext uri="{FF2B5EF4-FFF2-40B4-BE49-F238E27FC236}">
                              <a16:creationId xmlns:a16="http://schemas.microsoft.com/office/drawing/2014/main" id="{3DFA97AB-6259-03DC-7612-7B667BBC1CE7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9" y="3539"/>
                          <a:ext cx="3608" cy="49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>
                                    <a:alpha val="74997"/>
                                  </a:schemeClr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5609" name="Rectangle 21">
            <a:extLst>
              <a:ext uri="{FF2B5EF4-FFF2-40B4-BE49-F238E27FC236}">
                <a16:creationId xmlns:a16="http://schemas.microsoft.com/office/drawing/2014/main" id="{35CB443A-D9EE-80FA-34F2-E9FBFDFA9E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6400" y="3178175"/>
            <a:ext cx="8839200" cy="3581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16" descr="SimpleBirth">
            <a:extLst>
              <a:ext uri="{FF2B5EF4-FFF2-40B4-BE49-F238E27FC236}">
                <a16:creationId xmlns:a16="http://schemas.microsoft.com/office/drawing/2014/main" id="{3A51962F-FF18-0BC3-9FFA-8D37FC3F21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7650" y="1219200"/>
            <a:ext cx="5638800" cy="563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0" name="Title 1">
            <a:extLst>
              <a:ext uri="{FF2B5EF4-FFF2-40B4-BE49-F238E27FC236}">
                <a16:creationId xmlns:a16="http://schemas.microsoft.com/office/drawing/2014/main" id="{AEC69510-8880-33ED-A15D-CBC0583F4836}"/>
              </a:ext>
            </a:extLst>
          </p:cNvPr>
          <p:cNvSpPr>
            <a:spLocks/>
          </p:cNvSpPr>
          <p:nvPr/>
        </p:nvSpPr>
        <p:spPr bwMode="auto">
          <a:xfrm>
            <a:off x="1752600" y="862013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4400" b="1"/>
              <a:t>Simple Birth Model</a:t>
            </a:r>
          </a:p>
        </p:txBody>
      </p:sp>
      <p:sp>
        <p:nvSpPr>
          <p:cNvPr id="27651" name="Rectangle 15">
            <a:extLst>
              <a:ext uri="{FF2B5EF4-FFF2-40B4-BE49-F238E27FC236}">
                <a16:creationId xmlns:a16="http://schemas.microsoft.com/office/drawing/2014/main" id="{CA8F5328-0488-F169-CC36-7B00AFA0C4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34200" y="2514600"/>
            <a:ext cx="3581400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n-US" altLang="en-US" sz="2400"/>
              <a:t>  </a:t>
            </a:r>
            <a:r>
              <a:rPr lang="en-US" altLang="en-US" sz="2400" b="1">
                <a:solidFill>
                  <a:srgbClr val="FF0000"/>
                </a:solidFill>
              </a:rPr>
              <a:t>R</a:t>
            </a:r>
            <a:r>
              <a:rPr lang="en-US" altLang="en-US" sz="2400" b="1">
                <a:solidFill>
                  <a:schemeClr val="hlink"/>
                </a:solidFill>
              </a:rPr>
              <a:t>e</a:t>
            </a:r>
            <a:r>
              <a:rPr lang="en-US" altLang="en-US" sz="2400" b="1">
                <a:solidFill>
                  <a:srgbClr val="66FF66"/>
                </a:solidFill>
              </a:rPr>
              <a:t>a</a:t>
            </a:r>
            <a:r>
              <a:rPr lang="en-US" altLang="en-US" sz="2400" b="1">
                <a:solidFill>
                  <a:srgbClr val="66FFFF"/>
                </a:solidFill>
              </a:rPr>
              <a:t>l</a:t>
            </a:r>
            <a:r>
              <a:rPr lang="en-US" altLang="en-US" sz="2400" b="1">
                <a:solidFill>
                  <a:srgbClr val="6666FF"/>
                </a:solidFill>
              </a:rPr>
              <a:t>i</a:t>
            </a:r>
            <a:r>
              <a:rPr lang="en-US" altLang="en-US" sz="2400" b="1">
                <a:solidFill>
                  <a:srgbClr val="008000"/>
                </a:solidFill>
              </a:rPr>
              <a:t>s</a:t>
            </a:r>
            <a:r>
              <a:rPr lang="en-US" altLang="en-US" sz="2400" b="1">
                <a:solidFill>
                  <a:schemeClr val="accent1"/>
                </a:solidFill>
              </a:rPr>
              <a:t>a</a:t>
            </a:r>
            <a:r>
              <a:rPr lang="en-US" altLang="en-US" sz="2400" b="1">
                <a:solidFill>
                  <a:srgbClr val="800080"/>
                </a:solidFill>
              </a:rPr>
              <a:t>t</a:t>
            </a:r>
            <a:r>
              <a:rPr lang="en-US" altLang="en-US" sz="2400" b="1">
                <a:solidFill>
                  <a:srgbClr val="23166D"/>
                </a:solidFill>
              </a:rPr>
              <a:t>i</a:t>
            </a:r>
            <a:r>
              <a:rPr lang="en-US" altLang="en-US" sz="2400" b="1">
                <a:solidFill>
                  <a:srgbClr val="66FFCC"/>
                </a:solidFill>
              </a:rPr>
              <a:t>o</a:t>
            </a:r>
            <a:r>
              <a:rPr lang="en-US" altLang="en-US" sz="2400" b="1">
                <a:solidFill>
                  <a:srgbClr val="CC66FF"/>
                </a:solidFill>
              </a:rPr>
              <a:t>n</a:t>
            </a:r>
            <a:r>
              <a:rPr lang="en-US" altLang="en-US" sz="2400" b="1">
                <a:solidFill>
                  <a:schemeClr val="accent2"/>
                </a:solidFill>
              </a:rPr>
              <a:t>s</a:t>
            </a:r>
            <a:r>
              <a:rPr lang="en-US" altLang="en-US" sz="2400"/>
              <a:t> of the stochastic model fluctuate around the deterministic growth curve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n-US" altLang="en-US" sz="2400"/>
              <a:t> The </a:t>
            </a:r>
            <a:r>
              <a:rPr lang="en-US" altLang="en-US" sz="2400" b="1"/>
              <a:t>deterministic</a:t>
            </a:r>
            <a:r>
              <a:rPr lang="en-US" altLang="en-US" sz="2400"/>
              <a:t> solution approximates the </a:t>
            </a:r>
            <a:r>
              <a:rPr lang="en-US" altLang="en-US" sz="2400" b="1"/>
              <a:t>ensemble average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2" descr="SimpleBirth">
            <a:extLst>
              <a:ext uri="{FF2B5EF4-FFF2-40B4-BE49-F238E27FC236}">
                <a16:creationId xmlns:a16="http://schemas.microsoft.com/office/drawing/2014/main" id="{BF8C1395-F954-B06C-AD00-CF50EA0564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1447800"/>
            <a:ext cx="4191000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8" name="Title 1">
            <a:extLst>
              <a:ext uri="{FF2B5EF4-FFF2-40B4-BE49-F238E27FC236}">
                <a16:creationId xmlns:a16="http://schemas.microsoft.com/office/drawing/2014/main" id="{0CE2F48B-01AD-E0CD-6E28-C471A3D8E22F}"/>
              </a:ext>
            </a:extLst>
          </p:cNvPr>
          <p:cNvSpPr>
            <a:spLocks/>
          </p:cNvSpPr>
          <p:nvPr/>
        </p:nvSpPr>
        <p:spPr bwMode="auto">
          <a:xfrm>
            <a:off x="1752600" y="862013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4400" b="1"/>
              <a:t>Simulating a deterministic model</a:t>
            </a:r>
          </a:p>
        </p:txBody>
      </p:sp>
      <p:sp>
        <p:nvSpPr>
          <p:cNvPr id="29699" name="Rectangle 5">
            <a:extLst>
              <a:ext uri="{FF2B5EF4-FFF2-40B4-BE49-F238E27FC236}">
                <a16:creationId xmlns:a16="http://schemas.microsoft.com/office/drawing/2014/main" id="{6A7633E2-A2D4-2F9D-FB0D-490BDBDB47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2600" y="1828801"/>
            <a:ext cx="3581400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n-US" altLang="en-US" sz="2400"/>
              <a:t> For a deterministic model we can calculate how variables change in a small time step (</a:t>
            </a:r>
            <a:r>
              <a:rPr lang="en-US" altLang="en-US" sz="2400">
                <a:sym typeface="Symbol" panose="05050102010706020507" pitchFamily="18" charset="2"/>
              </a:rPr>
              <a:t>δt)</a:t>
            </a:r>
            <a:r>
              <a:rPr lang="en-US" altLang="en-US" sz="2400"/>
              <a:t>:</a:t>
            </a:r>
          </a:p>
          <a:p>
            <a:pPr eaLnBrk="1" hangingPunct="1">
              <a:spcBef>
                <a:spcPct val="0"/>
              </a:spcBef>
              <a:buFontTx/>
              <a:buChar char="•"/>
            </a:pPr>
            <a:endParaRPr lang="en-US" altLang="en-US" sz="240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/>
              <a:t> </a:t>
            </a:r>
          </a:p>
          <a:p>
            <a:pPr eaLnBrk="1" hangingPunct="1">
              <a:spcBef>
                <a:spcPct val="0"/>
              </a:spcBef>
              <a:buFontTx/>
              <a:buChar char="•"/>
            </a:pPr>
            <a:endParaRPr lang="en-US" altLang="en-US" sz="2400"/>
          </a:p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n-US" altLang="en-US" sz="2400"/>
              <a:t> To simulate we just repeatedly step forward </a:t>
            </a:r>
            <a:r>
              <a:rPr lang="en-US" altLang="en-US" sz="2400">
                <a:sym typeface="Symbol" panose="05050102010706020507" pitchFamily="18" charset="2"/>
              </a:rPr>
              <a:t>δt updating the variables of the model</a:t>
            </a:r>
            <a:endParaRPr lang="en-US" altLang="en-US" sz="2400"/>
          </a:p>
          <a:p>
            <a:pPr eaLnBrk="1" hangingPunct="1">
              <a:spcBef>
                <a:spcPct val="0"/>
              </a:spcBef>
              <a:buFontTx/>
              <a:buChar char="•"/>
            </a:pPr>
            <a:endParaRPr lang="en-US" altLang="en-US" sz="2400"/>
          </a:p>
        </p:txBody>
      </p:sp>
      <p:graphicFrame>
        <p:nvGraphicFramePr>
          <p:cNvPr id="29700" name="Object 7">
            <a:extLst>
              <a:ext uri="{FF2B5EF4-FFF2-40B4-BE49-F238E27FC236}">
                <a16:creationId xmlns:a16="http://schemas.microsoft.com/office/drawing/2014/main" id="{E007E4DC-286E-3C82-76C9-3561E1D47CE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817688" y="3565525"/>
          <a:ext cx="3124200" cy="554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0" imgH="0" progId="Equation.3">
                  <p:embed/>
                </p:oleObj>
              </mc:Choice>
              <mc:Fallback>
                <p:oleObj name="Equation" r:id="rId4" imgW="0" imgH="0" progId="Equation.3">
                  <p:embed/>
                  <p:pic>
                    <p:nvPicPr>
                      <p:cNvPr id="29700" name="Object 7">
                        <a:extLst>
                          <a:ext uri="{FF2B5EF4-FFF2-40B4-BE49-F238E27FC236}">
                            <a16:creationId xmlns:a16="http://schemas.microsoft.com/office/drawing/2014/main" id="{E007E4DC-286E-3C82-76C9-3561E1D47CE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17688" y="3565525"/>
                        <a:ext cx="3124200" cy="554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VIMC_ppt7">
  <a:themeElements>
    <a:clrScheme name="VIMC1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2173BA"/>
      </a:accent1>
      <a:accent2>
        <a:srgbClr val="2A3578"/>
      </a:accent2>
      <a:accent3>
        <a:srgbClr val="00ABED"/>
      </a:accent3>
      <a:accent4>
        <a:srgbClr val="A7DEF8"/>
      </a:accent4>
      <a:accent5>
        <a:srgbClr val="A91778"/>
      </a:accent5>
      <a:accent6>
        <a:srgbClr val="368272"/>
      </a:accent6>
      <a:hlink>
        <a:srgbClr val="A91778"/>
      </a:hlink>
      <a:folHlink>
        <a:srgbClr val="6F1C98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D3C4F4BF-3110-4CB5-A6CB-AFF5EA517E97}" vid="{7B52B56A-EB7C-4741-82B1-60F61138026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VIMC-ppt-kw</Template>
  <TotalTime>1029</TotalTime>
  <Words>2160</Words>
  <Application>Microsoft Office PowerPoint</Application>
  <PresentationFormat>Widescreen</PresentationFormat>
  <Paragraphs>275</Paragraphs>
  <Slides>32</Slides>
  <Notes>32</Notes>
  <HiddenSlides>3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43" baseType="lpstr">
      <vt:lpstr>MS Gothic</vt:lpstr>
      <vt:lpstr>American Typewriter</vt:lpstr>
      <vt:lpstr>Arial</vt:lpstr>
      <vt:lpstr>Calibri</vt:lpstr>
      <vt:lpstr>Century Gothic</vt:lpstr>
      <vt:lpstr>Symbol</vt:lpstr>
      <vt:lpstr>Times</vt:lpstr>
      <vt:lpstr>Times New Roman</vt:lpstr>
      <vt:lpstr>Wingdings</vt:lpstr>
      <vt:lpstr>VIMC_ppt7</vt:lpstr>
      <vt:lpstr>Microsoft Equation</vt:lpstr>
      <vt:lpstr>Mathematical modelling for vaccine-preventable diseases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Vaccine Impact Modelling Consortium   Annual Meeting 2018  Welcome and Consortium Update</dc:title>
  <dc:creator>Garske, Tini</dc:creator>
  <cp:lastModifiedBy>Gaythorpe, Katy</cp:lastModifiedBy>
  <cp:revision>83</cp:revision>
  <dcterms:created xsi:type="dcterms:W3CDTF">2018-03-18T15:49:19Z</dcterms:created>
  <dcterms:modified xsi:type="dcterms:W3CDTF">2024-08-29T12:52:55Z</dcterms:modified>
</cp:coreProperties>
</file>