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modernComment_160_7824D1B2.xml" ContentType="application/vnd.ms-powerpoint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5"/>
  </p:notesMasterIdLst>
  <p:sldIdLst>
    <p:sldId id="352" r:id="rId2"/>
    <p:sldId id="425" r:id="rId3"/>
    <p:sldId id="413" r:id="rId4"/>
    <p:sldId id="414" r:id="rId5"/>
    <p:sldId id="418" r:id="rId6"/>
    <p:sldId id="399" r:id="rId7"/>
    <p:sldId id="400" r:id="rId8"/>
    <p:sldId id="401" r:id="rId9"/>
    <p:sldId id="402" r:id="rId10"/>
    <p:sldId id="403" r:id="rId11"/>
    <p:sldId id="404" r:id="rId12"/>
    <p:sldId id="405" r:id="rId13"/>
    <p:sldId id="423" r:id="rId14"/>
    <p:sldId id="406" r:id="rId15"/>
    <p:sldId id="313" r:id="rId16"/>
    <p:sldId id="407" r:id="rId17"/>
    <p:sldId id="410" r:id="rId18"/>
    <p:sldId id="411" r:id="rId19"/>
    <p:sldId id="349" r:id="rId20"/>
    <p:sldId id="422" r:id="rId21"/>
    <p:sldId id="351" r:id="rId22"/>
    <p:sldId id="392" r:id="rId23"/>
    <p:sldId id="372" r:id="rId24"/>
    <p:sldId id="353" r:id="rId25"/>
    <p:sldId id="374" r:id="rId26"/>
    <p:sldId id="375" r:id="rId27"/>
    <p:sldId id="394" r:id="rId28"/>
    <p:sldId id="424" r:id="rId29"/>
    <p:sldId id="380" r:id="rId30"/>
    <p:sldId id="381" r:id="rId31"/>
    <p:sldId id="382" r:id="rId32"/>
    <p:sldId id="376" r:id="rId33"/>
    <p:sldId id="377" r:id="rId34"/>
    <p:sldId id="369" r:id="rId35"/>
    <p:sldId id="364" r:id="rId36"/>
    <p:sldId id="365" r:id="rId37"/>
    <p:sldId id="367" r:id="rId38"/>
    <p:sldId id="368" r:id="rId39"/>
    <p:sldId id="398" r:id="rId40"/>
    <p:sldId id="354" r:id="rId41"/>
    <p:sldId id="309" r:id="rId42"/>
    <p:sldId id="388" r:id="rId43"/>
    <p:sldId id="346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286B87F-E430-4849-9416-8B5769236B5F}">
          <p14:sldIdLst>
            <p14:sldId id="352"/>
            <p14:sldId id="425"/>
            <p14:sldId id="413"/>
            <p14:sldId id="414"/>
            <p14:sldId id="418"/>
            <p14:sldId id="399"/>
            <p14:sldId id="400"/>
            <p14:sldId id="401"/>
            <p14:sldId id="402"/>
            <p14:sldId id="403"/>
            <p14:sldId id="404"/>
            <p14:sldId id="405"/>
            <p14:sldId id="423"/>
            <p14:sldId id="406"/>
            <p14:sldId id="313"/>
            <p14:sldId id="407"/>
            <p14:sldId id="410"/>
            <p14:sldId id="411"/>
            <p14:sldId id="349"/>
            <p14:sldId id="422"/>
            <p14:sldId id="351"/>
            <p14:sldId id="392"/>
            <p14:sldId id="372"/>
            <p14:sldId id="353"/>
            <p14:sldId id="374"/>
            <p14:sldId id="375"/>
            <p14:sldId id="394"/>
            <p14:sldId id="424"/>
            <p14:sldId id="380"/>
            <p14:sldId id="381"/>
            <p14:sldId id="382"/>
            <p14:sldId id="376"/>
            <p14:sldId id="377"/>
            <p14:sldId id="369"/>
            <p14:sldId id="364"/>
            <p14:sldId id="365"/>
            <p14:sldId id="367"/>
            <p14:sldId id="368"/>
            <p14:sldId id="398"/>
            <p14:sldId id="354"/>
            <p14:sldId id="309"/>
            <p14:sldId id="388"/>
            <p14:sldId id="34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E2D332-6F36-8A96-99A5-72F8928752AA}" name="Gaythorpe, Katy" initials="KG" userId="S::kgaythor@ic.ac.uk::1f377bf9-38d5-4e55-b4ad-02f896dd2689" providerId="AD"/>
  <p188:author id="{AE7271AA-1BCE-977D-38C4-FE12FD3F2084}" name="Hartner, Anna-Maria" initials="AH" userId="S::ahartner@ic.ac.uk::60c25a0b-704a-42a8-a985-4c226d0f73e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holas Letchford" initials="NL" lastIdx="1" clrIdx="0"/>
  <p:cmAuthor id="2" name="Woodruff, Kim H" initials="WKH" lastIdx="3" clrIdx="1">
    <p:extLst>
      <p:ext uri="{19B8F6BF-5375-455C-9EA6-DF929625EA0E}">
        <p15:presenceInfo xmlns:p15="http://schemas.microsoft.com/office/powerpoint/2012/main" userId="S::kwoodruf@ic.ac.uk::ba3c178c-8fe7-44f4-a0b4-6b0060bb3f5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3578"/>
    <a:srgbClr val="FF99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914" y="6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omments/modernComment_160_7824D1B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98FCE8F-964C-44BC-8CDA-2002E5673274}" authorId="{0AE2D332-6F36-8A96-99A5-72F8928752AA}" created="2024-08-28T09:20:14.356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015678898" sldId="352"/>
      <ac:spMk id="3" creationId="{52F17472-9D49-4668-98DA-39B25188084E}"/>
      <ac:txMk cp="51" len="14">
        <ac:context len="143" hash="878084251"/>
      </ac:txMk>
    </ac:txMkLst>
    <p188:pos x="3756076" y="1375649"/>
    <p188:txBody>
      <a:bodyPr/>
      <a:lstStyle/>
      <a:p>
        <a:r>
          <a:rPr lang="en-GB"/>
          <a:t>Can swap this to match the timetable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914EE-2E59-4F14-86BE-31A792295939}" type="datetimeFigureOut">
              <a:rPr lang="en-GB" smtClean="0"/>
              <a:t>28/08/2024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1D3A5-64AC-4670-A5F0-91C6202D01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309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cs typeface="Calibri"/>
              </a:rPr>
              <a:t>Introduce who we are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1D3A5-64AC-4670-A5F0-91C6202D01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31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>
              <a:spcBef>
                <a:spcPct val="0"/>
              </a:spcBef>
            </a:pPr>
            <a:r>
              <a:rPr lang="en-GB">
                <a:latin typeface="Calibri" charset="0"/>
              </a:rPr>
              <a:t>Need to change these slides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Calibri" charset="0"/>
              </a:rPr>
              <a:t>In the absence of infection births will enter the susceptible class</a:t>
            </a:r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053E255-1772-FA45-A729-91DCAEF16A4E}" type="slidenum">
              <a:rPr lang="en-US" sz="1200">
                <a:cs typeface="Arial" charset="0"/>
              </a:rPr>
              <a:pPr eaLnBrk="1" hangingPunct="1"/>
              <a:t>6</a:t>
            </a:fld>
            <a:endParaRPr lang="en-US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Equilibrium values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27DFBD-DA23-CE46-BC5D-8A596A081FF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143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Equilibrium values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27DFBD-DA23-CE46-BC5D-8A596A081FF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1435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Childhood</a:t>
            </a:r>
            <a:r>
              <a:rPr lang="en-US" baseline="0" dirty="0"/>
              <a:t> diseases (measles, rubella, pertussis) </a:t>
            </a:r>
            <a:r>
              <a:rPr lang="en-US" baseline="0" dirty="0" err="1"/>
              <a:t>vs</a:t>
            </a:r>
            <a:r>
              <a:rPr lang="en-US" baseline="0" dirty="0"/>
              <a:t> diseases which mainly affect adults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27DFBD-DA23-CE46-BC5D-8A596A081FF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7970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Mixing between age groups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27DFBD-DA23-CE46-BC5D-8A596A081FF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332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18208"/>
            <a:ext cx="9144000" cy="2033923"/>
          </a:xfrm>
        </p:spPr>
        <p:txBody>
          <a:bodyPr anchor="b">
            <a:normAutofit/>
          </a:bodyPr>
          <a:lstStyle>
            <a:lvl1pPr algn="ctr">
              <a:defRPr sz="4800" b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299960"/>
            <a:ext cx="9144000" cy="917198"/>
          </a:xfrm>
        </p:spPr>
        <p:txBody>
          <a:bodyPr/>
          <a:lstStyle>
            <a:lvl1pPr marL="0" indent="0" algn="ctr">
              <a:buNone/>
              <a:defRPr sz="2400"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024CE58-9DEA-4267-ACA5-AF360DE083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58" y="4603111"/>
            <a:ext cx="1136342" cy="207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51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73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392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7B0D2B-C5AB-4BAA-835D-B5A69D57EDFD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172202" y="1245598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695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508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5600"/>
            <a:ext cx="10515600" cy="480447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AB911-39D0-4B37-BCCD-3A59E2DC6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F3BA76-1354-4108-BA32-D6A850C0E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44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80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184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45599"/>
            <a:ext cx="5181600" cy="493136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CFC048-DDC8-4138-8EA4-9195F35E08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92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81186-AB46-4D3D-8F92-30348EB172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464D4000-D12F-4928-9C26-15CAB0016B25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862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544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21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573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433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46909"/>
            <a:ext cx="10515600" cy="4930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69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6"/>
        </a:buBlip>
        <a:defRPr sz="2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60_7824D1B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27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e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26.emf"/><Relationship Id="rId4" Type="http://schemas.openxmlformats.org/officeDocument/2006/relationships/image" Target="../media/image23.emf"/><Relationship Id="rId9" Type="http://schemas.openxmlformats.org/officeDocument/2006/relationships/oleObject" Target="../embeddings/oleObject13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e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e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30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e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3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7" Type="http://schemas.openxmlformats.org/officeDocument/2006/relationships/image" Target="../media/image38.emf"/><Relationship Id="rId2" Type="http://schemas.openxmlformats.org/officeDocument/2006/relationships/oleObject" Target="../embeddings/oleObject23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37.emf"/><Relationship Id="rId4" Type="http://schemas.openxmlformats.org/officeDocument/2006/relationships/oleObject" Target="../embeddings/oleObject24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image" Target="../media/image44.emf"/><Relationship Id="rId3" Type="http://schemas.openxmlformats.org/officeDocument/2006/relationships/image" Target="../media/image39.emf"/><Relationship Id="rId7" Type="http://schemas.openxmlformats.org/officeDocument/2006/relationships/image" Target="../media/image41.emf"/><Relationship Id="rId12" Type="http://schemas.openxmlformats.org/officeDocument/2006/relationships/oleObject" Target="../embeddings/oleObject31.bin"/><Relationship Id="rId2" Type="http://schemas.openxmlformats.org/officeDocument/2006/relationships/oleObject" Target="../embeddings/oleObject26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43.emf"/><Relationship Id="rId5" Type="http://schemas.openxmlformats.org/officeDocument/2006/relationships/image" Target="../media/image40.emf"/><Relationship Id="rId15" Type="http://schemas.openxmlformats.org/officeDocument/2006/relationships/image" Target="../media/image45.emf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7.bin"/><Relationship Id="rId9" Type="http://schemas.openxmlformats.org/officeDocument/2006/relationships/image" Target="../media/image42.emf"/><Relationship Id="rId14" Type="http://schemas.openxmlformats.org/officeDocument/2006/relationships/oleObject" Target="../embeddings/oleObject32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e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50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7" Type="http://schemas.openxmlformats.org/officeDocument/2006/relationships/image" Target="../media/image54.jpg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e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52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g"/><Relationship Id="rId4" Type="http://schemas.openxmlformats.org/officeDocument/2006/relationships/image" Target="../media/image55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image" Target="../media/image59.emf"/><Relationship Id="rId7" Type="http://schemas.openxmlformats.org/officeDocument/2006/relationships/image" Target="../media/image60.emf"/><Relationship Id="rId2" Type="http://schemas.openxmlformats.org/officeDocument/2006/relationships/oleObject" Target="../embeddings/oleObject38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0.bin"/><Relationship Id="rId5" Type="http://schemas.openxmlformats.org/officeDocument/2006/relationships/image" Target="../media/image20.emf"/><Relationship Id="rId4" Type="http://schemas.openxmlformats.org/officeDocument/2006/relationships/oleObject" Target="../embeddings/oleObject39.bin"/><Relationship Id="rId9" Type="http://schemas.openxmlformats.org/officeDocument/2006/relationships/image" Target="../media/image6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62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oleObject" Target="../embeddings/oleObject43.bin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e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65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oleObject" Target="../embeddings/oleObject46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oleObject" Target="../embeddings/oleObject47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emf"/><Relationship Id="rId4" Type="http://schemas.openxmlformats.org/officeDocument/2006/relationships/oleObject" Target="../embeddings/oleObject48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oleObject" Target="../embeddings/oleObject49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oleObject" Target="../embeddings/oleObject50.bin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7" Type="http://schemas.openxmlformats.org/officeDocument/2006/relationships/image" Target="../media/image75.emf"/><Relationship Id="rId2" Type="http://schemas.openxmlformats.org/officeDocument/2006/relationships/oleObject" Target="../embeddings/oleObject5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3.bin"/><Relationship Id="rId5" Type="http://schemas.openxmlformats.org/officeDocument/2006/relationships/image" Target="../media/image74.emf"/><Relationship Id="rId4" Type="http://schemas.openxmlformats.org/officeDocument/2006/relationships/oleObject" Target="../embeddings/oleObject52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7" Type="http://schemas.openxmlformats.org/officeDocument/2006/relationships/image" Target="../media/image78.emf"/><Relationship Id="rId2" Type="http://schemas.openxmlformats.org/officeDocument/2006/relationships/oleObject" Target="../embeddings/oleObject54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6.bin"/><Relationship Id="rId5" Type="http://schemas.openxmlformats.org/officeDocument/2006/relationships/image" Target="../media/image77.emf"/><Relationship Id="rId4" Type="http://schemas.openxmlformats.org/officeDocument/2006/relationships/oleObject" Target="../embeddings/oleObject55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emf"/><Relationship Id="rId4" Type="http://schemas.openxmlformats.org/officeDocument/2006/relationships/image" Target="../media/image10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assets.publishing.service.gov.uk/government/uploads/system/uploads/attachment_data/file/897499/S0111_CoMix_Report_2.pdf" TargetMode="External"/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3" Type="http://schemas.openxmlformats.org/officeDocument/2006/relationships/image" Target="../media/image82.emf"/><Relationship Id="rId7" Type="http://schemas.openxmlformats.org/officeDocument/2006/relationships/image" Target="../media/image84.emf"/><Relationship Id="rId2" Type="http://schemas.openxmlformats.org/officeDocument/2006/relationships/oleObject" Target="../embeddings/oleObject5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9.bin"/><Relationship Id="rId5" Type="http://schemas.openxmlformats.org/officeDocument/2006/relationships/image" Target="../media/image83.emf"/><Relationship Id="rId4" Type="http://schemas.openxmlformats.org/officeDocument/2006/relationships/oleObject" Target="../embeddings/oleObject58.bin"/><Relationship Id="rId9" Type="http://schemas.openxmlformats.org/officeDocument/2006/relationships/image" Target="../media/image85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7" Type="http://schemas.openxmlformats.org/officeDocument/2006/relationships/image" Target="../media/image85.emf"/><Relationship Id="rId2" Type="http://schemas.openxmlformats.org/officeDocument/2006/relationships/oleObject" Target="../embeddings/oleObject6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3.bin"/><Relationship Id="rId5" Type="http://schemas.openxmlformats.org/officeDocument/2006/relationships/image" Target="../media/image87.emf"/><Relationship Id="rId4" Type="http://schemas.openxmlformats.org/officeDocument/2006/relationships/oleObject" Target="../embeddings/oleObject62.bin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6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emf"/><Relationship Id="rId4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15143"/>
            <a:ext cx="9144000" cy="230508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6000" b="1" dirty="0"/>
              <a:t>Mathematical modelling for vaccine-preventable diseases</a:t>
            </a:r>
            <a:endParaRPr lang="en-GB" sz="138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17472-9D49-4668-98DA-39B25188084E}"/>
              </a:ext>
            </a:extLst>
          </p:cNvPr>
          <p:cNvSpPr txBox="1"/>
          <p:nvPr/>
        </p:nvSpPr>
        <p:spPr>
          <a:xfrm>
            <a:off x="3837209" y="3720226"/>
            <a:ext cx="4517583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Century Gothic" panose="020B0502020202020204" pitchFamily="34" charset="0"/>
              </a:rPr>
              <a:t>Epidemiology lecture 2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SIR models with demography</a:t>
            </a:r>
          </a:p>
          <a:p>
            <a:pPr algn="ctr"/>
            <a:endParaRPr lang="en-GB" sz="2400" dirty="0">
              <a:latin typeface="Century Gothic" panose="020B0502020202020204" pitchFamily="34" charset="0"/>
            </a:endParaRP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Katy Gaythorpe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School of Public Health 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Imperial College London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k.gaythorpe@imperial.ac.uk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67E178-594B-D6C5-EE11-6D6E3D09BC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9249" y="4969132"/>
            <a:ext cx="28575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67889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644618F-F477-FA06-B3D6-515EF92C7804}"/>
              </a:ext>
            </a:extLst>
          </p:cNvPr>
          <p:cNvSpPr/>
          <p:nvPr/>
        </p:nvSpPr>
        <p:spPr>
          <a:xfrm>
            <a:off x="727958" y="5684363"/>
            <a:ext cx="2049626" cy="1083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Dynamics in detail</a:t>
            </a:r>
          </a:p>
        </p:txBody>
      </p:sp>
      <p:pic>
        <p:nvPicPr>
          <p:cNvPr id="4" name="Picture 3" descr="epicurve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392247"/>
            <a:ext cx="9144000" cy="457200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2396132" y="5064135"/>
            <a:ext cx="0" cy="76097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39"/>
          <p:cNvGraphicFramePr>
            <a:graphicFrameLocks noChangeAspect="1"/>
          </p:cNvGraphicFramePr>
          <p:nvPr/>
        </p:nvGraphicFramePr>
        <p:xfrm>
          <a:off x="1701800" y="5825105"/>
          <a:ext cx="927100" cy="84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31800" imgH="393700" progId="Equation.3">
                  <p:embed/>
                </p:oleObj>
              </mc:Choice>
              <mc:Fallback>
                <p:oleObj name="Equation" r:id="rId3" imgW="431800" imgH="393700" progId="Equation.3">
                  <p:embed/>
                  <p:pic>
                    <p:nvPicPr>
                      <p:cNvPr id="8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1800" y="5825105"/>
                        <a:ext cx="927100" cy="846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9"/>
          <p:cNvGraphicFramePr>
            <a:graphicFrameLocks noChangeAspect="1"/>
          </p:cNvGraphicFramePr>
          <p:nvPr/>
        </p:nvGraphicFramePr>
        <p:xfrm>
          <a:off x="6372849" y="646971"/>
          <a:ext cx="2997200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97000" imgH="393700" progId="Equation.3">
                  <p:embed/>
                </p:oleObj>
              </mc:Choice>
              <mc:Fallback>
                <p:oleObj name="Equation" r:id="rId5" imgW="1397000" imgH="393700" progId="Equation.3">
                  <p:embed/>
                  <p:pic>
                    <p:nvPicPr>
                      <p:cNvPr id="9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849" y="646971"/>
                        <a:ext cx="2997200" cy="846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39"/>
          <p:cNvGraphicFramePr>
            <a:graphicFrameLocks noChangeAspect="1"/>
          </p:cNvGraphicFramePr>
          <p:nvPr/>
        </p:nvGraphicFramePr>
        <p:xfrm>
          <a:off x="8871583" y="5855703"/>
          <a:ext cx="1562884" cy="10022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73100" imgH="431800" progId="Equation.3">
                  <p:embed/>
                </p:oleObj>
              </mc:Choice>
              <mc:Fallback>
                <p:oleObj name="Equation" r:id="rId7" imgW="673100" imgH="431800" progId="Equation.3">
                  <p:embed/>
                  <p:pic>
                    <p:nvPicPr>
                      <p:cNvPr id="11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71583" y="5855703"/>
                        <a:ext cx="1562884" cy="10022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39"/>
          <p:cNvGraphicFramePr>
            <a:graphicFrameLocks noChangeAspect="1"/>
          </p:cNvGraphicFramePr>
          <p:nvPr/>
        </p:nvGraphicFramePr>
        <p:xfrm>
          <a:off x="3016590" y="6065698"/>
          <a:ext cx="288607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46200" imgH="203200" progId="Equation.DSMT4">
                  <p:embed/>
                </p:oleObj>
              </mc:Choice>
              <mc:Fallback>
                <p:oleObj name="Equation" r:id="rId9" imgW="1346200" imgH="203200" progId="Equation.DSMT4">
                  <p:embed/>
                  <p:pic>
                    <p:nvPicPr>
                      <p:cNvPr id="13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590" y="6065698"/>
                        <a:ext cx="2886075" cy="436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 Box 46"/>
          <p:cNvSpPr txBox="1">
            <a:spLocks noChangeArrowheads="1"/>
          </p:cNvSpPr>
          <p:nvPr/>
        </p:nvSpPr>
        <p:spPr bwMode="auto">
          <a:xfrm>
            <a:off x="8302150" y="5518434"/>
            <a:ext cx="2365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GB" sz="2400" b="1" dirty="0">
                <a:solidFill>
                  <a:srgbClr val="00B0F0"/>
                </a:solidFill>
                <a:cs typeface="Arial" charset="0"/>
              </a:rPr>
              <a:t>New threshold</a:t>
            </a:r>
            <a:endParaRPr lang="en-GB" sz="2400" b="1" dirty="0">
              <a:solidFill>
                <a:srgbClr val="00B0F0"/>
              </a:solidFill>
              <a:latin typeface="Times New Roman" charset="0"/>
              <a:cs typeface="Arial" charset="0"/>
            </a:endParaRPr>
          </a:p>
        </p:txBody>
      </p:sp>
      <p:graphicFrame>
        <p:nvGraphicFramePr>
          <p:cNvPr id="15" name="Object 39"/>
          <p:cNvGraphicFramePr>
            <a:graphicFrameLocks noChangeAspect="1"/>
          </p:cNvGraphicFramePr>
          <p:nvPr/>
        </p:nvGraphicFramePr>
        <p:xfrm>
          <a:off x="6235140" y="5867716"/>
          <a:ext cx="1906588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89000" imgH="419100" progId="Equation.DSMT4">
                  <p:embed/>
                </p:oleObj>
              </mc:Choice>
              <mc:Fallback>
                <p:oleObj name="Equation" r:id="rId11" imgW="889000" imgH="419100" progId="Equation.DSMT4">
                  <p:embed/>
                  <p:pic>
                    <p:nvPicPr>
                      <p:cNvPr id="15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5140" y="5867716"/>
                        <a:ext cx="1906588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17237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7F22102-9048-5302-4B1A-E51068D288C4}"/>
              </a:ext>
            </a:extLst>
          </p:cNvPr>
          <p:cNvSpPr/>
          <p:nvPr/>
        </p:nvSpPr>
        <p:spPr>
          <a:xfrm>
            <a:off x="727958" y="5684363"/>
            <a:ext cx="2049626" cy="1083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Dynamics in detail</a:t>
            </a:r>
          </a:p>
        </p:txBody>
      </p:sp>
      <p:pic>
        <p:nvPicPr>
          <p:cNvPr id="4" name="Picture 3" descr="epicurve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392247"/>
            <a:ext cx="9144000" cy="4572000"/>
          </a:xfrm>
          <a:prstGeom prst="rect">
            <a:avLst/>
          </a:prstGeom>
        </p:spPr>
      </p:pic>
      <p:graphicFrame>
        <p:nvGraphicFramePr>
          <p:cNvPr id="8" name="Object 39"/>
          <p:cNvGraphicFramePr>
            <a:graphicFrameLocks noChangeAspect="1"/>
          </p:cNvGraphicFramePr>
          <p:nvPr/>
        </p:nvGraphicFramePr>
        <p:xfrm>
          <a:off x="1689100" y="5824539"/>
          <a:ext cx="954088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4500" imgH="393700" progId="Equation.DSMT4">
                  <p:embed/>
                </p:oleObj>
              </mc:Choice>
              <mc:Fallback>
                <p:oleObj name="Equation" r:id="rId3" imgW="444500" imgH="393700" progId="Equation.DSMT4">
                  <p:embed/>
                  <p:pic>
                    <p:nvPicPr>
                      <p:cNvPr id="8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9100" y="5824539"/>
                        <a:ext cx="954088" cy="846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9"/>
          <p:cNvGraphicFramePr>
            <a:graphicFrameLocks noChangeAspect="1"/>
          </p:cNvGraphicFramePr>
          <p:nvPr/>
        </p:nvGraphicFramePr>
        <p:xfrm>
          <a:off x="6372849" y="646971"/>
          <a:ext cx="2997200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97000" imgH="393700" progId="Equation.3">
                  <p:embed/>
                </p:oleObj>
              </mc:Choice>
              <mc:Fallback>
                <p:oleObj name="Equation" r:id="rId5" imgW="1397000" imgH="393700" progId="Equation.3">
                  <p:embed/>
                  <p:pic>
                    <p:nvPicPr>
                      <p:cNvPr id="9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849" y="646971"/>
                        <a:ext cx="2997200" cy="846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39"/>
          <p:cNvGraphicFramePr>
            <a:graphicFrameLocks noChangeAspect="1"/>
          </p:cNvGraphicFramePr>
          <p:nvPr/>
        </p:nvGraphicFramePr>
        <p:xfrm>
          <a:off x="3175027" y="5824539"/>
          <a:ext cx="1906588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89000" imgH="419100" progId="Equation.DSMT4">
                  <p:embed/>
                </p:oleObj>
              </mc:Choice>
              <mc:Fallback>
                <p:oleObj name="Equation" r:id="rId7" imgW="889000" imgH="419100" progId="Equation.DSMT4">
                  <p:embed/>
                  <p:pic>
                    <p:nvPicPr>
                      <p:cNvPr id="15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27" y="5824539"/>
                        <a:ext cx="1906588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Arrow Connector 11"/>
          <p:cNvCxnSpPr/>
          <p:nvPr/>
        </p:nvCxnSpPr>
        <p:spPr>
          <a:xfrm flipV="1">
            <a:off x="2487938" y="5186527"/>
            <a:ext cx="0" cy="76097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3799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C7C2603-0DC9-E030-E487-F9BA0ED3C9AF}"/>
              </a:ext>
            </a:extLst>
          </p:cNvPr>
          <p:cNvSpPr/>
          <p:nvPr/>
        </p:nvSpPr>
        <p:spPr>
          <a:xfrm>
            <a:off x="727958" y="5684363"/>
            <a:ext cx="2049626" cy="1083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Dynamics in detail</a:t>
            </a:r>
          </a:p>
        </p:txBody>
      </p:sp>
      <p:pic>
        <p:nvPicPr>
          <p:cNvPr id="4" name="Picture 3" descr="epicurve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392247"/>
            <a:ext cx="9144000" cy="4572000"/>
          </a:xfrm>
          <a:prstGeom prst="rect">
            <a:avLst/>
          </a:prstGeom>
        </p:spPr>
      </p:pic>
      <p:graphicFrame>
        <p:nvGraphicFramePr>
          <p:cNvPr id="8" name="Object 39"/>
          <p:cNvGraphicFramePr>
            <a:graphicFrameLocks noChangeAspect="1"/>
          </p:cNvGraphicFramePr>
          <p:nvPr/>
        </p:nvGraphicFramePr>
        <p:xfrm>
          <a:off x="1689100" y="5824539"/>
          <a:ext cx="954088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4500" imgH="393700" progId="Equation.DSMT4">
                  <p:embed/>
                </p:oleObj>
              </mc:Choice>
              <mc:Fallback>
                <p:oleObj name="Equation" r:id="rId3" imgW="444500" imgH="393700" progId="Equation.DSMT4">
                  <p:embed/>
                  <p:pic>
                    <p:nvPicPr>
                      <p:cNvPr id="8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9100" y="5824539"/>
                        <a:ext cx="954088" cy="846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9"/>
          <p:cNvGraphicFramePr>
            <a:graphicFrameLocks noChangeAspect="1"/>
          </p:cNvGraphicFramePr>
          <p:nvPr/>
        </p:nvGraphicFramePr>
        <p:xfrm>
          <a:off x="6372849" y="646971"/>
          <a:ext cx="2997200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97000" imgH="393700" progId="Equation.DSMT4">
                  <p:embed/>
                </p:oleObj>
              </mc:Choice>
              <mc:Fallback>
                <p:oleObj name="Equation" r:id="rId5" imgW="1397000" imgH="393700" progId="Equation.DSMT4">
                  <p:embed/>
                  <p:pic>
                    <p:nvPicPr>
                      <p:cNvPr id="9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849" y="646971"/>
                        <a:ext cx="2997200" cy="846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Arrow Connector 11"/>
          <p:cNvCxnSpPr/>
          <p:nvPr/>
        </p:nvCxnSpPr>
        <p:spPr>
          <a:xfrm flipV="1">
            <a:off x="3528377" y="4926436"/>
            <a:ext cx="0" cy="76097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 Box 46"/>
          <p:cNvSpPr txBox="1">
            <a:spLocks noChangeArrowheads="1"/>
          </p:cNvSpPr>
          <p:nvPr/>
        </p:nvSpPr>
        <p:spPr bwMode="auto">
          <a:xfrm>
            <a:off x="2824547" y="5980099"/>
            <a:ext cx="760438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400" dirty="0">
                <a:latin typeface="Arial"/>
                <a:cs typeface="Arial"/>
              </a:rPr>
              <a:t>Number of infected people decreasing while susceptible population is replenished</a:t>
            </a:r>
          </a:p>
        </p:txBody>
      </p:sp>
    </p:spTree>
    <p:extLst>
      <p:ext uri="{BB962C8B-B14F-4D97-AF65-F5344CB8AC3E}">
        <p14:creationId xmlns:p14="http://schemas.microsoft.com/office/powerpoint/2010/main" val="730160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CA4A6BC-4E8E-D685-1527-F9199456A6EA}"/>
              </a:ext>
            </a:extLst>
          </p:cNvPr>
          <p:cNvSpPr/>
          <p:nvPr/>
        </p:nvSpPr>
        <p:spPr>
          <a:xfrm>
            <a:off x="727958" y="5684363"/>
            <a:ext cx="2049626" cy="1083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Dynamics in detail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3500439" y="1289641"/>
            <a:ext cx="597278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000" dirty="0">
                <a:cs typeface="Arial" charset="0"/>
              </a:rPr>
              <a:t>The number of </a:t>
            </a:r>
            <a:r>
              <a:rPr lang="en-GB" sz="2000" dirty="0" err="1">
                <a:cs typeface="Arial" charset="0"/>
              </a:rPr>
              <a:t>susceptibles</a:t>
            </a:r>
            <a:r>
              <a:rPr lang="en-GB" sz="2000" dirty="0">
                <a:cs typeface="Arial" charset="0"/>
              </a:rPr>
              <a:t> starts increasing: </a:t>
            </a:r>
          </a:p>
          <a:p>
            <a:pPr>
              <a:defRPr/>
            </a:pPr>
            <a:r>
              <a:rPr lang="en-GB" sz="2000" dirty="0">
                <a:cs typeface="Arial" charset="0"/>
              </a:rPr>
              <a:t>number of births &gt; (number of deaths + new infections)</a:t>
            </a:r>
          </a:p>
        </p:txBody>
      </p:sp>
      <p:pic>
        <p:nvPicPr>
          <p:cNvPr id="31747" name="Picture 1" descr="SIRbirthsdeaths_3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371600"/>
            <a:ext cx="54864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68280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98329D9-D1FE-6607-B0E9-0F496B6A8EE5}"/>
              </a:ext>
            </a:extLst>
          </p:cNvPr>
          <p:cNvSpPr/>
          <p:nvPr/>
        </p:nvSpPr>
        <p:spPr>
          <a:xfrm>
            <a:off x="727958" y="5684363"/>
            <a:ext cx="2049626" cy="1083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Dynamics in detail</a:t>
            </a:r>
          </a:p>
        </p:txBody>
      </p:sp>
      <p:pic>
        <p:nvPicPr>
          <p:cNvPr id="4" name="Picture 3" descr="epicurve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392247"/>
            <a:ext cx="9144000" cy="4572000"/>
          </a:xfrm>
          <a:prstGeom prst="rect">
            <a:avLst/>
          </a:prstGeom>
        </p:spPr>
      </p:pic>
      <p:graphicFrame>
        <p:nvGraphicFramePr>
          <p:cNvPr id="8" name="Object 39"/>
          <p:cNvGraphicFramePr>
            <a:graphicFrameLocks noChangeAspect="1"/>
          </p:cNvGraphicFramePr>
          <p:nvPr/>
        </p:nvGraphicFramePr>
        <p:xfrm>
          <a:off x="1689100" y="5824539"/>
          <a:ext cx="954088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4500" imgH="393700" progId="Equation.DSMT4">
                  <p:embed/>
                </p:oleObj>
              </mc:Choice>
              <mc:Fallback>
                <p:oleObj name="Equation" r:id="rId3" imgW="444500" imgH="393700" progId="Equation.DSMT4">
                  <p:embed/>
                  <p:pic>
                    <p:nvPicPr>
                      <p:cNvPr id="8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9100" y="5824539"/>
                        <a:ext cx="954088" cy="846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9"/>
          <p:cNvGraphicFramePr>
            <a:graphicFrameLocks noChangeAspect="1"/>
          </p:cNvGraphicFramePr>
          <p:nvPr/>
        </p:nvGraphicFramePr>
        <p:xfrm>
          <a:off x="6372849" y="646971"/>
          <a:ext cx="2997200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97000" imgH="393700" progId="Equation.3">
                  <p:embed/>
                </p:oleObj>
              </mc:Choice>
              <mc:Fallback>
                <p:oleObj name="Equation" r:id="rId5" imgW="1397000" imgH="393700" progId="Equation.3">
                  <p:embed/>
                  <p:pic>
                    <p:nvPicPr>
                      <p:cNvPr id="9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849" y="646971"/>
                        <a:ext cx="2997200" cy="846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Arrow Connector 11"/>
          <p:cNvCxnSpPr/>
          <p:nvPr/>
        </p:nvCxnSpPr>
        <p:spPr>
          <a:xfrm flipV="1">
            <a:off x="5471548" y="4804040"/>
            <a:ext cx="0" cy="76097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 Box 46"/>
          <p:cNvSpPr txBox="1">
            <a:spLocks noChangeArrowheads="1"/>
          </p:cNvSpPr>
          <p:nvPr/>
        </p:nvSpPr>
        <p:spPr bwMode="auto">
          <a:xfrm>
            <a:off x="2824548" y="5980099"/>
            <a:ext cx="563060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400" dirty="0">
                <a:cs typeface="Arial"/>
              </a:rPr>
              <a:t>Number of infected starts increasing again because</a:t>
            </a:r>
          </a:p>
        </p:txBody>
      </p:sp>
      <p:graphicFrame>
        <p:nvGraphicFramePr>
          <p:cNvPr id="11" name="Object 39"/>
          <p:cNvGraphicFramePr>
            <a:graphicFrameLocks noChangeAspect="1"/>
          </p:cNvGraphicFramePr>
          <p:nvPr/>
        </p:nvGraphicFramePr>
        <p:xfrm>
          <a:off x="8720139" y="5845176"/>
          <a:ext cx="1525587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11200" imgH="419100" progId="Equation.DSMT4">
                  <p:embed/>
                </p:oleObj>
              </mc:Choice>
              <mc:Fallback>
                <p:oleObj name="Equation" r:id="rId7" imgW="711200" imgH="419100" progId="Equation.DSMT4">
                  <p:embed/>
                  <p:pic>
                    <p:nvPicPr>
                      <p:cNvPr id="11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0139" y="5845176"/>
                        <a:ext cx="1525587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8924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9107ACD-54CC-E4A6-ABEA-568767594EBB}"/>
              </a:ext>
            </a:extLst>
          </p:cNvPr>
          <p:cNvSpPr/>
          <p:nvPr/>
        </p:nvSpPr>
        <p:spPr>
          <a:xfrm>
            <a:off x="727958" y="5684363"/>
            <a:ext cx="2049626" cy="1083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Steady state</a:t>
            </a:r>
          </a:p>
        </p:txBody>
      </p:sp>
      <p:pic>
        <p:nvPicPr>
          <p:cNvPr id="7" name="Picture 1" descr="SIRbirthsdeaths_5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813" y="1371600"/>
            <a:ext cx="54864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746250" y="1314450"/>
            <a:ext cx="579607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GB">
                <a:cs typeface="Arial" charset="0"/>
              </a:rPr>
              <a:t>… and you eventually reach an </a:t>
            </a:r>
            <a:r>
              <a:rPr lang="en-GB" b="1">
                <a:solidFill>
                  <a:srgbClr val="FF0000"/>
                </a:solidFill>
                <a:cs typeface="Arial" charset="0"/>
              </a:rPr>
              <a:t>equilibrium (or steady state)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6943726" y="5557838"/>
            <a:ext cx="175881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solidFill>
                  <a:srgbClr val="FF0000"/>
                </a:solidFill>
                <a:cs typeface="Arial" charset="0"/>
              </a:rPr>
              <a:t>Endemic disease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6992938" y="4613275"/>
            <a:ext cx="225484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solidFill>
                  <a:srgbClr val="008000"/>
                </a:solidFill>
                <a:cs typeface="Arial" charset="0"/>
              </a:rPr>
              <a:t>Epidemics get smaller</a:t>
            </a:r>
          </a:p>
        </p:txBody>
      </p:sp>
    </p:spTree>
    <p:extLst>
      <p:ext uri="{BB962C8B-B14F-4D97-AF65-F5344CB8AC3E}">
        <p14:creationId xmlns:p14="http://schemas.microsoft.com/office/powerpoint/2010/main" val="6481841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In the SI phase plane</a:t>
            </a:r>
          </a:p>
        </p:txBody>
      </p:sp>
      <p:pic>
        <p:nvPicPr>
          <p:cNvPr id="35842" name="Picture 3" descr="SIphaseplan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025" y="1298575"/>
            <a:ext cx="54864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TextBox 2"/>
          <p:cNvSpPr txBox="1">
            <a:spLocks noChangeArrowheads="1"/>
          </p:cNvSpPr>
          <p:nvPr/>
        </p:nvSpPr>
        <p:spPr bwMode="auto">
          <a:xfrm>
            <a:off x="4502151" y="6373813"/>
            <a:ext cx="2468563" cy="3683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Proportion susceptible</a:t>
            </a:r>
          </a:p>
        </p:txBody>
      </p:sp>
      <p:sp>
        <p:nvSpPr>
          <p:cNvPr id="35844" name="TextBox 10"/>
          <p:cNvSpPr txBox="1">
            <a:spLocks noChangeArrowheads="1"/>
          </p:cNvSpPr>
          <p:nvPr/>
        </p:nvSpPr>
        <p:spPr bwMode="auto">
          <a:xfrm rot="-5400000">
            <a:off x="1977232" y="3650457"/>
            <a:ext cx="2120900" cy="3698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Proportion infected</a:t>
            </a:r>
          </a:p>
        </p:txBody>
      </p:sp>
    </p:spTree>
    <p:extLst>
      <p:ext uri="{BB962C8B-B14F-4D97-AF65-F5344CB8AC3E}">
        <p14:creationId xmlns:p14="http://schemas.microsoft.com/office/powerpoint/2010/main" val="33842392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30" name="Group 54"/>
          <p:cNvGrpSpPr>
            <a:grpSpLocks/>
          </p:cNvGrpSpPr>
          <p:nvPr/>
        </p:nvGrpSpPr>
        <p:grpSpPr bwMode="auto">
          <a:xfrm>
            <a:off x="2768600" y="1392240"/>
            <a:ext cx="6948488" cy="1020763"/>
            <a:chOff x="784" y="877"/>
            <a:chExt cx="4377" cy="643"/>
          </a:xfrm>
        </p:grpSpPr>
        <p:sp>
          <p:nvSpPr>
            <p:cNvPr id="24581" name="Rectangle 5"/>
            <p:cNvSpPr>
              <a:spLocks noChangeArrowheads="1"/>
            </p:cNvSpPr>
            <p:nvPr/>
          </p:nvSpPr>
          <p:spPr bwMode="auto">
            <a:xfrm>
              <a:off x="2945" y="944"/>
              <a:ext cx="381" cy="284"/>
            </a:xfrm>
            <a:prstGeom prst="rect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GB" sz="1600" b="1" i="1">
                  <a:latin typeface="Times New Roman" charset="0"/>
                  <a:cs typeface="Arial" charset="0"/>
                </a:rPr>
                <a:t>S</a:t>
              </a:r>
            </a:p>
          </p:txBody>
        </p:sp>
        <p:sp>
          <p:nvSpPr>
            <p:cNvPr id="24582" name="Rectangle 6"/>
            <p:cNvSpPr>
              <a:spLocks noChangeArrowheads="1"/>
            </p:cNvSpPr>
            <p:nvPr/>
          </p:nvSpPr>
          <p:spPr bwMode="auto">
            <a:xfrm>
              <a:off x="3836" y="944"/>
              <a:ext cx="381" cy="28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GB" sz="1600" b="1" i="1">
                  <a:latin typeface="Times New Roman" charset="0"/>
                  <a:cs typeface="Arial" charset="0"/>
                </a:rPr>
                <a:t>I</a:t>
              </a:r>
            </a:p>
          </p:txBody>
        </p:sp>
        <p:sp>
          <p:nvSpPr>
            <p:cNvPr id="24583" name="Rectangle 7"/>
            <p:cNvSpPr>
              <a:spLocks noChangeArrowheads="1"/>
            </p:cNvSpPr>
            <p:nvPr/>
          </p:nvSpPr>
          <p:spPr bwMode="auto">
            <a:xfrm>
              <a:off x="4780" y="944"/>
              <a:ext cx="381" cy="284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GB" sz="1600" b="1" i="1">
                  <a:latin typeface="Times New Roman" charset="0"/>
                  <a:cs typeface="Arial" charset="0"/>
                </a:rPr>
                <a:t>R</a:t>
              </a:r>
            </a:p>
          </p:txBody>
        </p:sp>
        <p:sp>
          <p:nvSpPr>
            <p:cNvPr id="24584" name="Line 8"/>
            <p:cNvSpPr>
              <a:spLocks noChangeShapeType="1"/>
            </p:cNvSpPr>
            <p:nvPr/>
          </p:nvSpPr>
          <p:spPr bwMode="auto">
            <a:xfrm>
              <a:off x="3320" y="1080"/>
              <a:ext cx="5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585" name="Line 9"/>
            <p:cNvSpPr>
              <a:spLocks noChangeShapeType="1"/>
            </p:cNvSpPr>
            <p:nvPr/>
          </p:nvSpPr>
          <p:spPr bwMode="auto">
            <a:xfrm>
              <a:off x="4216" y="1080"/>
              <a:ext cx="54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586" name="Text Box 10"/>
            <p:cNvSpPr txBox="1">
              <a:spLocks noChangeArrowheads="1"/>
            </p:cNvSpPr>
            <p:nvPr/>
          </p:nvSpPr>
          <p:spPr bwMode="auto">
            <a:xfrm>
              <a:off x="3311" y="877"/>
              <a:ext cx="475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cs typeface="Arial" charset="0"/>
                </a:rPr>
                <a:t>Infection</a:t>
              </a:r>
            </a:p>
          </p:txBody>
        </p:sp>
        <p:sp>
          <p:nvSpPr>
            <p:cNvPr id="24588" name="Text Box 12"/>
            <p:cNvSpPr txBox="1">
              <a:spLocks noChangeArrowheads="1"/>
            </p:cNvSpPr>
            <p:nvPr/>
          </p:nvSpPr>
          <p:spPr bwMode="auto">
            <a:xfrm>
              <a:off x="4205" y="877"/>
              <a:ext cx="483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cs typeface="Arial" charset="0"/>
                </a:rPr>
                <a:t>Recovery</a:t>
              </a:r>
            </a:p>
          </p:txBody>
        </p:sp>
        <p:sp>
          <p:nvSpPr>
            <p:cNvPr id="24589" name="Line 13"/>
            <p:cNvSpPr>
              <a:spLocks noChangeShapeType="1"/>
            </p:cNvSpPr>
            <p:nvPr/>
          </p:nvSpPr>
          <p:spPr bwMode="auto">
            <a:xfrm>
              <a:off x="2690" y="1071"/>
              <a:ext cx="2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590" name="Text Box 14"/>
            <p:cNvSpPr txBox="1">
              <a:spLocks noChangeArrowheads="1"/>
            </p:cNvSpPr>
            <p:nvPr/>
          </p:nvSpPr>
          <p:spPr bwMode="auto">
            <a:xfrm>
              <a:off x="2551" y="894"/>
              <a:ext cx="354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cs typeface="Arial" charset="0"/>
                </a:rPr>
                <a:t>Births</a:t>
              </a:r>
            </a:p>
          </p:txBody>
        </p:sp>
        <p:sp>
          <p:nvSpPr>
            <p:cNvPr id="24591" name="Line 15"/>
            <p:cNvSpPr>
              <a:spLocks noChangeShapeType="1"/>
            </p:cNvSpPr>
            <p:nvPr/>
          </p:nvSpPr>
          <p:spPr bwMode="auto">
            <a:xfrm>
              <a:off x="4015" y="1224"/>
              <a:ext cx="0" cy="1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592" name="Line 16"/>
            <p:cNvSpPr>
              <a:spLocks noChangeShapeType="1"/>
            </p:cNvSpPr>
            <p:nvPr/>
          </p:nvSpPr>
          <p:spPr bwMode="auto">
            <a:xfrm>
              <a:off x="4975" y="1224"/>
              <a:ext cx="0" cy="1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593" name="Line 17"/>
            <p:cNvSpPr>
              <a:spLocks noChangeShapeType="1"/>
            </p:cNvSpPr>
            <p:nvPr/>
          </p:nvSpPr>
          <p:spPr bwMode="auto">
            <a:xfrm>
              <a:off x="3131" y="1224"/>
              <a:ext cx="0" cy="1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594" name="Text Box 18"/>
            <p:cNvSpPr txBox="1">
              <a:spLocks noChangeArrowheads="1"/>
            </p:cNvSpPr>
            <p:nvPr/>
          </p:nvSpPr>
          <p:spPr bwMode="auto">
            <a:xfrm>
              <a:off x="2913" y="1346"/>
              <a:ext cx="397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cs typeface="Arial" charset="0"/>
                </a:rPr>
                <a:t>Deaths</a:t>
              </a:r>
            </a:p>
          </p:txBody>
        </p:sp>
        <p:sp>
          <p:nvSpPr>
            <p:cNvPr id="24595" name="Text Box 19"/>
            <p:cNvSpPr txBox="1">
              <a:spLocks noChangeArrowheads="1"/>
            </p:cNvSpPr>
            <p:nvPr/>
          </p:nvSpPr>
          <p:spPr bwMode="auto">
            <a:xfrm>
              <a:off x="3788" y="1346"/>
              <a:ext cx="397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cs typeface="Arial" charset="0"/>
                </a:rPr>
                <a:t>Deaths</a:t>
              </a:r>
            </a:p>
          </p:txBody>
        </p:sp>
        <p:sp>
          <p:nvSpPr>
            <p:cNvPr id="24596" name="Text Box 20"/>
            <p:cNvSpPr txBox="1">
              <a:spLocks noChangeArrowheads="1"/>
            </p:cNvSpPr>
            <p:nvPr/>
          </p:nvSpPr>
          <p:spPr bwMode="auto">
            <a:xfrm>
              <a:off x="4756" y="1346"/>
              <a:ext cx="397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cs typeface="Arial" charset="0"/>
                </a:rPr>
                <a:t>Deaths</a:t>
              </a:r>
            </a:p>
          </p:txBody>
        </p:sp>
        <p:sp>
          <p:nvSpPr>
            <p:cNvPr id="24598" name="Text Box 22"/>
            <p:cNvSpPr txBox="1">
              <a:spLocks noChangeArrowheads="1"/>
            </p:cNvSpPr>
            <p:nvPr/>
          </p:nvSpPr>
          <p:spPr bwMode="auto">
            <a:xfrm>
              <a:off x="784" y="902"/>
              <a:ext cx="1257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i="1">
                  <a:cs typeface="Arial" charset="0"/>
                </a:rPr>
                <a:t>Business as usual !!</a:t>
              </a:r>
            </a:p>
          </p:txBody>
        </p:sp>
      </p:grpSp>
      <p:grpSp>
        <p:nvGrpSpPr>
          <p:cNvPr id="24631" name="Group 55"/>
          <p:cNvGrpSpPr>
            <a:grpSpLocks/>
          </p:cNvGrpSpPr>
          <p:nvPr/>
        </p:nvGrpSpPr>
        <p:grpSpPr bwMode="auto">
          <a:xfrm>
            <a:off x="1825626" y="2819402"/>
            <a:ext cx="2436813" cy="2279651"/>
            <a:chOff x="190" y="1776"/>
            <a:chExt cx="1535" cy="1436"/>
          </a:xfrm>
        </p:grpSpPr>
        <p:sp>
          <p:nvSpPr>
            <p:cNvPr id="24599" name="Rectangle 23"/>
            <p:cNvSpPr>
              <a:spLocks noChangeArrowheads="1"/>
            </p:cNvSpPr>
            <p:nvPr/>
          </p:nvSpPr>
          <p:spPr bwMode="auto">
            <a:xfrm>
              <a:off x="753" y="2251"/>
              <a:ext cx="381" cy="284"/>
            </a:xfrm>
            <a:prstGeom prst="rect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GB" sz="1600" b="1" i="1">
                  <a:latin typeface="Times New Roman" charset="0"/>
                  <a:cs typeface="Arial" charset="0"/>
                </a:rPr>
                <a:t>S</a:t>
              </a:r>
            </a:p>
          </p:txBody>
        </p:sp>
        <p:sp>
          <p:nvSpPr>
            <p:cNvPr id="24601" name="Line 25"/>
            <p:cNvSpPr>
              <a:spLocks noChangeShapeType="1"/>
            </p:cNvSpPr>
            <p:nvPr/>
          </p:nvSpPr>
          <p:spPr bwMode="auto">
            <a:xfrm>
              <a:off x="498" y="2378"/>
              <a:ext cx="25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602" name="Text Box 26"/>
            <p:cNvSpPr txBox="1">
              <a:spLocks noChangeArrowheads="1"/>
            </p:cNvSpPr>
            <p:nvPr/>
          </p:nvSpPr>
          <p:spPr bwMode="auto">
            <a:xfrm>
              <a:off x="359" y="2201"/>
              <a:ext cx="354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cs typeface="Arial" charset="0"/>
                </a:rPr>
                <a:t>Births</a:t>
              </a:r>
            </a:p>
          </p:txBody>
        </p:sp>
        <p:sp>
          <p:nvSpPr>
            <p:cNvPr id="24603" name="Line 27"/>
            <p:cNvSpPr>
              <a:spLocks noChangeShapeType="1"/>
            </p:cNvSpPr>
            <p:nvPr/>
          </p:nvSpPr>
          <p:spPr bwMode="auto">
            <a:xfrm>
              <a:off x="939" y="2531"/>
              <a:ext cx="0" cy="16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604" name="Text Box 28"/>
            <p:cNvSpPr txBox="1">
              <a:spLocks noChangeArrowheads="1"/>
            </p:cNvSpPr>
            <p:nvPr/>
          </p:nvSpPr>
          <p:spPr bwMode="auto">
            <a:xfrm>
              <a:off x="721" y="2653"/>
              <a:ext cx="397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cs typeface="Arial" charset="0"/>
                </a:rPr>
                <a:t>Deaths</a:t>
              </a:r>
            </a:p>
          </p:txBody>
        </p:sp>
        <p:sp>
          <p:nvSpPr>
            <p:cNvPr id="24605" name="Line 29"/>
            <p:cNvSpPr>
              <a:spLocks noChangeShapeType="1"/>
            </p:cNvSpPr>
            <p:nvPr/>
          </p:nvSpPr>
          <p:spPr bwMode="auto">
            <a:xfrm>
              <a:off x="1146" y="2380"/>
              <a:ext cx="5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606" name="Text Box 30"/>
            <p:cNvSpPr txBox="1">
              <a:spLocks noChangeArrowheads="1"/>
            </p:cNvSpPr>
            <p:nvPr/>
          </p:nvSpPr>
          <p:spPr bwMode="auto">
            <a:xfrm>
              <a:off x="1137" y="2177"/>
              <a:ext cx="475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cs typeface="Arial" charset="0"/>
                </a:rPr>
                <a:t>Infection</a:t>
              </a:r>
            </a:p>
          </p:txBody>
        </p:sp>
        <p:sp>
          <p:nvSpPr>
            <p:cNvPr id="24608" name="Text Box 32"/>
            <p:cNvSpPr txBox="1">
              <a:spLocks noChangeArrowheads="1"/>
            </p:cNvSpPr>
            <p:nvPr/>
          </p:nvSpPr>
          <p:spPr bwMode="auto">
            <a:xfrm>
              <a:off x="431" y="1776"/>
              <a:ext cx="887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i="1">
                  <a:cs typeface="Arial" charset="0"/>
                </a:rPr>
                <a:t>S</a:t>
              </a:r>
              <a:r>
                <a:rPr lang="en-GB">
                  <a:cs typeface="Arial" charset="0"/>
                </a:rPr>
                <a:t> is constant:</a:t>
              </a:r>
              <a:endParaRPr lang="en-GB" i="1">
                <a:cs typeface="Arial" charset="0"/>
              </a:endParaRPr>
            </a:p>
          </p:txBody>
        </p:sp>
        <p:sp>
          <p:nvSpPr>
            <p:cNvPr id="24610" name="Text Box 34"/>
            <p:cNvSpPr txBox="1">
              <a:spLocks noChangeArrowheads="1"/>
            </p:cNvSpPr>
            <p:nvPr/>
          </p:nvSpPr>
          <p:spPr bwMode="auto">
            <a:xfrm>
              <a:off x="190" y="2999"/>
              <a:ext cx="1535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600" dirty="0">
                  <a:cs typeface="Arial" charset="0"/>
                </a:rPr>
                <a:t>Births = deaths + infections</a:t>
              </a:r>
            </a:p>
          </p:txBody>
        </p:sp>
      </p:grpSp>
      <p:grpSp>
        <p:nvGrpSpPr>
          <p:cNvPr id="24632" name="Group 56"/>
          <p:cNvGrpSpPr>
            <a:grpSpLocks/>
          </p:cNvGrpSpPr>
          <p:nvPr/>
        </p:nvGrpSpPr>
        <p:grpSpPr bwMode="auto">
          <a:xfrm>
            <a:off x="4700589" y="2782889"/>
            <a:ext cx="2908300" cy="2928937"/>
            <a:chOff x="2001" y="1753"/>
            <a:chExt cx="1832" cy="1845"/>
          </a:xfrm>
        </p:grpSpPr>
        <p:sp>
          <p:nvSpPr>
            <p:cNvPr id="24611" name="Text Box 35"/>
            <p:cNvSpPr txBox="1">
              <a:spLocks noChangeArrowheads="1"/>
            </p:cNvSpPr>
            <p:nvPr/>
          </p:nvSpPr>
          <p:spPr bwMode="auto">
            <a:xfrm>
              <a:off x="2530" y="1776"/>
              <a:ext cx="858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i="1">
                  <a:cs typeface="Arial" charset="0"/>
                </a:rPr>
                <a:t>I</a:t>
              </a:r>
              <a:r>
                <a:rPr lang="en-GB">
                  <a:cs typeface="Arial" charset="0"/>
                </a:rPr>
                <a:t> is constant:</a:t>
              </a:r>
              <a:endParaRPr lang="en-GB" i="1">
                <a:cs typeface="Arial" charset="0"/>
              </a:endParaRPr>
            </a:p>
          </p:txBody>
        </p:sp>
        <p:sp>
          <p:nvSpPr>
            <p:cNvPr id="24612" name="Rectangle 36"/>
            <p:cNvSpPr>
              <a:spLocks noChangeArrowheads="1"/>
            </p:cNvSpPr>
            <p:nvPr/>
          </p:nvSpPr>
          <p:spPr bwMode="auto">
            <a:xfrm>
              <a:off x="2746" y="2250"/>
              <a:ext cx="381" cy="28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GB" sz="1600" b="1" i="1">
                  <a:latin typeface="Times New Roman" charset="0"/>
                  <a:cs typeface="Arial" charset="0"/>
                </a:rPr>
                <a:t>I</a:t>
              </a:r>
            </a:p>
          </p:txBody>
        </p:sp>
        <p:sp>
          <p:nvSpPr>
            <p:cNvPr id="24613" name="Line 37"/>
            <p:cNvSpPr>
              <a:spLocks noChangeShapeType="1"/>
            </p:cNvSpPr>
            <p:nvPr/>
          </p:nvSpPr>
          <p:spPr bwMode="auto">
            <a:xfrm>
              <a:off x="2230" y="2386"/>
              <a:ext cx="5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614" name="Line 38"/>
            <p:cNvSpPr>
              <a:spLocks noChangeShapeType="1"/>
            </p:cNvSpPr>
            <p:nvPr/>
          </p:nvSpPr>
          <p:spPr bwMode="auto">
            <a:xfrm>
              <a:off x="3126" y="2386"/>
              <a:ext cx="54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615" name="Text Box 39"/>
            <p:cNvSpPr txBox="1">
              <a:spLocks noChangeArrowheads="1"/>
            </p:cNvSpPr>
            <p:nvPr/>
          </p:nvSpPr>
          <p:spPr bwMode="auto">
            <a:xfrm>
              <a:off x="2221" y="2183"/>
              <a:ext cx="475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cs typeface="Arial" charset="0"/>
                </a:rPr>
                <a:t>Infection</a:t>
              </a:r>
            </a:p>
          </p:txBody>
        </p:sp>
        <p:sp>
          <p:nvSpPr>
            <p:cNvPr id="24617" name="Text Box 41"/>
            <p:cNvSpPr txBox="1">
              <a:spLocks noChangeArrowheads="1"/>
            </p:cNvSpPr>
            <p:nvPr/>
          </p:nvSpPr>
          <p:spPr bwMode="auto">
            <a:xfrm>
              <a:off x="3115" y="2183"/>
              <a:ext cx="483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cs typeface="Arial" charset="0"/>
                </a:rPr>
                <a:t>Recovery</a:t>
              </a:r>
            </a:p>
          </p:txBody>
        </p:sp>
        <p:sp>
          <p:nvSpPr>
            <p:cNvPr id="24618" name="Line 42"/>
            <p:cNvSpPr>
              <a:spLocks noChangeShapeType="1"/>
            </p:cNvSpPr>
            <p:nvPr/>
          </p:nvSpPr>
          <p:spPr bwMode="auto">
            <a:xfrm>
              <a:off x="2925" y="2530"/>
              <a:ext cx="0" cy="16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619" name="Text Box 43"/>
            <p:cNvSpPr txBox="1">
              <a:spLocks noChangeArrowheads="1"/>
            </p:cNvSpPr>
            <p:nvPr/>
          </p:nvSpPr>
          <p:spPr bwMode="auto">
            <a:xfrm>
              <a:off x="2698" y="2652"/>
              <a:ext cx="397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cs typeface="Arial" charset="0"/>
                </a:rPr>
                <a:t>Deaths</a:t>
              </a:r>
            </a:p>
          </p:txBody>
        </p:sp>
        <p:sp>
          <p:nvSpPr>
            <p:cNvPr id="24620" name="Text Box 44"/>
            <p:cNvSpPr txBox="1">
              <a:spLocks noChangeArrowheads="1"/>
            </p:cNvSpPr>
            <p:nvPr/>
          </p:nvSpPr>
          <p:spPr bwMode="auto">
            <a:xfrm>
              <a:off x="2060" y="2999"/>
              <a:ext cx="1773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600" dirty="0">
                  <a:cs typeface="Arial" charset="0"/>
                </a:rPr>
                <a:t>Infections = deaths + recoveries</a:t>
              </a:r>
            </a:p>
          </p:txBody>
        </p:sp>
        <p:sp>
          <p:nvSpPr>
            <p:cNvPr id="24628" name="Line 52"/>
            <p:cNvSpPr>
              <a:spLocks noChangeShapeType="1"/>
            </p:cNvSpPr>
            <p:nvPr/>
          </p:nvSpPr>
          <p:spPr bwMode="auto">
            <a:xfrm>
              <a:off x="2001" y="1753"/>
              <a:ext cx="0" cy="18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</p:grpSp>
      <p:grpSp>
        <p:nvGrpSpPr>
          <p:cNvPr id="24633" name="Group 57"/>
          <p:cNvGrpSpPr>
            <a:grpSpLocks/>
          </p:cNvGrpSpPr>
          <p:nvPr/>
        </p:nvGrpSpPr>
        <p:grpSpPr bwMode="auto">
          <a:xfrm>
            <a:off x="7964489" y="2782889"/>
            <a:ext cx="2289175" cy="2928937"/>
            <a:chOff x="4057" y="1753"/>
            <a:chExt cx="1442" cy="1845"/>
          </a:xfrm>
        </p:grpSpPr>
        <p:sp>
          <p:nvSpPr>
            <p:cNvPr id="24621" name="Text Box 45"/>
            <p:cNvSpPr txBox="1">
              <a:spLocks noChangeArrowheads="1"/>
            </p:cNvSpPr>
            <p:nvPr/>
          </p:nvSpPr>
          <p:spPr bwMode="auto">
            <a:xfrm>
              <a:off x="4326" y="1776"/>
              <a:ext cx="90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i="1">
                  <a:cs typeface="Arial" charset="0"/>
                </a:rPr>
                <a:t>R</a:t>
              </a:r>
              <a:r>
                <a:rPr lang="en-GB">
                  <a:cs typeface="Arial" charset="0"/>
                </a:rPr>
                <a:t> is constant:</a:t>
              </a:r>
              <a:endParaRPr lang="en-GB" i="1">
                <a:cs typeface="Arial" charset="0"/>
              </a:endParaRPr>
            </a:p>
          </p:txBody>
        </p:sp>
        <p:sp>
          <p:nvSpPr>
            <p:cNvPr id="24622" name="Rectangle 46"/>
            <p:cNvSpPr>
              <a:spLocks noChangeArrowheads="1"/>
            </p:cNvSpPr>
            <p:nvPr/>
          </p:nvSpPr>
          <p:spPr bwMode="auto">
            <a:xfrm>
              <a:off x="4780" y="2238"/>
              <a:ext cx="381" cy="284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GB" sz="1600" b="1" i="1">
                  <a:latin typeface="Times New Roman" charset="0"/>
                  <a:cs typeface="Arial" charset="0"/>
                </a:rPr>
                <a:t>R</a:t>
              </a:r>
            </a:p>
          </p:txBody>
        </p:sp>
        <p:sp>
          <p:nvSpPr>
            <p:cNvPr id="24623" name="Line 47"/>
            <p:cNvSpPr>
              <a:spLocks noChangeShapeType="1"/>
            </p:cNvSpPr>
            <p:nvPr/>
          </p:nvSpPr>
          <p:spPr bwMode="auto">
            <a:xfrm>
              <a:off x="4216" y="2374"/>
              <a:ext cx="54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624" name="Text Box 48"/>
            <p:cNvSpPr txBox="1">
              <a:spLocks noChangeArrowheads="1"/>
            </p:cNvSpPr>
            <p:nvPr/>
          </p:nvSpPr>
          <p:spPr bwMode="auto">
            <a:xfrm>
              <a:off x="4205" y="2171"/>
              <a:ext cx="483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cs typeface="Arial" charset="0"/>
                </a:rPr>
                <a:t>Recovery</a:t>
              </a:r>
            </a:p>
          </p:txBody>
        </p:sp>
        <p:sp>
          <p:nvSpPr>
            <p:cNvPr id="24625" name="Line 49"/>
            <p:cNvSpPr>
              <a:spLocks noChangeShapeType="1"/>
            </p:cNvSpPr>
            <p:nvPr/>
          </p:nvSpPr>
          <p:spPr bwMode="auto">
            <a:xfrm>
              <a:off x="4975" y="2518"/>
              <a:ext cx="0" cy="16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626" name="Text Box 50"/>
            <p:cNvSpPr txBox="1">
              <a:spLocks noChangeArrowheads="1"/>
            </p:cNvSpPr>
            <p:nvPr/>
          </p:nvSpPr>
          <p:spPr bwMode="auto">
            <a:xfrm>
              <a:off x="4756" y="2640"/>
              <a:ext cx="397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cs typeface="Arial" charset="0"/>
                </a:rPr>
                <a:t>Deaths</a:t>
              </a:r>
            </a:p>
          </p:txBody>
        </p:sp>
        <p:sp>
          <p:nvSpPr>
            <p:cNvPr id="24627" name="Text Box 51"/>
            <p:cNvSpPr txBox="1">
              <a:spLocks noChangeArrowheads="1"/>
            </p:cNvSpPr>
            <p:nvPr/>
          </p:nvSpPr>
          <p:spPr bwMode="auto">
            <a:xfrm>
              <a:off x="4364" y="2999"/>
              <a:ext cx="1135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600">
                  <a:cs typeface="Arial" charset="0"/>
                </a:rPr>
                <a:t>deaths = recoveries</a:t>
              </a:r>
            </a:p>
          </p:txBody>
        </p:sp>
        <p:sp>
          <p:nvSpPr>
            <p:cNvPr id="24629" name="Line 53"/>
            <p:cNvSpPr>
              <a:spLocks noChangeShapeType="1"/>
            </p:cNvSpPr>
            <p:nvPr/>
          </p:nvSpPr>
          <p:spPr bwMode="auto">
            <a:xfrm>
              <a:off x="4057" y="1753"/>
              <a:ext cx="0" cy="18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</p:grpSp>
      <p:graphicFrame>
        <p:nvGraphicFramePr>
          <p:cNvPr id="50" name="Object 39"/>
          <p:cNvGraphicFramePr>
            <a:graphicFrameLocks noChangeAspect="1"/>
          </p:cNvGraphicFramePr>
          <p:nvPr/>
        </p:nvGraphicFramePr>
        <p:xfrm>
          <a:off x="2573339" y="5561014"/>
          <a:ext cx="1044575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57200" imgH="393700" progId="Equation.3">
                  <p:embed/>
                </p:oleObj>
              </mc:Choice>
              <mc:Fallback>
                <p:oleObj name="Equation" r:id="rId2" imgW="457200" imgH="393700" progId="Equation.3">
                  <p:embed/>
                  <p:pic>
                    <p:nvPicPr>
                      <p:cNvPr id="5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3339" y="5561014"/>
                        <a:ext cx="1044575" cy="898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39"/>
          <p:cNvGraphicFramePr>
            <a:graphicFrameLocks noChangeAspect="1"/>
          </p:cNvGraphicFramePr>
          <p:nvPr/>
        </p:nvGraphicFramePr>
        <p:xfrm>
          <a:off x="5756276" y="5586414"/>
          <a:ext cx="987425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1800" imgH="393700" progId="Equation.3">
                  <p:embed/>
                </p:oleObj>
              </mc:Choice>
              <mc:Fallback>
                <p:oleObj name="Equation" r:id="rId4" imgW="431800" imgH="393700" progId="Equation.3">
                  <p:embed/>
                  <p:pic>
                    <p:nvPicPr>
                      <p:cNvPr id="51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6276" y="5586414"/>
                        <a:ext cx="987425" cy="898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39"/>
          <p:cNvGraphicFramePr>
            <a:graphicFrameLocks noChangeAspect="1"/>
          </p:cNvGraphicFramePr>
          <p:nvPr/>
        </p:nvGraphicFramePr>
        <p:xfrm>
          <a:off x="8788400" y="5503863"/>
          <a:ext cx="1074738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9900" imgH="393700" progId="Equation.DSMT4">
                  <p:embed/>
                </p:oleObj>
              </mc:Choice>
              <mc:Fallback>
                <p:oleObj name="Equation" r:id="rId6" imgW="469900" imgH="393700" progId="Equation.DSMT4">
                  <p:embed/>
                  <p:pic>
                    <p:nvPicPr>
                      <p:cNvPr id="52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88400" y="5503863"/>
                        <a:ext cx="1074738" cy="900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Steady state</a:t>
            </a:r>
          </a:p>
        </p:txBody>
      </p:sp>
    </p:spTree>
    <p:extLst>
      <p:ext uri="{BB962C8B-B14F-4D97-AF65-F5344CB8AC3E}">
        <p14:creationId xmlns:p14="http://schemas.microsoft.com/office/powerpoint/2010/main" val="406225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7" name="Line 7"/>
          <p:cNvSpPr>
            <a:spLocks noChangeShapeType="1"/>
          </p:cNvSpPr>
          <p:nvPr/>
        </p:nvSpPr>
        <p:spPr bwMode="auto">
          <a:xfrm>
            <a:off x="4829175" y="2386013"/>
            <a:ext cx="5603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graphicFrame>
        <p:nvGraphicFramePr>
          <p:cNvPr id="36866" name="Object 13"/>
          <p:cNvGraphicFramePr>
            <a:graphicFrameLocks noChangeAspect="1"/>
          </p:cNvGraphicFramePr>
          <p:nvPr/>
        </p:nvGraphicFramePr>
        <p:xfrm>
          <a:off x="5702300" y="3402013"/>
          <a:ext cx="1162050" cy="77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09600" imgH="406400" progId="Equation.3">
                  <p:embed/>
                </p:oleObj>
              </mc:Choice>
              <mc:Fallback>
                <p:oleObj name="Equation" r:id="rId2" imgW="609600" imgH="406400" progId="Equation.3">
                  <p:embed/>
                  <p:pic>
                    <p:nvPicPr>
                      <p:cNvPr id="36866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2300" y="3402013"/>
                        <a:ext cx="1162050" cy="773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2325689" y="1219200"/>
            <a:ext cx="4402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cs typeface="Arial" charset="0"/>
              </a:rPr>
              <a:t>What is the</a:t>
            </a:r>
            <a:r>
              <a:rPr lang="en-GB" b="1" dirty="0">
                <a:solidFill>
                  <a:srgbClr val="FF0000"/>
                </a:solidFill>
                <a:cs typeface="Arial" charset="0"/>
              </a:rPr>
              <a:t> number of cases </a:t>
            </a:r>
            <a:r>
              <a:rPr lang="en-GB" dirty="0">
                <a:solidFill>
                  <a:srgbClr val="000000"/>
                </a:solidFill>
                <a:cs typeface="Arial" charset="0"/>
              </a:rPr>
              <a:t>at steady state</a:t>
            </a:r>
            <a:r>
              <a:rPr lang="en-GB" b="1" dirty="0">
                <a:solidFill>
                  <a:srgbClr val="FF0000"/>
                </a:solidFill>
                <a:cs typeface="Arial" charset="0"/>
              </a:rPr>
              <a:t>?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Steady state solutions</a:t>
            </a:r>
          </a:p>
        </p:txBody>
      </p:sp>
      <p:graphicFrame>
        <p:nvGraphicFramePr>
          <p:cNvPr id="39941" name="Object 4"/>
          <p:cNvGraphicFramePr>
            <a:graphicFrameLocks noChangeAspect="1"/>
          </p:cNvGraphicFramePr>
          <p:nvPr/>
        </p:nvGraphicFramePr>
        <p:xfrm>
          <a:off x="3225800" y="2017713"/>
          <a:ext cx="1233488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60400" imgH="393700" progId="Equation.3">
                  <p:embed/>
                </p:oleObj>
              </mc:Choice>
              <mc:Fallback>
                <p:oleObj name="Equation" r:id="rId4" imgW="660400" imgH="393700" progId="Equation.3">
                  <p:embed/>
                  <p:pic>
                    <p:nvPicPr>
                      <p:cNvPr id="3994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5800" y="2017713"/>
                        <a:ext cx="1233488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Oval 12"/>
          <p:cNvSpPr/>
          <p:nvPr/>
        </p:nvSpPr>
        <p:spPr>
          <a:xfrm>
            <a:off x="2476501" y="2212976"/>
            <a:ext cx="360363" cy="360363"/>
          </a:xfrm>
          <a:prstGeom prst="ellipse">
            <a:avLst/>
          </a:prstGeom>
          <a:solidFill>
            <a:srgbClr val="FF9999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en-US" b="1" dirty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4" name="Oval 13"/>
          <p:cNvSpPr/>
          <p:nvPr/>
        </p:nvSpPr>
        <p:spPr>
          <a:xfrm>
            <a:off x="2501901" y="3598863"/>
            <a:ext cx="360363" cy="360362"/>
          </a:xfrm>
          <a:prstGeom prst="ellipse">
            <a:avLst/>
          </a:prstGeom>
          <a:solidFill>
            <a:srgbClr val="FF9999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en-US" b="1" dirty="0">
                <a:solidFill>
                  <a:srgbClr val="000000"/>
                </a:solidFill>
              </a:rPr>
              <a:t>2</a:t>
            </a:r>
          </a:p>
        </p:txBody>
      </p:sp>
      <p:graphicFrame>
        <p:nvGraphicFramePr>
          <p:cNvPr id="36872" name="Object 4"/>
          <p:cNvGraphicFramePr>
            <a:graphicFrameLocks noChangeAspect="1"/>
          </p:cNvGraphicFramePr>
          <p:nvPr/>
        </p:nvGraphicFramePr>
        <p:xfrm>
          <a:off x="3282951" y="3384550"/>
          <a:ext cx="1279525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85800" imgH="393700" progId="Equation.3">
                  <p:embed/>
                </p:oleObj>
              </mc:Choice>
              <mc:Fallback>
                <p:oleObj name="Equation" r:id="rId6" imgW="685800" imgH="393700" progId="Equation.3">
                  <p:embed/>
                  <p:pic>
                    <p:nvPicPr>
                      <p:cNvPr id="3687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2951" y="3384550"/>
                        <a:ext cx="1279525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Line 7"/>
          <p:cNvSpPr>
            <a:spLocks noChangeShapeType="1"/>
          </p:cNvSpPr>
          <p:nvPr/>
        </p:nvSpPr>
        <p:spPr bwMode="auto">
          <a:xfrm>
            <a:off x="4818064" y="3754438"/>
            <a:ext cx="5603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500313" y="5084763"/>
            <a:ext cx="360362" cy="360362"/>
          </a:xfrm>
          <a:prstGeom prst="ellipse">
            <a:avLst/>
          </a:prstGeom>
          <a:solidFill>
            <a:srgbClr val="FF9999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en-US" b="1" dirty="0">
                <a:solidFill>
                  <a:srgbClr val="000000"/>
                </a:solidFill>
              </a:rPr>
              <a:t>3</a:t>
            </a:r>
          </a:p>
        </p:txBody>
      </p:sp>
      <p:graphicFrame>
        <p:nvGraphicFramePr>
          <p:cNvPr id="36875" name="Object 4"/>
          <p:cNvGraphicFramePr>
            <a:graphicFrameLocks noChangeAspect="1"/>
          </p:cNvGraphicFramePr>
          <p:nvPr/>
        </p:nvGraphicFramePr>
        <p:xfrm>
          <a:off x="3192464" y="5091114"/>
          <a:ext cx="17303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27100" imgH="177800" progId="Equation.3">
                  <p:embed/>
                </p:oleObj>
              </mc:Choice>
              <mc:Fallback>
                <p:oleObj name="Equation" r:id="rId8" imgW="927100" imgH="177800" progId="Equation.3">
                  <p:embed/>
                  <p:pic>
                    <p:nvPicPr>
                      <p:cNvPr id="3687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2464" y="5091114"/>
                        <a:ext cx="1730375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Line 7"/>
          <p:cNvSpPr>
            <a:spLocks noChangeShapeType="1"/>
          </p:cNvSpPr>
          <p:nvPr/>
        </p:nvSpPr>
        <p:spPr bwMode="auto">
          <a:xfrm>
            <a:off x="5089525" y="5249863"/>
            <a:ext cx="5603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graphicFrame>
        <p:nvGraphicFramePr>
          <p:cNvPr id="36877" name="Object 13"/>
          <p:cNvGraphicFramePr>
            <a:graphicFrameLocks noChangeAspect="1"/>
          </p:cNvGraphicFramePr>
          <p:nvPr/>
        </p:nvGraphicFramePr>
        <p:xfrm>
          <a:off x="5668963" y="4368801"/>
          <a:ext cx="2805112" cy="157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73200" imgH="825500" progId="Equation.3">
                  <p:embed/>
                </p:oleObj>
              </mc:Choice>
              <mc:Fallback>
                <p:oleObj name="Equation" r:id="rId10" imgW="1473200" imgH="825500" progId="Equation.3">
                  <p:embed/>
                  <p:pic>
                    <p:nvPicPr>
                      <p:cNvPr id="36877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8963" y="4368801"/>
                        <a:ext cx="2805112" cy="1573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8" name="Object 13"/>
          <p:cNvGraphicFramePr>
            <a:graphicFrameLocks noChangeAspect="1"/>
          </p:cNvGraphicFramePr>
          <p:nvPr/>
        </p:nvGraphicFramePr>
        <p:xfrm>
          <a:off x="5613401" y="5942014"/>
          <a:ext cx="2855913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498600" imgH="431800" progId="Equation.3">
                  <p:embed/>
                </p:oleObj>
              </mc:Choice>
              <mc:Fallback>
                <p:oleObj name="Equation" r:id="rId12" imgW="1498600" imgH="431800" progId="Equation.3">
                  <p:embed/>
                  <p:pic>
                    <p:nvPicPr>
                      <p:cNvPr id="36878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3401" y="5942014"/>
                        <a:ext cx="2855913" cy="82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9" name="Object 8"/>
          <p:cNvGraphicFramePr>
            <a:graphicFrameLocks noChangeAspect="1"/>
          </p:cNvGraphicFramePr>
          <p:nvPr/>
        </p:nvGraphicFramePr>
        <p:xfrm>
          <a:off x="5487988" y="1825626"/>
          <a:ext cx="2563812" cy="129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85900" imgH="749300" progId="Equation.DSMT4">
                  <p:embed/>
                </p:oleObj>
              </mc:Choice>
              <mc:Fallback>
                <p:oleObj name="Equation" r:id="rId14" imgW="1485900" imgH="749300" progId="Equation.DSMT4">
                  <p:embed/>
                  <p:pic>
                    <p:nvPicPr>
                      <p:cNvPr id="3687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7988" y="1825626"/>
                        <a:ext cx="2563812" cy="129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5506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Oscillations leading to steady state</a:t>
            </a:r>
            <a:r>
              <a:rPr lang="is-IS" dirty="0"/>
              <a:t>…</a:t>
            </a:r>
            <a:endParaRPr lang="en-US" dirty="0"/>
          </a:p>
        </p:txBody>
      </p:sp>
      <p:pic>
        <p:nvPicPr>
          <p:cNvPr id="5" name="Picture 4" descr="SIRbirthsdeathsprac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801" y="1555750"/>
            <a:ext cx="4419694" cy="4419694"/>
          </a:xfrm>
          <a:prstGeom prst="rect">
            <a:avLst/>
          </a:prstGeom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499" y="2635250"/>
            <a:ext cx="4811126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588125" y="5349231"/>
            <a:ext cx="31988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dirty="0">
                <a:cs typeface="Arial" charset="0"/>
              </a:rPr>
              <a:t>Measles case reports in London in the pre-vaccine era (courtesy A. </a:t>
            </a:r>
            <a:r>
              <a:rPr lang="en-GB" sz="1200" b="1" dirty="0" err="1">
                <a:cs typeface="Arial" charset="0"/>
              </a:rPr>
              <a:t>Conlan</a:t>
            </a:r>
            <a:r>
              <a:rPr lang="en-GB" sz="1200" b="1" dirty="0">
                <a:cs typeface="Arial" charset="0"/>
              </a:rPr>
              <a:t>)</a:t>
            </a: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2936875" y="6170613"/>
            <a:ext cx="7073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b="1" dirty="0">
                <a:solidFill>
                  <a:srgbClr val="FF0000"/>
                </a:solidFill>
                <a:cs typeface="Arial" charset="0"/>
              </a:rPr>
              <a:t>Oscillations are still driven by the delay between infections and births</a:t>
            </a:r>
          </a:p>
        </p:txBody>
      </p:sp>
    </p:spTree>
    <p:extLst>
      <p:ext uri="{BB962C8B-B14F-4D97-AF65-F5344CB8AC3E}">
        <p14:creationId xmlns:p14="http://schemas.microsoft.com/office/powerpoint/2010/main" val="161756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8A181-29A1-D67E-9EAF-5F9CC7FDD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Objectives of this lecture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4AA06-2353-A2AC-85BE-5B0D100B1B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Be familiar with how demography (births, deaths and aging) is incorporated into models</a:t>
            </a:r>
          </a:p>
          <a:p>
            <a:pPr marL="0" indent="0">
              <a:buNone/>
            </a:pPr>
            <a:r>
              <a:rPr lang="en-GB" dirty="0"/>
              <a:t>Know:</a:t>
            </a:r>
          </a:p>
          <a:p>
            <a:r>
              <a:rPr lang="en-GB" dirty="0"/>
              <a:t>the implicit assumptions in basic SIR models and when these assumptions are important</a:t>
            </a:r>
          </a:p>
          <a:p>
            <a:r>
              <a:rPr lang="en-GB" dirty="0"/>
              <a:t>some methods for including age structure in models</a:t>
            </a:r>
          </a:p>
          <a:p>
            <a:r>
              <a:rPr lang="en-GB" dirty="0"/>
              <a:t>how to calculate R0 for age structured populations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113200-6C5D-6D32-5036-44D2B27366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09092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Assumptions in the standard SIR model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774825" y="1276350"/>
            <a:ext cx="8966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rgbClr val="00009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1. Mortality</a:t>
            </a:r>
          </a:p>
        </p:txBody>
      </p:sp>
      <p:pic>
        <p:nvPicPr>
          <p:cNvPr id="5" name="Picture 4" descr="age_distributions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15" r="35813"/>
          <a:stretch/>
        </p:blipFill>
        <p:spPr>
          <a:xfrm>
            <a:off x="1701800" y="2849338"/>
            <a:ext cx="3600000" cy="3154052"/>
          </a:xfrm>
          <a:prstGeom prst="rect">
            <a:avLst/>
          </a:prstGeom>
        </p:spPr>
      </p:pic>
      <p:pic>
        <p:nvPicPr>
          <p:cNvPr id="6" name="Picture 5" descr="age_distributions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04" r="6626"/>
          <a:stretch/>
        </p:blipFill>
        <p:spPr>
          <a:xfrm>
            <a:off x="6567714" y="2867478"/>
            <a:ext cx="3600000" cy="3132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40215" y="2361148"/>
            <a:ext cx="2644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Human populations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38539" y="2361148"/>
            <a:ext cx="27387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UK cattle population</a:t>
            </a:r>
          </a:p>
        </p:txBody>
      </p:sp>
    </p:spTree>
    <p:extLst>
      <p:ext uri="{BB962C8B-B14F-4D97-AF65-F5344CB8AC3E}">
        <p14:creationId xmlns:p14="http://schemas.microsoft.com/office/powerpoint/2010/main" val="34819429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Mortality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7207" y="1696358"/>
            <a:ext cx="5518150" cy="562429"/>
          </a:xfrm>
        </p:spPr>
        <p:txBody>
          <a:bodyPr>
            <a:normAutofit fontScale="92500"/>
          </a:bodyPr>
          <a:lstStyle/>
          <a:p>
            <a:r>
              <a:rPr lang="en-US" sz="2400" dirty="0"/>
              <a:t>Constant risk (</a:t>
            </a:r>
            <a:r>
              <a:rPr lang="en-US" sz="2400" i="1" dirty="0"/>
              <a:t>m</a:t>
            </a:r>
            <a:r>
              <a:rPr lang="en-US" sz="2400" dirty="0"/>
              <a:t>) of death at each time step</a:t>
            </a:r>
          </a:p>
        </p:txBody>
      </p:sp>
      <p:pic>
        <p:nvPicPr>
          <p:cNvPr id="6" name="Picture 5" descr="simplesurvival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643" y="2059214"/>
            <a:ext cx="4771572" cy="4771572"/>
          </a:xfrm>
          <a:prstGeom prst="rect">
            <a:avLst/>
          </a:prstGeom>
        </p:spPr>
      </p:pic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2252664" y="1595438"/>
          <a:ext cx="1608137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300" imgH="393700" progId="Equation.3">
                  <p:embed/>
                </p:oleObj>
              </mc:Choice>
              <mc:Fallback>
                <p:oleObj name="Equation" r:id="rId3" imgW="749300" imgH="393700" progId="Equation.3">
                  <p:embed/>
                  <p:pic>
                    <p:nvPicPr>
                      <p:cNvPr id="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2664" y="1595438"/>
                        <a:ext cx="1608137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2328531" y="3332797"/>
          <a:ext cx="2616200" cy="184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19200" imgH="863600" progId="Equation.3">
                  <p:embed/>
                </p:oleObj>
              </mc:Choice>
              <mc:Fallback>
                <p:oleObj name="Equation" r:id="rId5" imgW="1219200" imgH="863600" progId="Equation.3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8531" y="3332797"/>
                        <a:ext cx="2616200" cy="1847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 txBox="1">
            <a:spLocks/>
          </p:cNvSpPr>
          <p:nvPr/>
        </p:nvSpPr>
        <p:spPr>
          <a:xfrm>
            <a:off x="7205890" y="2934835"/>
            <a:ext cx="3462111" cy="5624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rgbClr val="FF0000"/>
                </a:solidFill>
              </a:rPr>
              <a:t>Survival function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851933" y="2806020"/>
            <a:ext cx="3462111" cy="5624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rgbClr val="FF0000"/>
                </a:solidFill>
              </a:rPr>
              <a:t>Solve…</a:t>
            </a:r>
          </a:p>
        </p:txBody>
      </p:sp>
    </p:spTree>
    <p:extLst>
      <p:ext uri="{BB962C8B-B14F-4D97-AF65-F5344CB8AC3E}">
        <p14:creationId xmlns:p14="http://schemas.microsoft.com/office/powerpoint/2010/main" val="163505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Mortality </a:t>
            </a:r>
            <a:r>
              <a:rPr lang="en-US" dirty="0" err="1"/>
              <a:t>vs</a:t>
            </a:r>
            <a:r>
              <a:rPr lang="en-US" dirty="0"/>
              <a:t> Epidemic timescales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644598" y="1532890"/>
            <a:ext cx="4744355" cy="4319997"/>
            <a:chOff x="4399645" y="2059216"/>
            <a:chExt cx="4744355" cy="4319997"/>
          </a:xfrm>
        </p:grpSpPr>
        <p:pic>
          <p:nvPicPr>
            <p:cNvPr id="10" name="Picture 9" descr="simplesurvival.pd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9645" y="2059216"/>
              <a:ext cx="4319997" cy="4319997"/>
            </a:xfrm>
            <a:prstGeom prst="rect">
              <a:avLst/>
            </a:prstGeom>
          </p:spPr>
        </p:pic>
        <p:sp>
          <p:nvSpPr>
            <p:cNvPr id="12" name="Content Placeholder 2"/>
            <p:cNvSpPr txBox="1">
              <a:spLocks/>
            </p:cNvSpPr>
            <p:nvPr/>
          </p:nvSpPr>
          <p:spPr>
            <a:xfrm>
              <a:off x="5681889" y="2934834"/>
              <a:ext cx="3462111" cy="562429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400" dirty="0">
                  <a:solidFill>
                    <a:srgbClr val="FF0000"/>
                  </a:solidFill>
                </a:rPr>
                <a:t>Survival function</a:t>
              </a:r>
            </a:p>
          </p:txBody>
        </p:sp>
      </p:grpSp>
      <p:grpSp>
        <p:nvGrpSpPr>
          <p:cNvPr id="13" name="Group 12"/>
          <p:cNvGrpSpPr>
            <a:grpSpLocks noChangeAspect="1"/>
          </p:cNvGrpSpPr>
          <p:nvPr/>
        </p:nvGrpSpPr>
        <p:grpSpPr>
          <a:xfrm>
            <a:off x="5995743" y="1547708"/>
            <a:ext cx="4320000" cy="4305178"/>
            <a:chOff x="4399643" y="2059214"/>
            <a:chExt cx="4771572" cy="4771572"/>
          </a:xfrm>
        </p:grpSpPr>
        <p:pic>
          <p:nvPicPr>
            <p:cNvPr id="14" name="Picture 13" descr="simplesurvival.pd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9643" y="2059214"/>
              <a:ext cx="4771572" cy="4771572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5171207" y="2828905"/>
              <a:ext cx="1150948" cy="3023994"/>
            </a:xfrm>
            <a:prstGeom prst="rect">
              <a:avLst/>
            </a:prstGeom>
            <a:solidFill>
              <a:srgbClr val="FF0000">
                <a:alpha val="52000"/>
              </a:srgb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Content Placeholder 2"/>
            <p:cNvSpPr txBox="1">
              <a:spLocks/>
            </p:cNvSpPr>
            <p:nvPr/>
          </p:nvSpPr>
          <p:spPr>
            <a:xfrm>
              <a:off x="5681889" y="2934834"/>
              <a:ext cx="3462111" cy="562429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400" dirty="0">
                  <a:solidFill>
                    <a:srgbClr val="FF0000"/>
                  </a:solidFill>
                </a:rPr>
                <a:t>Survival function</a:t>
              </a:r>
            </a:p>
          </p:txBody>
        </p:sp>
      </p:grpSp>
      <p:sp>
        <p:nvSpPr>
          <p:cNvPr id="17" name="Rectangle 16"/>
          <p:cNvSpPr/>
          <p:nvPr/>
        </p:nvSpPr>
        <p:spPr>
          <a:xfrm>
            <a:off x="2361925" y="2242166"/>
            <a:ext cx="72506" cy="2728416"/>
          </a:xfrm>
          <a:prstGeom prst="rect">
            <a:avLst/>
          </a:prstGeom>
          <a:solidFill>
            <a:srgbClr val="FF0000">
              <a:alpha val="52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1373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68B4896-DD28-1AB8-629B-4852CCC0F332}"/>
              </a:ext>
            </a:extLst>
          </p:cNvPr>
          <p:cNvSpPr/>
          <p:nvPr/>
        </p:nvSpPr>
        <p:spPr>
          <a:xfrm>
            <a:off x="727958" y="5684363"/>
            <a:ext cx="2049626" cy="1083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Recovery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7207" y="1696358"/>
            <a:ext cx="5518150" cy="562429"/>
          </a:xfrm>
        </p:spPr>
        <p:txBody>
          <a:bodyPr>
            <a:normAutofit fontScale="92500"/>
          </a:bodyPr>
          <a:lstStyle/>
          <a:p>
            <a:r>
              <a:rPr lang="en-US" sz="2400" dirty="0"/>
              <a:t>Constant risk of </a:t>
            </a:r>
            <a:r>
              <a:rPr lang="en-US" sz="2400" dirty="0">
                <a:solidFill>
                  <a:srgbClr val="FF0000"/>
                </a:solidFill>
              </a:rPr>
              <a:t>recovery</a:t>
            </a:r>
            <a:r>
              <a:rPr lang="en-US" sz="2400" dirty="0"/>
              <a:t> at each time step</a:t>
            </a:r>
          </a:p>
        </p:txBody>
      </p:sp>
      <p:pic>
        <p:nvPicPr>
          <p:cNvPr id="6" name="Picture 5" descr="simplesurvival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" b="10646"/>
          <a:stretch/>
        </p:blipFill>
        <p:spPr>
          <a:xfrm>
            <a:off x="6213929" y="2059214"/>
            <a:ext cx="4481286" cy="4263572"/>
          </a:xfrm>
          <a:prstGeom prst="rect">
            <a:avLst/>
          </a:prstGeom>
        </p:spPr>
      </p:pic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2443164" y="1595438"/>
          <a:ext cx="1227137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71500" imgH="393700" progId="Equation.3">
                  <p:embed/>
                </p:oleObj>
              </mc:Choice>
              <mc:Fallback>
                <p:oleObj name="Equation" r:id="rId3" imgW="571500" imgH="393700" progId="Equation.3">
                  <p:embed/>
                  <p:pic>
                    <p:nvPicPr>
                      <p:cNvPr id="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3164" y="1595438"/>
                        <a:ext cx="1227137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2810557" y="3384551"/>
          <a:ext cx="1989137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27100" imgH="203200" progId="Equation.3">
                  <p:embed/>
                </p:oleObj>
              </mc:Choice>
              <mc:Fallback>
                <p:oleObj name="Equation" r:id="rId5" imgW="927100" imgH="203200" progId="Equation.3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0557" y="3384551"/>
                        <a:ext cx="1989137" cy="433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 txBox="1">
            <a:spLocks/>
          </p:cNvSpPr>
          <p:nvPr/>
        </p:nvSpPr>
        <p:spPr>
          <a:xfrm>
            <a:off x="7015390" y="2918960"/>
            <a:ext cx="3462111" cy="56242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rgbClr val="FF0000"/>
                </a:solidFill>
              </a:rPr>
              <a:t>Infectious period distribution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851933" y="2806020"/>
            <a:ext cx="3462111" cy="5624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rgbClr val="FF0000"/>
                </a:solidFill>
              </a:rPr>
              <a:t>Solve…</a:t>
            </a:r>
          </a:p>
        </p:txBody>
      </p:sp>
      <p:pic>
        <p:nvPicPr>
          <p:cNvPr id="4" name="Picture 3" descr="03-0509-F1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67"/>
          <a:stretch/>
        </p:blipFill>
        <p:spPr>
          <a:xfrm>
            <a:off x="1586928" y="4155182"/>
            <a:ext cx="4648053" cy="2335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444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986EB6D-185E-FB61-93C7-AD9D6529EF81}"/>
              </a:ext>
            </a:extLst>
          </p:cNvPr>
          <p:cNvSpPr/>
          <p:nvPr/>
        </p:nvSpPr>
        <p:spPr>
          <a:xfrm>
            <a:off x="727958" y="5684363"/>
            <a:ext cx="2049626" cy="1083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of infection</a:t>
            </a:r>
          </a:p>
        </p:txBody>
      </p:sp>
      <p:graphicFrame>
        <p:nvGraphicFramePr>
          <p:cNvPr id="13" name="Object 6"/>
          <p:cNvGraphicFramePr>
            <a:graphicFrameLocks noChangeAspect="1"/>
          </p:cNvGraphicFramePr>
          <p:nvPr/>
        </p:nvGraphicFramePr>
        <p:xfrm>
          <a:off x="5769769" y="2269264"/>
          <a:ext cx="830262" cy="135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1300" imgH="393700" progId="Equation.DSMT4">
                  <p:embed/>
                </p:oleObj>
              </mc:Choice>
              <mc:Fallback>
                <p:oleObj name="Equation" r:id="rId3" imgW="241300" imgH="393700" progId="Equation.DSMT4">
                  <p:embed/>
                  <p:pic>
                    <p:nvPicPr>
                      <p:cNvPr id="13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9769" y="2269264"/>
                        <a:ext cx="830262" cy="1352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 descr="F1.large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69" r="3329" b="4895"/>
          <a:stretch/>
        </p:blipFill>
        <p:spPr>
          <a:xfrm>
            <a:off x="1701800" y="4508501"/>
            <a:ext cx="6350000" cy="225878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878287" y="5309292"/>
            <a:ext cx="1300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Pertussis</a:t>
            </a: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0" t="49777"/>
          <a:stretch/>
        </p:blipFill>
        <p:spPr bwMode="auto">
          <a:xfrm>
            <a:off x="1599258" y="2057367"/>
            <a:ext cx="2679933" cy="2164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204537" y="2038433"/>
            <a:ext cx="1754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Tuberculosis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81276" y="6459513"/>
            <a:ext cx="23931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Lavine</a:t>
            </a:r>
            <a:r>
              <a:rPr lang="en-US" sz="1400" dirty="0"/>
              <a:t>, King, </a:t>
            </a:r>
            <a:r>
              <a:rPr lang="en-US" sz="1400" dirty="0" err="1"/>
              <a:t>Bjornstad</a:t>
            </a:r>
            <a:r>
              <a:rPr lang="en-US" sz="1400" dirty="0"/>
              <a:t>  (2011)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181275" y="6012030"/>
            <a:ext cx="17411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Nardone</a:t>
            </a:r>
            <a:r>
              <a:rPr lang="en-US" sz="1400" dirty="0"/>
              <a:t> </a:t>
            </a:r>
            <a:r>
              <a:rPr lang="en-US" sz="1400" i="1" dirty="0"/>
              <a:t>et al.</a:t>
            </a:r>
            <a:r>
              <a:rPr lang="en-US" sz="1400" dirty="0"/>
              <a:t> (2008)</a:t>
            </a:r>
          </a:p>
        </p:txBody>
      </p:sp>
    </p:spTree>
    <p:extLst>
      <p:ext uri="{BB962C8B-B14F-4D97-AF65-F5344CB8AC3E}">
        <p14:creationId xmlns:p14="http://schemas.microsoft.com/office/powerpoint/2010/main" val="362673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0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1800" y="656762"/>
            <a:ext cx="89662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When are these assumptions important?</a:t>
            </a:r>
            <a:br>
              <a:rPr lang="en-US" dirty="0"/>
            </a:br>
            <a:r>
              <a:rPr lang="en-US" dirty="0">
                <a:solidFill>
                  <a:srgbClr val="A6A6A6"/>
                </a:solidFill>
              </a:rPr>
              <a:t>What can I do about them?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2041074"/>
            <a:ext cx="8229600" cy="4245427"/>
          </a:xfrm>
        </p:spPr>
        <p:txBody>
          <a:bodyPr>
            <a:normAutofit/>
          </a:bodyPr>
          <a:lstStyle/>
          <a:p>
            <a:r>
              <a:rPr lang="en-US" sz="2400" dirty="0"/>
              <a:t>Small populations</a:t>
            </a:r>
          </a:p>
          <a:p>
            <a:pPr lvl="1"/>
            <a:r>
              <a:rPr lang="en-US" sz="2000" dirty="0"/>
              <a:t>Persistence and fade-out</a:t>
            </a:r>
          </a:p>
          <a:p>
            <a:r>
              <a:rPr lang="en-US" sz="2400" dirty="0"/>
              <a:t>When individuals don’t complete the infection process</a:t>
            </a:r>
          </a:p>
          <a:p>
            <a:pPr lvl="1"/>
            <a:r>
              <a:rPr lang="en-US" sz="2000" dirty="0"/>
              <a:t>E.g. high risk of death before recovering</a:t>
            </a:r>
          </a:p>
          <a:p>
            <a:r>
              <a:rPr lang="en-US" sz="2400" dirty="0"/>
              <a:t>Early stages of an epidemic</a:t>
            </a:r>
          </a:p>
          <a:p>
            <a:pPr lvl="1"/>
            <a:r>
              <a:rPr lang="en-US" sz="2000" dirty="0"/>
              <a:t>Exponential distributions can misestimate R</a:t>
            </a:r>
            <a:r>
              <a:rPr lang="en-US" sz="2000" baseline="-25000" dirty="0"/>
              <a:t>0</a:t>
            </a:r>
            <a:r>
              <a:rPr lang="en-US" sz="2000" dirty="0"/>
              <a:t> in outbreak data</a:t>
            </a:r>
          </a:p>
          <a:p>
            <a:r>
              <a:rPr lang="en-US" sz="2400" dirty="0"/>
              <a:t>Biological differences by age</a:t>
            </a:r>
          </a:p>
          <a:p>
            <a:pPr lvl="1"/>
            <a:r>
              <a:rPr lang="en-US" sz="2000" dirty="0"/>
              <a:t>One age group dominates dynamics</a:t>
            </a:r>
          </a:p>
          <a:p>
            <a:r>
              <a:rPr lang="en-US" sz="2400" dirty="0"/>
              <a:t>Controls</a:t>
            </a:r>
          </a:p>
          <a:p>
            <a:pPr lvl="1"/>
            <a:r>
              <a:rPr lang="en-US" sz="2000" dirty="0"/>
              <a:t>Age-specific control options (like vaccination or school closures)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876238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1800" y="656762"/>
            <a:ext cx="8966200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A6A6A6"/>
                </a:solidFill>
              </a:rPr>
              <a:t>When are these assumptions important?</a:t>
            </a:r>
            <a:br>
              <a:rPr lang="en-US" dirty="0">
                <a:solidFill>
                  <a:srgbClr val="558ED5"/>
                </a:solidFill>
              </a:rPr>
            </a:br>
            <a:r>
              <a:rPr lang="en-US" dirty="0"/>
              <a:t>What can I do about them?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2122717"/>
            <a:ext cx="8229600" cy="1161141"/>
          </a:xfrm>
        </p:spPr>
        <p:txBody>
          <a:bodyPr>
            <a:normAutofit/>
          </a:bodyPr>
          <a:lstStyle/>
          <a:p>
            <a:r>
              <a:rPr lang="en-US" sz="2400" dirty="0"/>
              <a:t>Investigate alternative distributions</a:t>
            </a:r>
          </a:p>
          <a:p>
            <a:r>
              <a:rPr lang="en-US" sz="2400" dirty="0"/>
              <a:t>Build age explicitly into your model</a:t>
            </a:r>
          </a:p>
        </p:txBody>
      </p:sp>
    </p:spTree>
    <p:extLst>
      <p:ext uri="{BB962C8B-B14F-4D97-AF65-F5344CB8AC3E}">
        <p14:creationId xmlns:p14="http://schemas.microsoft.com/office/powerpoint/2010/main" val="11882273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924134"/>
          </a:xfrm>
        </p:spPr>
        <p:txBody>
          <a:bodyPr>
            <a:normAutofit/>
          </a:bodyPr>
          <a:lstStyle/>
          <a:p>
            <a:r>
              <a:rPr lang="en-US" sz="2800" dirty="0"/>
              <a:t>Quick solution… add in multiple infectious states</a:t>
            </a: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3254376" y="1196976"/>
            <a:ext cx="1425575" cy="1368425"/>
          </a:xfrm>
          <a:prstGeom prst="rect">
            <a:avLst/>
          </a:prstGeom>
          <a:solidFill>
            <a:srgbClr val="A1C5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</a:rPr>
              <a:t>Susceptible </a:t>
            </a:r>
          </a:p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</a:rPr>
              <a:t>(S)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5370513" y="1196975"/>
            <a:ext cx="1422400" cy="1366838"/>
          </a:xfrm>
          <a:prstGeom prst="rect">
            <a:avLst/>
          </a:prstGeom>
          <a:solidFill>
            <a:srgbClr val="FFCCCC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kern="0">
                <a:solidFill>
                  <a:sysClr val="windowText" lastClr="000000"/>
                </a:solidFill>
              </a:rPr>
              <a:t>Infected </a:t>
            </a:r>
          </a:p>
          <a:p>
            <a:pPr algn="ctr">
              <a:defRPr/>
            </a:pPr>
            <a:r>
              <a:rPr lang="en-US" kern="0">
                <a:solidFill>
                  <a:sysClr val="windowText" lastClr="000000"/>
                </a:solidFill>
              </a:rPr>
              <a:t>(I)</a:t>
            </a:r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>
            <a:off x="4679950" y="1844675"/>
            <a:ext cx="6858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6792913" y="1849438"/>
            <a:ext cx="6858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7478714" y="1196976"/>
            <a:ext cx="1425575" cy="1368425"/>
          </a:xfrm>
          <a:prstGeom prst="rect">
            <a:avLst/>
          </a:prstGeom>
          <a:solidFill>
            <a:srgbClr val="CCFFCC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</a:rPr>
              <a:t>Recovered </a:t>
            </a:r>
          </a:p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</a:rPr>
              <a:t>(R)</a:t>
            </a:r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1591853" y="3008831"/>
            <a:ext cx="1425575" cy="1368425"/>
          </a:xfrm>
          <a:prstGeom prst="rect">
            <a:avLst/>
          </a:prstGeom>
          <a:solidFill>
            <a:srgbClr val="A1C5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</a:rPr>
              <a:t>Susceptible </a:t>
            </a:r>
          </a:p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</a:rPr>
              <a:t>(S)</a:t>
            </a:r>
          </a:p>
        </p:txBody>
      </p:sp>
      <p:sp>
        <p:nvSpPr>
          <p:cNvPr id="21" name="Rectangle 4"/>
          <p:cNvSpPr>
            <a:spLocks noChangeAspect="1" noChangeArrowheads="1"/>
          </p:cNvSpPr>
          <p:nvPr/>
        </p:nvSpPr>
        <p:spPr bwMode="auto">
          <a:xfrm>
            <a:off x="3709319" y="3008830"/>
            <a:ext cx="1422400" cy="1366838"/>
          </a:xfrm>
          <a:prstGeom prst="rect">
            <a:avLst/>
          </a:prstGeom>
          <a:solidFill>
            <a:srgbClr val="FFCCCC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</a:rPr>
              <a:t>Infected </a:t>
            </a:r>
          </a:p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</a:rPr>
              <a:t>(I</a:t>
            </a:r>
            <a:r>
              <a:rPr lang="en-US" kern="0" baseline="-25000" dirty="0">
                <a:solidFill>
                  <a:sysClr val="windowText" lastClr="000000"/>
                </a:solidFill>
              </a:rPr>
              <a:t>1</a:t>
            </a:r>
            <a:r>
              <a:rPr lang="en-US" kern="0" dirty="0">
                <a:solidFill>
                  <a:sysClr val="windowText" lastClr="000000"/>
                </a:solidFill>
              </a:rPr>
              <a:t>)</a:t>
            </a: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>
            <a:off x="3023519" y="3665167"/>
            <a:ext cx="6858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5131720" y="3661293"/>
            <a:ext cx="3785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9144225" y="3008831"/>
            <a:ext cx="1425575" cy="1368425"/>
          </a:xfrm>
          <a:prstGeom prst="rect">
            <a:avLst/>
          </a:prstGeom>
          <a:solidFill>
            <a:srgbClr val="CCFFCC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</a:rPr>
              <a:t>Recovered </a:t>
            </a:r>
          </a:p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</a:rPr>
              <a:t>(R)</a:t>
            </a:r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>
            <a:off x="8458424" y="3673999"/>
            <a:ext cx="6858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5510232" y="3010417"/>
            <a:ext cx="1422400" cy="1366838"/>
          </a:xfrm>
          <a:prstGeom prst="rect">
            <a:avLst/>
          </a:prstGeom>
          <a:solidFill>
            <a:srgbClr val="FFCCCC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</a:rPr>
              <a:t>Infected </a:t>
            </a:r>
          </a:p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</a:rPr>
              <a:t>(I</a:t>
            </a:r>
            <a:r>
              <a:rPr lang="en-US" kern="0" baseline="-25000" dirty="0">
                <a:solidFill>
                  <a:sysClr val="windowText" lastClr="000000"/>
                </a:solidFill>
              </a:rPr>
              <a:t>2</a:t>
            </a:r>
            <a:r>
              <a:rPr lang="en-US" kern="0" dirty="0">
                <a:solidFill>
                  <a:sysClr val="windowText" lastClr="000000"/>
                </a:solidFill>
              </a:rPr>
              <a:t>)</a:t>
            </a: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7311145" y="3010417"/>
            <a:ext cx="1422400" cy="1366838"/>
          </a:xfrm>
          <a:prstGeom prst="rect">
            <a:avLst/>
          </a:prstGeom>
          <a:solidFill>
            <a:srgbClr val="FFCCCC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</a:rPr>
              <a:t>Infected </a:t>
            </a:r>
          </a:p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</a:rPr>
              <a:t>(I</a:t>
            </a:r>
            <a:r>
              <a:rPr lang="en-US" kern="0" baseline="-25000" dirty="0">
                <a:solidFill>
                  <a:sysClr val="windowText" lastClr="000000"/>
                </a:solidFill>
              </a:rPr>
              <a:t>3</a:t>
            </a:r>
            <a:r>
              <a:rPr lang="en-US" kern="0" dirty="0">
                <a:solidFill>
                  <a:sysClr val="windowText" lastClr="000000"/>
                </a:solidFill>
              </a:rPr>
              <a:t>)</a:t>
            </a: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>
            <a:off x="6932633" y="3661293"/>
            <a:ext cx="3785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6749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924134"/>
          </a:xfrm>
        </p:spPr>
        <p:txBody>
          <a:bodyPr>
            <a:normAutofit/>
          </a:bodyPr>
          <a:lstStyle/>
          <a:p>
            <a:r>
              <a:rPr lang="en-US" sz="2800" dirty="0"/>
              <a:t>Quick solution… add in multiple infectious states</a:t>
            </a:r>
          </a:p>
        </p:txBody>
      </p:sp>
      <p:pic>
        <p:nvPicPr>
          <p:cNvPr id="4" name="Picture 3" descr="journal.pmed.0020174.g00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496"/>
          <a:stretch/>
        </p:blipFill>
        <p:spPr>
          <a:xfrm>
            <a:off x="3934297" y="1623827"/>
            <a:ext cx="4215036" cy="3484816"/>
          </a:xfrm>
          <a:prstGeom prst="rect">
            <a:avLst/>
          </a:prstGeom>
        </p:spPr>
      </p:pic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6041815" y="5866854"/>
            <a:ext cx="3891604" cy="818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5pPr>
            <a:lvl6pPr marL="15367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6pPr>
            <a:lvl7pPr marL="19939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7pPr>
            <a:lvl8pPr marL="24511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8pPr>
            <a:lvl9pPr marL="29083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9pPr>
          </a:lstStyle>
          <a:p>
            <a:r>
              <a:rPr lang="en-GB" sz="1200" dirty="0">
                <a:latin typeface="+mn-lt"/>
              </a:rPr>
              <a:t>Wearing, </a:t>
            </a:r>
            <a:r>
              <a:rPr lang="en-GB" sz="1200" dirty="0" err="1">
                <a:latin typeface="+mn-lt"/>
              </a:rPr>
              <a:t>Rohani</a:t>
            </a:r>
            <a:r>
              <a:rPr lang="en-GB" sz="1200" dirty="0">
                <a:latin typeface="+mn-lt"/>
              </a:rPr>
              <a:t>, Keeling (2005) Appropriate Models for the Management of Infectious Diseases. </a:t>
            </a:r>
            <a:r>
              <a:rPr lang="en-GB" sz="1200" dirty="0" err="1">
                <a:latin typeface="+mn-lt"/>
              </a:rPr>
              <a:t>PLoS</a:t>
            </a:r>
            <a:r>
              <a:rPr lang="en-GB" sz="1200" dirty="0">
                <a:latin typeface="+mn-lt"/>
              </a:rPr>
              <a:t> Med 2(7): e174.</a:t>
            </a: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8322552" y="2243875"/>
            <a:ext cx="2261593" cy="9241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rgbClr val="00009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err="1"/>
              <a:t>Γ</a:t>
            </a:r>
            <a:r>
              <a:rPr lang="en-US" sz="2800" dirty="0"/>
              <a:t> distribution</a:t>
            </a:r>
          </a:p>
        </p:txBody>
      </p:sp>
    </p:spTree>
    <p:extLst>
      <p:ext uri="{BB962C8B-B14F-4D97-AF65-F5344CB8AC3E}">
        <p14:creationId xmlns:p14="http://schemas.microsoft.com/office/powerpoint/2010/main" val="3209321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Including age explicitly</a:t>
            </a:r>
          </a:p>
        </p:txBody>
      </p:sp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6791319" y="1639656"/>
          <a:ext cx="1444625" cy="1417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73100" imgH="660400" progId="Equation.3">
                  <p:embed/>
                </p:oleObj>
              </mc:Choice>
              <mc:Fallback>
                <p:oleObj name="Equation" r:id="rId2" imgW="673100" imgH="660400" progId="Equation.3">
                  <p:embed/>
                  <p:pic>
                    <p:nvPicPr>
                      <p:cNvPr id="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1319" y="1639656"/>
                        <a:ext cx="1444625" cy="1417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539542" y="1994531"/>
            <a:ext cx="21284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Functions of time </a:t>
            </a:r>
            <a:r>
              <a:rPr lang="en-US" sz="2000" i="1" dirty="0">
                <a:solidFill>
                  <a:srgbClr val="FF0000"/>
                </a:solidFill>
              </a:rPr>
              <a:t>and age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1701801" y="2892458"/>
          <a:ext cx="3351213" cy="258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62100" imgH="1206500" progId="Equation.3">
                  <p:embed/>
                </p:oleObj>
              </mc:Choice>
              <mc:Fallback>
                <p:oleObj name="Equation" r:id="rId4" imgW="1562100" imgH="1206500" progId="Equation.3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1801" y="2892458"/>
                        <a:ext cx="3351213" cy="258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935970" y="2148419"/>
            <a:ext cx="2518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Original SIR equations</a:t>
            </a:r>
            <a:endParaRPr lang="en-US" sz="2000" i="1" dirty="0">
              <a:solidFill>
                <a:srgbClr val="FF0000"/>
              </a:solidFill>
            </a:endParaRPr>
          </a:p>
        </p:txBody>
      </p:sp>
      <p:graphicFrame>
        <p:nvGraphicFramePr>
          <p:cNvPr id="9" name="Object 6"/>
          <p:cNvGraphicFramePr>
            <a:graphicFrameLocks noChangeAspect="1"/>
          </p:cNvGraphicFramePr>
          <p:nvPr/>
        </p:nvGraphicFramePr>
        <p:xfrm>
          <a:off x="6791318" y="3304870"/>
          <a:ext cx="1173162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46100" imgH="393700" progId="Equation.3">
                  <p:embed/>
                </p:oleObj>
              </mc:Choice>
              <mc:Fallback>
                <p:oleObj name="Equation" r:id="rId6" imgW="546100" imgH="393700" progId="Equation.3">
                  <p:embed/>
                  <p:pic>
                    <p:nvPicPr>
                      <p:cNvPr id="9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1318" y="3304870"/>
                        <a:ext cx="1173162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ight Arrow 2"/>
          <p:cNvSpPr/>
          <p:nvPr/>
        </p:nvSpPr>
        <p:spPr>
          <a:xfrm>
            <a:off x="5250664" y="4114264"/>
            <a:ext cx="862138" cy="343016"/>
          </a:xfrm>
          <a:prstGeom prst="rightArrow">
            <a:avLst/>
          </a:prstGeom>
          <a:solidFill>
            <a:srgbClr val="D7E4BD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6"/>
          <p:cNvGraphicFramePr>
            <a:graphicFrameLocks noChangeAspect="1"/>
          </p:cNvGraphicFramePr>
          <p:nvPr/>
        </p:nvGraphicFramePr>
        <p:xfrm>
          <a:off x="6564720" y="4452056"/>
          <a:ext cx="2271690" cy="230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17600" imgH="1130300" progId="Equation.3">
                  <p:embed/>
                </p:oleObj>
              </mc:Choice>
              <mc:Fallback>
                <p:oleObj name="Equation" r:id="rId8" imgW="1117600" imgH="1130300" progId="Equation.3">
                  <p:embed/>
                  <p:pic>
                    <p:nvPicPr>
                      <p:cNvPr id="1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64720" y="4452056"/>
                        <a:ext cx="2271690" cy="230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8539542" y="3509724"/>
            <a:ext cx="21284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Partial derivatives</a:t>
            </a:r>
            <a:endParaRPr lang="en-US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786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Practical</a:t>
            </a:r>
          </a:p>
        </p:txBody>
      </p:sp>
      <p:pic>
        <p:nvPicPr>
          <p:cNvPr id="16386" name="Picture 19" descr="SIR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" t="11374" b="9082"/>
          <a:stretch>
            <a:fillRect/>
          </a:stretch>
        </p:blipFill>
        <p:spPr bwMode="auto">
          <a:xfrm>
            <a:off x="1524000" y="1921295"/>
            <a:ext cx="5022850" cy="40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5" descr="Screen Shot 2015-12-15 at 10.51.1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186" y="3062796"/>
            <a:ext cx="4388815" cy="1929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48911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Including age explicitly</a:t>
            </a:r>
          </a:p>
        </p:txBody>
      </p:sp>
      <p:graphicFrame>
        <p:nvGraphicFramePr>
          <p:cNvPr id="4" name="Object 6"/>
          <p:cNvGraphicFramePr>
            <a:graphicFrameLocks noChangeAspect="1"/>
          </p:cNvGraphicFramePr>
          <p:nvPr/>
        </p:nvGraphicFramePr>
        <p:xfrm>
          <a:off x="1682039" y="1600201"/>
          <a:ext cx="5045075" cy="231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28900" imgH="1206500" progId="Equation.DSMT4">
                  <p:embed/>
                </p:oleObj>
              </mc:Choice>
              <mc:Fallback>
                <p:oleObj name="Equation" r:id="rId3" imgW="2628900" imgH="1206500" progId="Equation.DSMT4">
                  <p:embed/>
                  <p:pic>
                    <p:nvPicPr>
                      <p:cNvPr id="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2039" y="1600201"/>
                        <a:ext cx="5045075" cy="2316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Arrow Connector 4"/>
          <p:cNvCxnSpPr/>
          <p:nvPr/>
        </p:nvCxnSpPr>
        <p:spPr>
          <a:xfrm flipH="1" flipV="1">
            <a:off x="6743184" y="2095179"/>
            <a:ext cx="1242221" cy="444995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endCxn id="4" idx="3"/>
          </p:cNvCxnSpPr>
          <p:nvPr/>
        </p:nvCxnSpPr>
        <p:spPr>
          <a:xfrm flipH="1">
            <a:off x="6727114" y="2748197"/>
            <a:ext cx="1156319" cy="1008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5111610" y="2929542"/>
            <a:ext cx="2873795" cy="519159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985404" y="2332699"/>
            <a:ext cx="2756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Aging </a:t>
            </a:r>
            <a:r>
              <a:rPr lang="en-US" sz="2400" dirty="0" err="1"/>
              <a:t>modelled</a:t>
            </a:r>
            <a:r>
              <a:rPr lang="en-US" sz="2400" dirty="0"/>
              <a:t> as a continuous process</a:t>
            </a:r>
          </a:p>
        </p:txBody>
      </p:sp>
      <p:pic>
        <p:nvPicPr>
          <p:cNvPr id="14" name="Picture 13" descr="mortalityfig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94"/>
          <a:stretch/>
        </p:blipFill>
        <p:spPr>
          <a:xfrm>
            <a:off x="7105650" y="3829178"/>
            <a:ext cx="3131672" cy="270366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028674" y="4616611"/>
            <a:ext cx="50769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Include age-specific mortality, susceptibility, recovery…</a:t>
            </a:r>
          </a:p>
        </p:txBody>
      </p:sp>
    </p:spTree>
    <p:extLst>
      <p:ext uri="{BB962C8B-B14F-4D97-AF65-F5344CB8AC3E}">
        <p14:creationId xmlns:p14="http://schemas.microsoft.com/office/powerpoint/2010/main" val="26891330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1524000" y="1600200"/>
          <a:ext cx="4884738" cy="3363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24100" imgH="1600200" progId="Equation.3">
                  <p:embed/>
                </p:oleObj>
              </mc:Choice>
              <mc:Fallback>
                <p:oleObj name="Equation" r:id="rId2" imgW="2324100" imgH="1600200" progId="Equation.3">
                  <p:embed/>
                  <p:pic>
                    <p:nvPicPr>
                      <p:cNvPr id="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600200"/>
                        <a:ext cx="4884738" cy="3363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Discrete age groups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8246" y="3989914"/>
            <a:ext cx="4329755" cy="2868086"/>
          </a:xfrm>
        </p:spPr>
        <p:txBody>
          <a:bodyPr>
            <a:normAutofit/>
          </a:bodyPr>
          <a:lstStyle/>
          <a:p>
            <a:r>
              <a:rPr lang="en-US" sz="2400" dirty="0"/>
              <a:t>Mathematically simpler, but</a:t>
            </a:r>
          </a:p>
          <a:p>
            <a:r>
              <a:rPr lang="en-US" sz="2400" i="1" dirty="0"/>
              <a:t>N</a:t>
            </a:r>
            <a:r>
              <a:rPr lang="en-US" sz="2400" dirty="0"/>
              <a:t> age groups = 3</a:t>
            </a:r>
            <a:r>
              <a:rPr lang="en-US" sz="2400" i="1" dirty="0"/>
              <a:t>N </a:t>
            </a:r>
            <a:r>
              <a:rPr lang="en-US" sz="2400" dirty="0"/>
              <a:t>equations!</a:t>
            </a:r>
          </a:p>
          <a:p>
            <a:endParaRPr lang="en-US" sz="2400" i="1" dirty="0"/>
          </a:p>
          <a:p>
            <a:r>
              <a:rPr lang="en-US" sz="2400" dirty="0"/>
              <a:t>Individuals are born (age group 0) susceptible</a:t>
            </a:r>
          </a:p>
        </p:txBody>
      </p:sp>
    </p:spTree>
    <p:extLst>
      <p:ext uri="{BB962C8B-B14F-4D97-AF65-F5344CB8AC3E}">
        <p14:creationId xmlns:p14="http://schemas.microsoft.com/office/powerpoint/2010/main" val="35782944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Useful distributions for lifetimes</a:t>
            </a:r>
          </a:p>
        </p:txBody>
      </p:sp>
      <p:pic>
        <p:nvPicPr>
          <p:cNvPr id="5" name="Picture 4" descr="journal.pone.0008479.g001 (3)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98"/>
          <a:stretch/>
        </p:blipFill>
        <p:spPr>
          <a:xfrm>
            <a:off x="1524000" y="1707499"/>
            <a:ext cx="4462494" cy="39239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02156" y="1494827"/>
            <a:ext cx="18605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Constant lifetime: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02156" y="4065396"/>
            <a:ext cx="2324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Gompertz</a:t>
            </a:r>
            <a:r>
              <a:rPr lang="en-US" dirty="0"/>
              <a:t> distribution:</a:t>
            </a:r>
          </a:p>
        </p:txBody>
      </p:sp>
      <p:graphicFrame>
        <p:nvGraphicFramePr>
          <p:cNvPr id="8" name="Object 6"/>
          <p:cNvGraphicFramePr>
            <a:graphicFrameLocks noChangeAspect="1"/>
          </p:cNvGraphicFramePr>
          <p:nvPr/>
        </p:nvGraphicFramePr>
        <p:xfrm>
          <a:off x="7062788" y="4605339"/>
          <a:ext cx="233521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92200" imgH="203200" progId="Equation.3">
                  <p:embed/>
                </p:oleObj>
              </mc:Choice>
              <mc:Fallback>
                <p:oleObj name="Equation" r:id="rId3" imgW="1092200" imgH="203200" progId="Equation.3">
                  <p:embed/>
                  <p:pic>
                    <p:nvPicPr>
                      <p:cNvPr id="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62788" y="4605339"/>
                        <a:ext cx="2335212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502157" y="5201238"/>
            <a:ext cx="399550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/>
              <a:t>Probability of death increases exponentially with age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Fit magnitude and shape parameters to data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Does not capture childhood mortality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02157" y="3167297"/>
            <a:ext cx="39955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/>
              <a:t>No chance of early death or late survival</a:t>
            </a: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6872288" y="1801814"/>
          <a:ext cx="2716212" cy="1169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70000" imgH="546100" progId="Equation.3">
                  <p:embed/>
                </p:oleObj>
              </mc:Choice>
              <mc:Fallback>
                <p:oleObj name="Equation" r:id="rId5" imgW="1270000" imgH="546100" progId="Equation.3">
                  <p:embed/>
                  <p:pic>
                    <p:nvPicPr>
                      <p:cNvPr id="1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2288" y="1801814"/>
                        <a:ext cx="2716212" cy="1169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206933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924134"/>
          </a:xfrm>
        </p:spPr>
        <p:txBody>
          <a:bodyPr>
            <a:normAutofit/>
          </a:bodyPr>
          <a:lstStyle/>
          <a:p>
            <a:r>
              <a:rPr lang="en-US" sz="2800" dirty="0"/>
              <a:t>Useful distributions for infectious/incubation periods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1" y="1600201"/>
            <a:ext cx="2629813" cy="51351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400" dirty="0"/>
              <a:t>Gamma distribution</a:t>
            </a:r>
          </a:p>
        </p:txBody>
      </p:sp>
      <p:graphicFrame>
        <p:nvGraphicFramePr>
          <p:cNvPr id="6" name="Object 6"/>
          <p:cNvGraphicFramePr>
            <a:graphicFrameLocks noChangeAspect="1"/>
          </p:cNvGraphicFramePr>
          <p:nvPr/>
        </p:nvGraphicFramePr>
        <p:xfrm>
          <a:off x="6545264" y="2019301"/>
          <a:ext cx="3559175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63700" imgH="444500" progId="Equation.DSMT4">
                  <p:embed/>
                </p:oleObj>
              </mc:Choice>
              <mc:Fallback>
                <p:oleObj name="Equation" r:id="rId2" imgW="1663700" imgH="444500" progId="Equation.DSMT4">
                  <p:embed/>
                  <p:pic>
                    <p:nvPicPr>
                      <p:cNvPr id="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5264" y="2019301"/>
                        <a:ext cx="3559175" cy="950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502157" y="3167296"/>
            <a:ext cx="39955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/>
              <a:t>Shape parameter, </a:t>
            </a:r>
            <a:r>
              <a:rPr lang="en-US" i="1" dirty="0"/>
              <a:t>k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/>
              <a:t>Scale parameter, theta</a:t>
            </a:r>
          </a:p>
          <a:p>
            <a:r>
              <a:rPr lang="en-US" dirty="0">
                <a:sym typeface="Wingdings"/>
              </a:rPr>
              <a:t> A </a:t>
            </a:r>
            <a:r>
              <a:rPr lang="en-US" dirty="0" err="1">
                <a:sym typeface="Wingdings"/>
              </a:rPr>
              <a:t>generalised</a:t>
            </a:r>
            <a:r>
              <a:rPr lang="en-US" dirty="0">
                <a:sym typeface="Wingdings"/>
              </a:rPr>
              <a:t> exponential function</a:t>
            </a:r>
            <a:endParaRPr lang="en-US" dirty="0"/>
          </a:p>
        </p:txBody>
      </p:sp>
      <p:pic>
        <p:nvPicPr>
          <p:cNvPr id="8" name="Picture 7" descr="gammadist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610" y="1578375"/>
            <a:ext cx="5252598" cy="5252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7345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3693253" y="1639291"/>
          <a:ext cx="4884738" cy="3363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24100" imgH="1600200" progId="Equation.3">
                  <p:embed/>
                </p:oleObj>
              </mc:Choice>
              <mc:Fallback>
                <p:oleObj name="Equation" r:id="rId2" imgW="2324100" imgH="1600200" progId="Equation.3">
                  <p:embed/>
                  <p:pic>
                    <p:nvPicPr>
                      <p:cNvPr id="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3253" y="1639291"/>
                        <a:ext cx="4884738" cy="3363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Incidence rate by age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986463" y="5480189"/>
            <a:ext cx="4338504" cy="1061295"/>
            <a:chOff x="4051125" y="4676493"/>
            <a:chExt cx="4338504" cy="1061295"/>
          </a:xfrm>
        </p:grpSpPr>
        <p:sp>
          <p:nvSpPr>
            <p:cNvPr id="7" name="TextBox 6"/>
            <p:cNvSpPr txBox="1"/>
            <p:nvPr/>
          </p:nvSpPr>
          <p:spPr>
            <a:xfrm>
              <a:off x="4051125" y="4783681"/>
              <a:ext cx="433850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</a:rPr>
                <a:t>What is				 ?</a:t>
              </a:r>
            </a:p>
          </p:txBody>
        </p:sp>
        <p:graphicFrame>
          <p:nvGraphicFramePr>
            <p:cNvPr id="8" name="Object 6"/>
            <p:cNvGraphicFramePr>
              <a:graphicFrameLocks noChangeAspect="1"/>
            </p:cNvGraphicFramePr>
            <p:nvPr/>
          </p:nvGraphicFramePr>
          <p:xfrm>
            <a:off x="5489507" y="4676493"/>
            <a:ext cx="1305630" cy="8036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330200" imgH="203200" progId="Equation.3">
                    <p:embed/>
                  </p:oleObj>
                </mc:Choice>
                <mc:Fallback>
                  <p:oleObj name="Equation" r:id="rId4" imgW="330200" imgH="203200" progId="Equation.3">
                    <p:embed/>
                    <p:pic>
                      <p:nvPicPr>
                        <p:cNvPr id="8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89507" y="4676493"/>
                          <a:ext cx="1305630" cy="80369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" name="Rounded Rectangle 8"/>
          <p:cNvSpPr/>
          <p:nvPr/>
        </p:nvSpPr>
        <p:spPr>
          <a:xfrm>
            <a:off x="5482424" y="1797084"/>
            <a:ext cx="964111" cy="584054"/>
          </a:xfrm>
          <a:prstGeom prst="roundRect">
            <a:avLst/>
          </a:prstGeom>
          <a:noFill/>
          <a:ln w="571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4638826" y="2634887"/>
            <a:ext cx="964111" cy="584054"/>
          </a:xfrm>
          <a:prstGeom prst="roundRect">
            <a:avLst/>
          </a:prstGeom>
          <a:noFill/>
          <a:ln w="571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638826" y="3478521"/>
            <a:ext cx="964111" cy="584054"/>
          </a:xfrm>
          <a:prstGeom prst="roundRect">
            <a:avLst/>
          </a:prstGeom>
          <a:noFill/>
          <a:ln w="571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4258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Age-specific force-of-infection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2013786"/>
            <a:ext cx="8229600" cy="3285459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Option 1:						(same for all age groups)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All age groups in contact with each other</a:t>
            </a:r>
          </a:p>
          <a:p>
            <a:r>
              <a:rPr lang="en-US" dirty="0">
                <a:solidFill>
                  <a:srgbClr val="FF0000"/>
                </a:solidFill>
              </a:rPr>
              <a:t>As original SIR case </a:t>
            </a:r>
          </a:p>
        </p:txBody>
      </p:sp>
      <p:graphicFrame>
        <p:nvGraphicFramePr>
          <p:cNvPr id="4" name="Object 6"/>
          <p:cNvGraphicFramePr>
            <a:graphicFrameLocks noChangeAspect="1"/>
          </p:cNvGraphicFramePr>
          <p:nvPr/>
        </p:nvGraphicFramePr>
        <p:xfrm>
          <a:off x="4115953" y="2013785"/>
          <a:ext cx="1729674" cy="6304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58800" imgH="203200" progId="Equation.3">
                  <p:embed/>
                </p:oleObj>
              </mc:Choice>
              <mc:Fallback>
                <p:oleObj name="Equation" r:id="rId2" imgW="558800" imgH="203200" progId="Equation.3">
                  <p:embed/>
                  <p:pic>
                    <p:nvPicPr>
                      <p:cNvPr id="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5953" y="2013785"/>
                        <a:ext cx="1729674" cy="6304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1802110" y="4134732"/>
            <a:ext cx="6646811" cy="10383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866C853-1D6E-429F-88DC-0087C93E9162}"/>
                  </a:ext>
                </a:extLst>
              </p:cNvPr>
              <p:cNvSpPr txBox="1"/>
              <p:nvPr/>
            </p:nvSpPr>
            <p:spPr>
              <a:xfrm>
                <a:off x="4749125" y="3245556"/>
                <a:ext cx="2693751" cy="114845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4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d>
                        <m:dPr>
                          <m:ctrlPr>
                            <a:rPr lang="en-GB" sz="4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4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GB" sz="4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r>
                        <a:rPr lang="en-GB" sz="4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𝛽</m:t>
                      </m:r>
                      <m:f>
                        <m:fPr>
                          <m:ctrlPr>
                            <a:rPr lang="en-GB" sz="4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𝐼</m:t>
                          </m:r>
                        </m:num>
                        <m:den>
                          <m:r>
                            <a:rPr lang="en-GB" sz="4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en-GB" sz="4000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866C853-1D6E-429F-88DC-0087C93E91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9125" y="3245556"/>
                <a:ext cx="2693751" cy="114845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0637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Age-specific force-of-infection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2054465"/>
            <a:ext cx="8229600" cy="3609933"/>
          </a:xfrm>
        </p:spPr>
        <p:txBody>
          <a:bodyPr>
            <a:normAutofit/>
          </a:bodyPr>
          <a:lstStyle/>
          <a:p>
            <a:r>
              <a:rPr lang="en-US" dirty="0"/>
              <a:t>Option 2:	Individuals only in contact with people/animals of the same age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No transmission between age groups</a:t>
            </a:r>
          </a:p>
          <a:p>
            <a:r>
              <a:rPr lang="en-US" dirty="0">
                <a:solidFill>
                  <a:srgbClr val="FF0000"/>
                </a:solidFill>
              </a:rPr>
              <a:t>Epidemic might not take off</a:t>
            </a:r>
          </a:p>
        </p:txBody>
      </p:sp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3540974" y="3033629"/>
          <a:ext cx="2301875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38200" imgH="431800" progId="Equation.3">
                  <p:embed/>
                </p:oleObj>
              </mc:Choice>
              <mc:Fallback>
                <p:oleObj name="Equation" r:id="rId2" imgW="838200" imgH="431800" progId="Equation.3">
                  <p:embed/>
                  <p:pic>
                    <p:nvPicPr>
                      <p:cNvPr id="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0974" y="3033629"/>
                        <a:ext cx="2301875" cy="1190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1913353" y="4533372"/>
            <a:ext cx="6646811" cy="10383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8695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Age-specific force-of-infection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739266"/>
            <a:ext cx="8358863" cy="4525963"/>
          </a:xfrm>
        </p:spPr>
        <p:txBody>
          <a:bodyPr>
            <a:normAutofit/>
          </a:bodyPr>
          <a:lstStyle/>
          <a:p>
            <a:r>
              <a:rPr lang="en-US" dirty="0"/>
              <a:t>Option 3:	Mixing between age groups at varying rates</a:t>
            </a:r>
          </a:p>
        </p:txBody>
      </p:sp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4060934" y="2366467"/>
          <a:ext cx="3452812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57300" imgH="431800" progId="Equation.3">
                  <p:embed/>
                </p:oleObj>
              </mc:Choice>
              <mc:Fallback>
                <p:oleObj name="Equation" r:id="rId2" imgW="1257300" imgH="431800" progId="Equation.3">
                  <p:embed/>
                  <p:pic>
                    <p:nvPicPr>
                      <p:cNvPr id="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0934" y="2366467"/>
                        <a:ext cx="3452812" cy="1190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6"/>
          <p:cNvGraphicFramePr>
            <a:graphicFrameLocks noChangeAspect="1"/>
          </p:cNvGraphicFramePr>
          <p:nvPr/>
        </p:nvGraphicFramePr>
        <p:xfrm>
          <a:off x="1701801" y="3916398"/>
          <a:ext cx="1255713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7200" imgH="203200" progId="Equation.3">
                  <p:embed/>
                </p:oleObj>
              </mc:Choice>
              <mc:Fallback>
                <p:oleObj name="Equation" r:id="rId4" imgW="457200" imgH="203200" progId="Equation.3">
                  <p:embed/>
                  <p:pic>
                    <p:nvPicPr>
                      <p:cNvPr id="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1801" y="3916398"/>
                        <a:ext cx="1255713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243082" y="3986406"/>
            <a:ext cx="54628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Transmission rate from age group </a:t>
            </a:r>
            <a:r>
              <a:rPr lang="en-US" sz="2000" i="1" dirty="0"/>
              <a:t>b </a:t>
            </a:r>
            <a:r>
              <a:rPr lang="en-US" sz="2000" dirty="0"/>
              <a:t>to age group </a:t>
            </a:r>
            <a:r>
              <a:rPr lang="en-US" sz="2000" i="1" dirty="0"/>
              <a:t>a</a:t>
            </a:r>
            <a:endParaRPr lang="en-US" sz="2000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1736726" y="4784091"/>
          <a:ext cx="1185863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1800" imgH="215900" progId="Equation.3">
                  <p:embed/>
                </p:oleObj>
              </mc:Choice>
              <mc:Fallback>
                <p:oleObj name="Equation" r:id="rId6" imgW="431800" imgH="215900" progId="Equation.3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6726" y="4784091"/>
                        <a:ext cx="1185863" cy="595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243083" y="4784090"/>
            <a:ext cx="43832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Fraction of age group </a:t>
            </a:r>
            <a:r>
              <a:rPr lang="en-US" sz="2000" i="1" dirty="0"/>
              <a:t>b </a:t>
            </a:r>
            <a:r>
              <a:rPr lang="en-US" sz="2000" dirty="0"/>
              <a:t>that is infectious</a:t>
            </a:r>
          </a:p>
        </p:txBody>
      </p:sp>
    </p:spTree>
    <p:extLst>
      <p:ext uri="{BB962C8B-B14F-4D97-AF65-F5344CB8AC3E}">
        <p14:creationId xmlns:p14="http://schemas.microsoft.com/office/powerpoint/2010/main" val="32863021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E70D230-0E2E-37C0-6151-A36E3135F4DA}"/>
              </a:ext>
            </a:extLst>
          </p:cNvPr>
          <p:cNvSpPr/>
          <p:nvPr/>
        </p:nvSpPr>
        <p:spPr>
          <a:xfrm>
            <a:off x="727958" y="5684363"/>
            <a:ext cx="2049626" cy="1083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Transmission matrix</a:t>
            </a:r>
          </a:p>
        </p:txBody>
      </p:sp>
      <p:graphicFrame>
        <p:nvGraphicFramePr>
          <p:cNvPr id="12" name="Object 6"/>
          <p:cNvGraphicFramePr>
            <a:graphicFrameLocks noChangeAspect="1"/>
          </p:cNvGraphicFramePr>
          <p:nvPr/>
        </p:nvGraphicFramePr>
        <p:xfrm>
          <a:off x="1701801" y="1448540"/>
          <a:ext cx="4132893" cy="1985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70100" imgH="990600" progId="Equation.3">
                  <p:embed/>
                </p:oleObj>
              </mc:Choice>
              <mc:Fallback>
                <p:oleObj name="Equation" r:id="rId2" imgW="2070100" imgH="990600" progId="Equation.3">
                  <p:embed/>
                  <p:pic>
                    <p:nvPicPr>
                      <p:cNvPr id="1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1801" y="1448540"/>
                        <a:ext cx="4132893" cy="19856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1863725" y="3571658"/>
            <a:ext cx="8401626" cy="1782762"/>
            <a:chOff x="339725" y="3571658"/>
            <a:chExt cx="8401626" cy="1782762"/>
          </a:xfrm>
        </p:grpSpPr>
        <p:graphicFrame>
          <p:nvGraphicFramePr>
            <p:cNvPr id="10" name="Object 6"/>
            <p:cNvGraphicFramePr>
              <a:graphicFrameLocks noChangeAspect="1"/>
            </p:cNvGraphicFramePr>
            <p:nvPr/>
          </p:nvGraphicFramePr>
          <p:xfrm>
            <a:off x="339725" y="3571658"/>
            <a:ext cx="2206625" cy="17827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1104900" imgH="889000" progId="Equation.DSMT4">
                    <p:embed/>
                  </p:oleObj>
                </mc:Choice>
                <mc:Fallback>
                  <p:oleObj name="Equation" r:id="rId4" imgW="1104900" imgH="889000" progId="Equation.DSMT4">
                    <p:embed/>
                    <p:pic>
                      <p:nvPicPr>
                        <p:cNvPr id="1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9725" y="3571658"/>
                          <a:ext cx="2206625" cy="17827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" name="TextBox 2"/>
            <p:cNvSpPr txBox="1"/>
            <p:nvPr/>
          </p:nvSpPr>
          <p:spPr>
            <a:xfrm>
              <a:off x="2875643" y="4064000"/>
              <a:ext cx="58657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/>
                <a:buChar char="•"/>
              </a:pPr>
              <a:r>
                <a:rPr lang="en-US" dirty="0"/>
                <a:t>Four age groups. Transmission within own age group only.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141310" y="5741536"/>
            <a:ext cx="7239184" cy="993775"/>
            <a:chOff x="617310" y="5741535"/>
            <a:chExt cx="7239184" cy="993775"/>
          </a:xfrm>
        </p:grpSpPr>
        <p:graphicFrame>
          <p:nvGraphicFramePr>
            <p:cNvPr id="19" name="Object 6"/>
            <p:cNvGraphicFramePr>
              <a:graphicFrameLocks noChangeAspect="1"/>
            </p:cNvGraphicFramePr>
            <p:nvPr/>
          </p:nvGraphicFramePr>
          <p:xfrm>
            <a:off x="617310" y="5741535"/>
            <a:ext cx="1319213" cy="993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660400" imgH="495300" progId="Equation.DSMT4">
                    <p:embed/>
                  </p:oleObj>
                </mc:Choice>
                <mc:Fallback>
                  <p:oleObj name="Equation" r:id="rId6" imgW="660400" imgH="495300" progId="Equation.DSMT4">
                    <p:embed/>
                    <p:pic>
                      <p:nvPicPr>
                        <p:cNvPr id="19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7310" y="5741535"/>
                          <a:ext cx="1319213" cy="9937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" name="TextBox 19"/>
            <p:cNvSpPr txBox="1"/>
            <p:nvPr/>
          </p:nvSpPr>
          <p:spPr>
            <a:xfrm>
              <a:off x="2875643" y="6057900"/>
              <a:ext cx="49808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/>
                <a:buChar char="•"/>
              </a:pPr>
              <a:r>
                <a:rPr lang="en-US" dirty="0"/>
                <a:t>Two groups. Transmission between groups only.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81227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Transmission matrix</a:t>
            </a:r>
          </a:p>
        </p:txBody>
      </p:sp>
      <p:pic>
        <p:nvPicPr>
          <p:cNvPr id="6" name="Picture 5" descr="contactmatrix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339" y="1381334"/>
            <a:ext cx="4002625" cy="4002625"/>
          </a:xfrm>
          <a:prstGeom prst="rect">
            <a:avLst/>
          </a:prstGeom>
        </p:spPr>
      </p:pic>
      <p:pic>
        <p:nvPicPr>
          <p:cNvPr id="11" name="Picture 10" descr="polymod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81" t="4992" r="-1074" b="75731"/>
          <a:stretch/>
        </p:blipFill>
        <p:spPr>
          <a:xfrm>
            <a:off x="1701801" y="1381333"/>
            <a:ext cx="4496835" cy="48733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55574" y="6396782"/>
            <a:ext cx="2513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Social contacts (humans)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67697" y="6406053"/>
            <a:ext cx="2874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Within farm contacts (cattle)</a:t>
            </a:r>
          </a:p>
        </p:txBody>
      </p:sp>
    </p:spTree>
    <p:extLst>
      <p:ext uri="{BB962C8B-B14F-4D97-AF65-F5344CB8AC3E}">
        <p14:creationId xmlns:p14="http://schemas.microsoft.com/office/powerpoint/2010/main" val="2972394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732967" y="330200"/>
            <a:ext cx="83693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/>
              <a:t>When does an epidemic die out?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270125" y="1223964"/>
            <a:ext cx="32335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400" b="1" dirty="0">
                <a:solidFill>
                  <a:srgbClr val="FF0000"/>
                </a:solidFill>
                <a:cs typeface="Arial" charset="0"/>
              </a:rPr>
              <a:t>When it runs out of fuel</a:t>
            </a:r>
          </a:p>
        </p:txBody>
      </p:sp>
      <p:graphicFrame>
        <p:nvGraphicFramePr>
          <p:cNvPr id="17411" name="Object 4"/>
          <p:cNvGraphicFramePr>
            <a:graphicFrameLocks noChangeAspect="1"/>
          </p:cNvGraphicFramePr>
          <p:nvPr/>
        </p:nvGraphicFramePr>
        <p:xfrm>
          <a:off x="8023226" y="2008188"/>
          <a:ext cx="1928813" cy="239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35000" imgH="876300" progId="Equation.3">
                  <p:embed/>
                </p:oleObj>
              </mc:Choice>
              <mc:Fallback>
                <p:oleObj name="Equation" r:id="rId3" imgW="635000" imgH="876300" progId="Equation.3">
                  <p:embed/>
                  <p:pic>
                    <p:nvPicPr>
                      <p:cNvPr id="1741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3226" y="2008188"/>
                        <a:ext cx="1928813" cy="239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2" name="Picture 19" descr="SIR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" t="11374" b="9082"/>
          <a:stretch>
            <a:fillRect/>
          </a:stretch>
        </p:blipFill>
        <p:spPr bwMode="auto">
          <a:xfrm>
            <a:off x="2263775" y="1627188"/>
            <a:ext cx="5595938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Straight Arrow Connector 20"/>
          <p:cNvCxnSpPr/>
          <p:nvPr/>
        </p:nvCxnSpPr>
        <p:spPr>
          <a:xfrm flipV="1">
            <a:off x="4056063" y="1897063"/>
            <a:ext cx="0" cy="431165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7414" name="Object 4"/>
          <p:cNvGraphicFramePr>
            <a:graphicFrameLocks noChangeAspect="1"/>
          </p:cNvGraphicFramePr>
          <p:nvPr/>
        </p:nvGraphicFramePr>
        <p:xfrm>
          <a:off x="7124700" y="6080126"/>
          <a:ext cx="325755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62100" imgH="228600" progId="Equation.DSMT4">
                  <p:embed/>
                </p:oleObj>
              </mc:Choice>
              <mc:Fallback>
                <p:oleObj name="Equation" r:id="rId6" imgW="1562100" imgH="228600" progId="Equation.DSMT4">
                  <p:embed/>
                  <p:pic>
                    <p:nvPicPr>
                      <p:cNvPr id="1741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24700" y="6080126"/>
                        <a:ext cx="3257550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76090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Example: </a:t>
            </a:r>
            <a:r>
              <a:rPr lang="en-US" dirty="0" err="1"/>
              <a:t>CoMix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A596473-D7A4-4CD6-8CB5-73693BA13E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0" y="1354861"/>
            <a:ext cx="4876800" cy="520434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1A14D65-19CF-4966-A042-43FC70307A1B}"/>
              </a:ext>
            </a:extLst>
          </p:cNvPr>
          <p:cNvSpPr txBox="1"/>
          <p:nvPr/>
        </p:nvSpPr>
        <p:spPr>
          <a:xfrm>
            <a:off x="8940085" y="6374541"/>
            <a:ext cx="1595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/>
              <a:t>CoMix</a:t>
            </a:r>
            <a:r>
              <a:rPr lang="en-GB" dirty="0"/>
              <a:t> </a:t>
            </a:r>
            <a:r>
              <a:rPr lang="en-GB" dirty="0">
                <a:hlinkClick r:id="rId3"/>
              </a:rPr>
              <a:t>report 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94723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24CC192-2510-D5C7-5E20-54DCC76E9C1E}"/>
              </a:ext>
            </a:extLst>
          </p:cNvPr>
          <p:cNvSpPr/>
          <p:nvPr/>
        </p:nvSpPr>
        <p:spPr>
          <a:xfrm>
            <a:off x="727958" y="5684363"/>
            <a:ext cx="2049626" cy="1083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R</a:t>
            </a:r>
            <a:r>
              <a:rPr lang="en-US" baseline="-25000" dirty="0"/>
              <a:t>0 </a:t>
            </a:r>
            <a:r>
              <a:rPr lang="en-US" dirty="0"/>
              <a:t>in a structured population?</a:t>
            </a:r>
          </a:p>
        </p:txBody>
      </p:sp>
      <p:graphicFrame>
        <p:nvGraphicFramePr>
          <p:cNvPr id="151" name="Object 150"/>
          <p:cNvGraphicFramePr>
            <a:graphicFrameLocks noChangeAspect="1"/>
          </p:cNvGraphicFramePr>
          <p:nvPr/>
        </p:nvGraphicFramePr>
        <p:xfrm>
          <a:off x="1799132" y="1398588"/>
          <a:ext cx="8588375" cy="1395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48000" imgH="495300" progId="Equation.3">
                  <p:embed/>
                </p:oleObj>
              </mc:Choice>
              <mc:Fallback>
                <p:oleObj name="Equation" r:id="rId2" imgW="3048000" imgH="495300" progId="Equation.3">
                  <p:embed/>
                  <p:pic>
                    <p:nvPicPr>
                      <p:cNvPr id="151" name="Object 15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99132" y="1398588"/>
                        <a:ext cx="8588375" cy="1395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3" name="Group 162"/>
          <p:cNvGrpSpPr/>
          <p:nvPr/>
        </p:nvGrpSpPr>
        <p:grpSpPr>
          <a:xfrm>
            <a:off x="2318691" y="3959312"/>
            <a:ext cx="392091" cy="859262"/>
            <a:chOff x="7175414" y="2959100"/>
            <a:chExt cx="753370" cy="1651000"/>
          </a:xfrm>
          <a:solidFill>
            <a:srgbClr val="660066"/>
          </a:solidFill>
        </p:grpSpPr>
        <p:grpSp>
          <p:nvGrpSpPr>
            <p:cNvPr id="164" name="Group 105"/>
            <p:cNvGrpSpPr>
              <a:grpSpLocks/>
            </p:cNvGrpSpPr>
            <p:nvPr/>
          </p:nvGrpSpPr>
          <p:grpSpPr bwMode="auto">
            <a:xfrm>
              <a:off x="7175414" y="2959100"/>
              <a:ext cx="640872" cy="1651000"/>
              <a:chOff x="5038" y="1988"/>
              <a:chExt cx="312" cy="819"/>
            </a:xfrm>
            <a:grpFill/>
          </p:grpSpPr>
          <p:sp>
            <p:nvSpPr>
              <p:cNvPr id="166" name="AutoShape 96"/>
              <p:cNvSpPr>
                <a:spLocks noChangeArrowheads="1"/>
              </p:cNvSpPr>
              <p:nvPr/>
            </p:nvSpPr>
            <p:spPr bwMode="auto">
              <a:xfrm>
                <a:off x="5129" y="2453"/>
                <a:ext cx="94" cy="354"/>
              </a:xfrm>
              <a:prstGeom prst="parallelogram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7" name="AutoShape 97"/>
              <p:cNvSpPr>
                <a:spLocks noChangeArrowheads="1"/>
              </p:cNvSpPr>
              <p:nvPr/>
            </p:nvSpPr>
            <p:spPr bwMode="auto">
              <a:xfrm flipH="1">
                <a:off x="5250" y="2456"/>
                <a:ext cx="87" cy="347"/>
              </a:xfrm>
              <a:prstGeom prst="parallelogram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8" name="AutoShape 94"/>
              <p:cNvSpPr>
                <a:spLocks noChangeArrowheads="1"/>
              </p:cNvSpPr>
              <p:nvPr/>
            </p:nvSpPr>
            <p:spPr bwMode="auto">
              <a:xfrm>
                <a:off x="5121" y="2162"/>
                <a:ext cx="229" cy="331"/>
              </a:xfrm>
              <a:prstGeom prst="roundRect">
                <a:avLst>
                  <a:gd name="adj" fmla="val 16667"/>
                </a:avLst>
              </a:pr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9" name="AutoShape 93"/>
              <p:cNvSpPr>
                <a:spLocks noChangeArrowheads="1"/>
              </p:cNvSpPr>
              <p:nvPr/>
            </p:nvSpPr>
            <p:spPr bwMode="auto">
              <a:xfrm>
                <a:off x="5145" y="1988"/>
                <a:ext cx="165" cy="174"/>
              </a:xfrm>
              <a:prstGeom prst="smileyFace">
                <a:avLst>
                  <a:gd name="adj" fmla="val 4653"/>
                </a:avLst>
              </a:pr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0" name="AutoShape 99"/>
              <p:cNvSpPr>
                <a:spLocks noChangeArrowheads="1"/>
              </p:cNvSpPr>
              <p:nvPr/>
            </p:nvSpPr>
            <p:spPr bwMode="auto">
              <a:xfrm>
                <a:off x="5038" y="2176"/>
                <a:ext cx="104" cy="308"/>
              </a:xfrm>
              <a:prstGeom prst="parallelogram">
                <a:avLst>
                  <a:gd name="adj" fmla="val 61537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65" name="AutoShape 99"/>
            <p:cNvSpPr>
              <a:spLocks noChangeArrowheads="1"/>
            </p:cNvSpPr>
            <p:nvPr/>
          </p:nvSpPr>
          <p:spPr bwMode="auto">
            <a:xfrm flipH="1">
              <a:off x="7736099" y="3338084"/>
              <a:ext cx="192685" cy="620889"/>
            </a:xfrm>
            <a:prstGeom prst="parallelogram">
              <a:avLst>
                <a:gd name="adj" fmla="val 61537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6736204" y="3938135"/>
            <a:ext cx="668442" cy="1464881"/>
            <a:chOff x="7175414" y="2959100"/>
            <a:chExt cx="753370" cy="1651000"/>
          </a:xfrm>
          <a:solidFill>
            <a:srgbClr val="FF6600"/>
          </a:solidFill>
        </p:grpSpPr>
        <p:grpSp>
          <p:nvGrpSpPr>
            <p:cNvPr id="172" name="Group 105"/>
            <p:cNvGrpSpPr>
              <a:grpSpLocks/>
            </p:cNvGrpSpPr>
            <p:nvPr/>
          </p:nvGrpSpPr>
          <p:grpSpPr bwMode="auto">
            <a:xfrm>
              <a:off x="7175414" y="2959100"/>
              <a:ext cx="640872" cy="1651000"/>
              <a:chOff x="5038" y="1988"/>
              <a:chExt cx="312" cy="819"/>
            </a:xfrm>
            <a:grpFill/>
          </p:grpSpPr>
          <p:sp>
            <p:nvSpPr>
              <p:cNvPr id="174" name="AutoShape 96"/>
              <p:cNvSpPr>
                <a:spLocks noChangeArrowheads="1"/>
              </p:cNvSpPr>
              <p:nvPr/>
            </p:nvSpPr>
            <p:spPr bwMode="auto">
              <a:xfrm>
                <a:off x="5129" y="2453"/>
                <a:ext cx="94" cy="354"/>
              </a:xfrm>
              <a:prstGeom prst="parallelogram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5" name="AutoShape 97"/>
              <p:cNvSpPr>
                <a:spLocks noChangeArrowheads="1"/>
              </p:cNvSpPr>
              <p:nvPr/>
            </p:nvSpPr>
            <p:spPr bwMode="auto">
              <a:xfrm flipH="1">
                <a:off x="5250" y="2456"/>
                <a:ext cx="87" cy="347"/>
              </a:xfrm>
              <a:prstGeom prst="parallelogram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6" name="AutoShape 94"/>
              <p:cNvSpPr>
                <a:spLocks noChangeArrowheads="1"/>
              </p:cNvSpPr>
              <p:nvPr/>
            </p:nvSpPr>
            <p:spPr bwMode="auto">
              <a:xfrm>
                <a:off x="5121" y="2162"/>
                <a:ext cx="229" cy="331"/>
              </a:xfrm>
              <a:prstGeom prst="roundRect">
                <a:avLst>
                  <a:gd name="adj" fmla="val 16667"/>
                </a:avLst>
              </a:pr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7" name="AutoShape 93"/>
              <p:cNvSpPr>
                <a:spLocks noChangeArrowheads="1"/>
              </p:cNvSpPr>
              <p:nvPr/>
            </p:nvSpPr>
            <p:spPr bwMode="auto">
              <a:xfrm>
                <a:off x="5145" y="1988"/>
                <a:ext cx="165" cy="174"/>
              </a:xfrm>
              <a:prstGeom prst="smileyFace">
                <a:avLst>
                  <a:gd name="adj" fmla="val 4653"/>
                </a:avLst>
              </a:pr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8" name="AutoShape 99"/>
              <p:cNvSpPr>
                <a:spLocks noChangeArrowheads="1"/>
              </p:cNvSpPr>
              <p:nvPr/>
            </p:nvSpPr>
            <p:spPr bwMode="auto">
              <a:xfrm>
                <a:off x="5038" y="2176"/>
                <a:ext cx="104" cy="308"/>
              </a:xfrm>
              <a:prstGeom prst="parallelogram">
                <a:avLst>
                  <a:gd name="adj" fmla="val 61537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73" name="AutoShape 99"/>
            <p:cNvSpPr>
              <a:spLocks noChangeArrowheads="1"/>
            </p:cNvSpPr>
            <p:nvPr/>
          </p:nvSpPr>
          <p:spPr bwMode="auto">
            <a:xfrm flipH="1">
              <a:off x="7736099" y="3338084"/>
              <a:ext cx="192685" cy="620889"/>
            </a:xfrm>
            <a:prstGeom prst="parallelogram">
              <a:avLst>
                <a:gd name="adj" fmla="val 61537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  <p:cxnSp>
        <p:nvCxnSpPr>
          <p:cNvPr id="179" name="Straight Arrow Connector 178"/>
          <p:cNvCxnSpPr/>
          <p:nvPr/>
        </p:nvCxnSpPr>
        <p:spPr>
          <a:xfrm flipV="1">
            <a:off x="2788884" y="3583189"/>
            <a:ext cx="670083" cy="6555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0" name="Straight Arrow Connector 179"/>
          <p:cNvCxnSpPr/>
          <p:nvPr/>
        </p:nvCxnSpPr>
        <p:spPr>
          <a:xfrm>
            <a:off x="2810464" y="4459923"/>
            <a:ext cx="648502" cy="56301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81" name="Group 180"/>
          <p:cNvGrpSpPr/>
          <p:nvPr/>
        </p:nvGrpSpPr>
        <p:grpSpPr>
          <a:xfrm>
            <a:off x="4078740" y="4622268"/>
            <a:ext cx="668442" cy="1464881"/>
            <a:chOff x="7175414" y="2959100"/>
            <a:chExt cx="753370" cy="1651000"/>
          </a:xfrm>
          <a:solidFill>
            <a:srgbClr val="FF6600"/>
          </a:solidFill>
        </p:grpSpPr>
        <p:grpSp>
          <p:nvGrpSpPr>
            <p:cNvPr id="182" name="Group 105"/>
            <p:cNvGrpSpPr>
              <a:grpSpLocks/>
            </p:cNvGrpSpPr>
            <p:nvPr/>
          </p:nvGrpSpPr>
          <p:grpSpPr bwMode="auto">
            <a:xfrm>
              <a:off x="7175414" y="2959100"/>
              <a:ext cx="640872" cy="1651000"/>
              <a:chOff x="5038" y="1988"/>
              <a:chExt cx="312" cy="819"/>
            </a:xfrm>
            <a:grpFill/>
          </p:grpSpPr>
          <p:sp>
            <p:nvSpPr>
              <p:cNvPr id="184" name="AutoShape 96"/>
              <p:cNvSpPr>
                <a:spLocks noChangeArrowheads="1"/>
              </p:cNvSpPr>
              <p:nvPr/>
            </p:nvSpPr>
            <p:spPr bwMode="auto">
              <a:xfrm>
                <a:off x="5129" y="2453"/>
                <a:ext cx="94" cy="354"/>
              </a:xfrm>
              <a:prstGeom prst="parallelogram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85" name="AutoShape 97"/>
              <p:cNvSpPr>
                <a:spLocks noChangeArrowheads="1"/>
              </p:cNvSpPr>
              <p:nvPr/>
            </p:nvSpPr>
            <p:spPr bwMode="auto">
              <a:xfrm flipH="1">
                <a:off x="5250" y="2456"/>
                <a:ext cx="87" cy="347"/>
              </a:xfrm>
              <a:prstGeom prst="parallelogram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86" name="AutoShape 94"/>
              <p:cNvSpPr>
                <a:spLocks noChangeArrowheads="1"/>
              </p:cNvSpPr>
              <p:nvPr/>
            </p:nvSpPr>
            <p:spPr bwMode="auto">
              <a:xfrm>
                <a:off x="5121" y="2162"/>
                <a:ext cx="229" cy="331"/>
              </a:xfrm>
              <a:prstGeom prst="roundRect">
                <a:avLst>
                  <a:gd name="adj" fmla="val 16667"/>
                </a:avLst>
              </a:pr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87" name="AutoShape 93"/>
              <p:cNvSpPr>
                <a:spLocks noChangeArrowheads="1"/>
              </p:cNvSpPr>
              <p:nvPr/>
            </p:nvSpPr>
            <p:spPr bwMode="auto">
              <a:xfrm>
                <a:off x="5145" y="1988"/>
                <a:ext cx="165" cy="174"/>
              </a:xfrm>
              <a:prstGeom prst="smileyFace">
                <a:avLst>
                  <a:gd name="adj" fmla="val 4653"/>
                </a:avLst>
              </a:pr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88" name="AutoShape 99"/>
              <p:cNvSpPr>
                <a:spLocks noChangeArrowheads="1"/>
              </p:cNvSpPr>
              <p:nvPr/>
            </p:nvSpPr>
            <p:spPr bwMode="auto">
              <a:xfrm>
                <a:off x="5038" y="2176"/>
                <a:ext cx="104" cy="308"/>
              </a:xfrm>
              <a:prstGeom prst="parallelogram">
                <a:avLst>
                  <a:gd name="adj" fmla="val 61537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83" name="AutoShape 99"/>
            <p:cNvSpPr>
              <a:spLocks noChangeArrowheads="1"/>
            </p:cNvSpPr>
            <p:nvPr/>
          </p:nvSpPr>
          <p:spPr bwMode="auto">
            <a:xfrm flipH="1">
              <a:off x="7736099" y="3338084"/>
              <a:ext cx="192685" cy="620889"/>
            </a:xfrm>
            <a:prstGeom prst="parallelogram">
              <a:avLst>
                <a:gd name="adj" fmla="val 61537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89" name="TextBox 188"/>
          <p:cNvSpPr txBox="1"/>
          <p:nvPr/>
        </p:nvSpPr>
        <p:spPr>
          <a:xfrm>
            <a:off x="3458966" y="307357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2</a:t>
            </a:r>
          </a:p>
        </p:txBody>
      </p:sp>
      <p:sp>
        <p:nvSpPr>
          <p:cNvPr id="190" name="TextBox 189"/>
          <p:cNvSpPr txBox="1"/>
          <p:nvPr/>
        </p:nvSpPr>
        <p:spPr>
          <a:xfrm>
            <a:off x="3452909" y="4946297"/>
            <a:ext cx="641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0.5</a:t>
            </a:r>
          </a:p>
        </p:txBody>
      </p:sp>
      <p:grpSp>
        <p:nvGrpSpPr>
          <p:cNvPr id="191" name="Group 190"/>
          <p:cNvGrpSpPr/>
          <p:nvPr/>
        </p:nvGrpSpPr>
        <p:grpSpPr>
          <a:xfrm>
            <a:off x="9031661" y="3148963"/>
            <a:ext cx="392091" cy="859262"/>
            <a:chOff x="7175414" y="2959100"/>
            <a:chExt cx="753370" cy="1651000"/>
          </a:xfrm>
          <a:solidFill>
            <a:srgbClr val="660066"/>
          </a:solidFill>
        </p:grpSpPr>
        <p:grpSp>
          <p:nvGrpSpPr>
            <p:cNvPr id="192" name="Group 105"/>
            <p:cNvGrpSpPr>
              <a:grpSpLocks/>
            </p:cNvGrpSpPr>
            <p:nvPr/>
          </p:nvGrpSpPr>
          <p:grpSpPr bwMode="auto">
            <a:xfrm>
              <a:off x="7175414" y="2959100"/>
              <a:ext cx="640872" cy="1651000"/>
              <a:chOff x="5038" y="1988"/>
              <a:chExt cx="312" cy="819"/>
            </a:xfrm>
            <a:grpFill/>
          </p:grpSpPr>
          <p:sp>
            <p:nvSpPr>
              <p:cNvPr id="194" name="AutoShape 96"/>
              <p:cNvSpPr>
                <a:spLocks noChangeArrowheads="1"/>
              </p:cNvSpPr>
              <p:nvPr/>
            </p:nvSpPr>
            <p:spPr bwMode="auto">
              <a:xfrm>
                <a:off x="5129" y="2453"/>
                <a:ext cx="94" cy="354"/>
              </a:xfrm>
              <a:prstGeom prst="parallelogram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95" name="AutoShape 97"/>
              <p:cNvSpPr>
                <a:spLocks noChangeArrowheads="1"/>
              </p:cNvSpPr>
              <p:nvPr/>
            </p:nvSpPr>
            <p:spPr bwMode="auto">
              <a:xfrm flipH="1">
                <a:off x="5250" y="2456"/>
                <a:ext cx="87" cy="347"/>
              </a:xfrm>
              <a:prstGeom prst="parallelogram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96" name="AutoShape 94"/>
              <p:cNvSpPr>
                <a:spLocks noChangeArrowheads="1"/>
              </p:cNvSpPr>
              <p:nvPr/>
            </p:nvSpPr>
            <p:spPr bwMode="auto">
              <a:xfrm>
                <a:off x="5121" y="2162"/>
                <a:ext cx="229" cy="331"/>
              </a:xfrm>
              <a:prstGeom prst="roundRect">
                <a:avLst>
                  <a:gd name="adj" fmla="val 16667"/>
                </a:avLst>
              </a:pr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97" name="AutoShape 93"/>
              <p:cNvSpPr>
                <a:spLocks noChangeArrowheads="1"/>
              </p:cNvSpPr>
              <p:nvPr/>
            </p:nvSpPr>
            <p:spPr bwMode="auto">
              <a:xfrm>
                <a:off x="5145" y="1988"/>
                <a:ext cx="165" cy="174"/>
              </a:xfrm>
              <a:prstGeom prst="smileyFace">
                <a:avLst>
                  <a:gd name="adj" fmla="val 4653"/>
                </a:avLst>
              </a:pr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98" name="AutoShape 99"/>
              <p:cNvSpPr>
                <a:spLocks noChangeArrowheads="1"/>
              </p:cNvSpPr>
              <p:nvPr/>
            </p:nvSpPr>
            <p:spPr bwMode="auto">
              <a:xfrm>
                <a:off x="5038" y="2176"/>
                <a:ext cx="104" cy="308"/>
              </a:xfrm>
              <a:prstGeom prst="parallelogram">
                <a:avLst>
                  <a:gd name="adj" fmla="val 61537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93" name="AutoShape 99"/>
            <p:cNvSpPr>
              <a:spLocks noChangeArrowheads="1"/>
            </p:cNvSpPr>
            <p:nvPr/>
          </p:nvSpPr>
          <p:spPr bwMode="auto">
            <a:xfrm flipH="1">
              <a:off x="7736099" y="3338084"/>
              <a:ext cx="192685" cy="620889"/>
            </a:xfrm>
            <a:prstGeom prst="parallelogram">
              <a:avLst>
                <a:gd name="adj" fmla="val 61537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  <p:cxnSp>
        <p:nvCxnSpPr>
          <p:cNvPr id="199" name="Straight Arrow Connector 198"/>
          <p:cNvCxnSpPr/>
          <p:nvPr/>
        </p:nvCxnSpPr>
        <p:spPr>
          <a:xfrm flipV="1">
            <a:off x="7461470" y="3828657"/>
            <a:ext cx="670083" cy="6555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Arrow Connector 199"/>
          <p:cNvCxnSpPr/>
          <p:nvPr/>
        </p:nvCxnSpPr>
        <p:spPr>
          <a:xfrm>
            <a:off x="7483050" y="4705391"/>
            <a:ext cx="648502" cy="56301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01" name="Group 200"/>
          <p:cNvGrpSpPr/>
          <p:nvPr/>
        </p:nvGrpSpPr>
        <p:grpSpPr>
          <a:xfrm>
            <a:off x="8955140" y="4867736"/>
            <a:ext cx="668442" cy="1464881"/>
            <a:chOff x="7175414" y="2959100"/>
            <a:chExt cx="753370" cy="1651000"/>
          </a:xfrm>
          <a:solidFill>
            <a:srgbClr val="FF6600"/>
          </a:solidFill>
        </p:grpSpPr>
        <p:grpSp>
          <p:nvGrpSpPr>
            <p:cNvPr id="202" name="Group 105"/>
            <p:cNvGrpSpPr>
              <a:grpSpLocks/>
            </p:cNvGrpSpPr>
            <p:nvPr/>
          </p:nvGrpSpPr>
          <p:grpSpPr bwMode="auto">
            <a:xfrm>
              <a:off x="7175414" y="2959100"/>
              <a:ext cx="640872" cy="1651000"/>
              <a:chOff x="5038" y="1988"/>
              <a:chExt cx="312" cy="819"/>
            </a:xfrm>
            <a:grpFill/>
          </p:grpSpPr>
          <p:sp>
            <p:nvSpPr>
              <p:cNvPr id="204" name="AutoShape 96"/>
              <p:cNvSpPr>
                <a:spLocks noChangeArrowheads="1"/>
              </p:cNvSpPr>
              <p:nvPr/>
            </p:nvSpPr>
            <p:spPr bwMode="auto">
              <a:xfrm>
                <a:off x="5129" y="2453"/>
                <a:ext cx="94" cy="354"/>
              </a:xfrm>
              <a:prstGeom prst="parallelogram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05" name="AutoShape 97"/>
              <p:cNvSpPr>
                <a:spLocks noChangeArrowheads="1"/>
              </p:cNvSpPr>
              <p:nvPr/>
            </p:nvSpPr>
            <p:spPr bwMode="auto">
              <a:xfrm flipH="1">
                <a:off x="5250" y="2456"/>
                <a:ext cx="87" cy="347"/>
              </a:xfrm>
              <a:prstGeom prst="parallelogram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06" name="AutoShape 94"/>
              <p:cNvSpPr>
                <a:spLocks noChangeArrowheads="1"/>
              </p:cNvSpPr>
              <p:nvPr/>
            </p:nvSpPr>
            <p:spPr bwMode="auto">
              <a:xfrm>
                <a:off x="5121" y="2162"/>
                <a:ext cx="229" cy="331"/>
              </a:xfrm>
              <a:prstGeom prst="roundRect">
                <a:avLst>
                  <a:gd name="adj" fmla="val 16667"/>
                </a:avLst>
              </a:pr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07" name="AutoShape 93"/>
              <p:cNvSpPr>
                <a:spLocks noChangeArrowheads="1"/>
              </p:cNvSpPr>
              <p:nvPr/>
            </p:nvSpPr>
            <p:spPr bwMode="auto">
              <a:xfrm>
                <a:off x="5145" y="1988"/>
                <a:ext cx="165" cy="174"/>
              </a:xfrm>
              <a:prstGeom prst="smileyFace">
                <a:avLst>
                  <a:gd name="adj" fmla="val 4653"/>
                </a:avLst>
              </a:pr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08" name="AutoShape 99"/>
              <p:cNvSpPr>
                <a:spLocks noChangeArrowheads="1"/>
              </p:cNvSpPr>
              <p:nvPr/>
            </p:nvSpPr>
            <p:spPr bwMode="auto">
              <a:xfrm>
                <a:off x="5038" y="2176"/>
                <a:ext cx="104" cy="308"/>
              </a:xfrm>
              <a:prstGeom prst="parallelogram">
                <a:avLst>
                  <a:gd name="adj" fmla="val 61537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203" name="AutoShape 99"/>
            <p:cNvSpPr>
              <a:spLocks noChangeArrowheads="1"/>
            </p:cNvSpPr>
            <p:nvPr/>
          </p:nvSpPr>
          <p:spPr bwMode="auto">
            <a:xfrm flipH="1">
              <a:off x="7736099" y="3338084"/>
              <a:ext cx="192685" cy="620889"/>
            </a:xfrm>
            <a:prstGeom prst="parallelogram">
              <a:avLst>
                <a:gd name="adj" fmla="val 61537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09" name="TextBox 208"/>
          <p:cNvSpPr txBox="1"/>
          <p:nvPr/>
        </p:nvSpPr>
        <p:spPr>
          <a:xfrm>
            <a:off x="8131553" y="3319041"/>
            <a:ext cx="824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0.25</a:t>
            </a:r>
          </a:p>
        </p:txBody>
      </p:sp>
      <p:sp>
        <p:nvSpPr>
          <p:cNvPr id="210" name="TextBox 209"/>
          <p:cNvSpPr txBox="1"/>
          <p:nvPr/>
        </p:nvSpPr>
        <p:spPr>
          <a:xfrm>
            <a:off x="8125496" y="5191765"/>
            <a:ext cx="824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1.25</a:t>
            </a:r>
          </a:p>
        </p:txBody>
      </p:sp>
      <p:graphicFrame>
        <p:nvGraphicFramePr>
          <p:cNvPr id="211" name="Object 210"/>
          <p:cNvGraphicFramePr>
            <a:graphicFrameLocks noChangeAspect="1"/>
          </p:cNvGraphicFramePr>
          <p:nvPr/>
        </p:nvGraphicFramePr>
        <p:xfrm>
          <a:off x="1865401" y="5919366"/>
          <a:ext cx="1827212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84200" imgH="266700" progId="Equation.3">
                  <p:embed/>
                </p:oleObj>
              </mc:Choice>
              <mc:Fallback>
                <p:oleObj name="Equation" r:id="rId4" imgW="584200" imgH="266700" progId="Equation.3">
                  <p:embed/>
                  <p:pic>
                    <p:nvPicPr>
                      <p:cNvPr id="211" name="Object 2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65401" y="5919366"/>
                        <a:ext cx="1827212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2" name="Group 211"/>
          <p:cNvGrpSpPr/>
          <p:nvPr/>
        </p:nvGrpSpPr>
        <p:grpSpPr>
          <a:xfrm>
            <a:off x="3876725" y="2828283"/>
            <a:ext cx="392091" cy="859262"/>
            <a:chOff x="7175414" y="2959100"/>
            <a:chExt cx="753370" cy="1651000"/>
          </a:xfrm>
          <a:solidFill>
            <a:srgbClr val="660066"/>
          </a:solidFill>
        </p:grpSpPr>
        <p:grpSp>
          <p:nvGrpSpPr>
            <p:cNvPr id="213" name="Group 105"/>
            <p:cNvGrpSpPr>
              <a:grpSpLocks/>
            </p:cNvGrpSpPr>
            <p:nvPr/>
          </p:nvGrpSpPr>
          <p:grpSpPr bwMode="auto">
            <a:xfrm>
              <a:off x="7175414" y="2959100"/>
              <a:ext cx="640872" cy="1651000"/>
              <a:chOff x="5038" y="1988"/>
              <a:chExt cx="312" cy="819"/>
            </a:xfrm>
            <a:grpFill/>
          </p:grpSpPr>
          <p:sp>
            <p:nvSpPr>
              <p:cNvPr id="215" name="AutoShape 96"/>
              <p:cNvSpPr>
                <a:spLocks noChangeArrowheads="1"/>
              </p:cNvSpPr>
              <p:nvPr/>
            </p:nvSpPr>
            <p:spPr bwMode="auto">
              <a:xfrm>
                <a:off x="5129" y="2453"/>
                <a:ext cx="94" cy="354"/>
              </a:xfrm>
              <a:prstGeom prst="parallelogram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6" name="AutoShape 97"/>
              <p:cNvSpPr>
                <a:spLocks noChangeArrowheads="1"/>
              </p:cNvSpPr>
              <p:nvPr/>
            </p:nvSpPr>
            <p:spPr bwMode="auto">
              <a:xfrm flipH="1">
                <a:off x="5250" y="2456"/>
                <a:ext cx="87" cy="347"/>
              </a:xfrm>
              <a:prstGeom prst="parallelogram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7" name="AutoShape 94"/>
              <p:cNvSpPr>
                <a:spLocks noChangeArrowheads="1"/>
              </p:cNvSpPr>
              <p:nvPr/>
            </p:nvSpPr>
            <p:spPr bwMode="auto">
              <a:xfrm>
                <a:off x="5121" y="2162"/>
                <a:ext cx="229" cy="331"/>
              </a:xfrm>
              <a:prstGeom prst="roundRect">
                <a:avLst>
                  <a:gd name="adj" fmla="val 16667"/>
                </a:avLst>
              </a:pr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8" name="AutoShape 93"/>
              <p:cNvSpPr>
                <a:spLocks noChangeArrowheads="1"/>
              </p:cNvSpPr>
              <p:nvPr/>
            </p:nvSpPr>
            <p:spPr bwMode="auto">
              <a:xfrm>
                <a:off x="5145" y="1988"/>
                <a:ext cx="165" cy="174"/>
              </a:xfrm>
              <a:prstGeom prst="smileyFace">
                <a:avLst>
                  <a:gd name="adj" fmla="val 4653"/>
                </a:avLst>
              </a:pr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9" name="AutoShape 99"/>
              <p:cNvSpPr>
                <a:spLocks noChangeArrowheads="1"/>
              </p:cNvSpPr>
              <p:nvPr/>
            </p:nvSpPr>
            <p:spPr bwMode="auto">
              <a:xfrm>
                <a:off x="5038" y="2176"/>
                <a:ext cx="104" cy="308"/>
              </a:xfrm>
              <a:prstGeom prst="parallelogram">
                <a:avLst>
                  <a:gd name="adj" fmla="val 61537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214" name="AutoShape 99"/>
            <p:cNvSpPr>
              <a:spLocks noChangeArrowheads="1"/>
            </p:cNvSpPr>
            <p:nvPr/>
          </p:nvSpPr>
          <p:spPr bwMode="auto">
            <a:xfrm flipH="1">
              <a:off x="7736099" y="3338084"/>
              <a:ext cx="192685" cy="620889"/>
            </a:xfrm>
            <a:prstGeom prst="parallelogram">
              <a:avLst>
                <a:gd name="adj" fmla="val 61537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  <p:graphicFrame>
        <p:nvGraphicFramePr>
          <p:cNvPr id="220" name="Object 219"/>
          <p:cNvGraphicFramePr>
            <a:graphicFrameLocks noChangeAspect="1"/>
          </p:cNvGraphicFramePr>
          <p:nvPr/>
        </p:nvGraphicFramePr>
        <p:xfrm>
          <a:off x="6567707" y="5915104"/>
          <a:ext cx="178752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71500" imgH="266700" progId="Equation.3">
                  <p:embed/>
                </p:oleObj>
              </mc:Choice>
              <mc:Fallback>
                <p:oleObj name="Equation" r:id="rId6" imgW="571500" imgH="266700" progId="Equation.3">
                  <p:embed/>
                  <p:pic>
                    <p:nvPicPr>
                      <p:cNvPr id="220" name="Object 2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67707" y="5915104"/>
                        <a:ext cx="1787525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>
            <a:extLst>
              <a:ext uri="{FF2B5EF4-FFF2-40B4-BE49-F238E27FC236}">
                <a16:creationId xmlns:a16="http://schemas.microsoft.com/office/drawing/2014/main" id="{949DE6C4-657F-4B9D-A125-81C65A0E278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47367" y="3467681"/>
          <a:ext cx="1978025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62000" imgH="419100" progId="Equation.3">
                  <p:embed/>
                </p:oleObj>
              </mc:Choice>
              <mc:Fallback>
                <p:oleObj name="Equation" r:id="rId8" imgW="762000" imgH="419100" progId="Equation.3">
                  <p:embed/>
                  <p:pic>
                    <p:nvPicPr>
                      <p:cNvPr id="62" name="Object 61">
                        <a:extLst>
                          <a:ext uri="{FF2B5EF4-FFF2-40B4-BE49-F238E27FC236}">
                            <a16:creationId xmlns:a16="http://schemas.microsoft.com/office/drawing/2014/main" id="{949DE6C4-657F-4B9D-A125-81C65A0E27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47367" y="3467681"/>
                        <a:ext cx="1978025" cy="10810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58831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6FBC70F-8A68-FB21-AC7A-E14D3F8328B9}"/>
              </a:ext>
            </a:extLst>
          </p:cNvPr>
          <p:cNvSpPr/>
          <p:nvPr/>
        </p:nvSpPr>
        <p:spPr>
          <a:xfrm>
            <a:off x="727958" y="5684363"/>
            <a:ext cx="2049626" cy="1083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Early behaviour…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787168" y="5406564"/>
          <a:ext cx="3987800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36700" imgH="419100" progId="Equation.3">
                  <p:embed/>
                </p:oleObj>
              </mc:Choice>
              <mc:Fallback>
                <p:oleObj name="Equation" r:id="rId2" imgW="1536700" imgH="4191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87168" y="5406564"/>
                        <a:ext cx="3987800" cy="10810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1787169" y="3650403"/>
          <a:ext cx="3559175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71600" imgH="419100" progId="Equation.3">
                  <p:embed/>
                </p:oleObj>
              </mc:Choice>
              <mc:Fallback>
                <p:oleObj name="Equation" r:id="rId4" imgW="1371600" imgH="4191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87169" y="3650403"/>
                        <a:ext cx="3559175" cy="10810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1787169" y="1940440"/>
          <a:ext cx="1978025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62000" imgH="419100" progId="Equation.3">
                  <p:embed/>
                </p:oleObj>
              </mc:Choice>
              <mc:Fallback>
                <p:oleObj name="Equation" r:id="rId6" imgW="762000" imgH="4191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87169" y="1940440"/>
                        <a:ext cx="1978025" cy="10810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707763" y="1940440"/>
            <a:ext cx="385748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90"/>
                </a:solidFill>
              </a:rPr>
              <a:t>It looks like the numbers are tending to something just bigger than 2 </a:t>
            </a: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6600459" y="5101621"/>
            <a:ext cx="378962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i="1" dirty="0"/>
              <a:t>“The average infected person produces ~2+ secondary cases”</a:t>
            </a:r>
          </a:p>
        </p:txBody>
      </p:sp>
    </p:spTree>
    <p:extLst>
      <p:ext uri="{BB962C8B-B14F-4D97-AF65-F5344CB8AC3E}">
        <p14:creationId xmlns:p14="http://schemas.microsoft.com/office/powerpoint/2010/main" val="17307719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1"/>
            <a:ext cx="10668000" cy="3848099"/>
          </a:xfrm>
        </p:spPr>
        <p:txBody>
          <a:bodyPr>
            <a:normAutofit/>
          </a:bodyPr>
          <a:lstStyle/>
          <a:p>
            <a:r>
              <a:rPr lang="en-US" dirty="0"/>
              <a:t>Incorporating </a:t>
            </a:r>
            <a:r>
              <a:rPr lang="en-US" u="sng" dirty="0"/>
              <a:t>births</a:t>
            </a:r>
            <a:r>
              <a:rPr lang="en-US" dirty="0"/>
              <a:t> and deaths can result in endemic infections</a:t>
            </a:r>
          </a:p>
          <a:p>
            <a:r>
              <a:rPr lang="en-US" dirty="0"/>
              <a:t>Oscillations are driven by the delay between infections and births</a:t>
            </a:r>
          </a:p>
          <a:p>
            <a:r>
              <a:rPr lang="en-US" dirty="0"/>
              <a:t>Be careful when epidemic and demographic timescales are similar</a:t>
            </a:r>
          </a:p>
          <a:p>
            <a:r>
              <a:rPr lang="en-US" dirty="0"/>
              <a:t>Age structured models are useful for</a:t>
            </a:r>
          </a:p>
          <a:p>
            <a:pPr lvl="1"/>
            <a:r>
              <a:rPr lang="en-US" dirty="0"/>
              <a:t>Including age-specific risks</a:t>
            </a:r>
          </a:p>
          <a:p>
            <a:pPr lvl="1"/>
            <a:r>
              <a:rPr lang="en-US" dirty="0"/>
              <a:t>More detailed demographic structure</a:t>
            </a:r>
          </a:p>
          <a:p>
            <a:r>
              <a:rPr lang="en-US" dirty="0"/>
              <a:t>Steady state no longer simple functions of R</a:t>
            </a:r>
            <a:r>
              <a:rPr lang="en-US" baseline="-25000" dirty="0"/>
              <a:t>0</a:t>
            </a:r>
          </a:p>
          <a:p>
            <a:r>
              <a:rPr lang="en-US" dirty="0"/>
              <a:t>R</a:t>
            </a:r>
            <a:r>
              <a:rPr lang="en-US" baseline="-25000" dirty="0"/>
              <a:t>0</a:t>
            </a:r>
            <a:r>
              <a:rPr lang="en-US" dirty="0"/>
              <a:t> can be calculated using eigenvalue analysis</a:t>
            </a:r>
          </a:p>
        </p:txBody>
      </p:sp>
    </p:spTree>
    <p:extLst>
      <p:ext uri="{BB962C8B-B14F-4D97-AF65-F5344CB8AC3E}">
        <p14:creationId xmlns:p14="http://schemas.microsoft.com/office/powerpoint/2010/main" val="5663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But what happens then…?</a:t>
            </a:r>
          </a:p>
        </p:txBody>
      </p:sp>
      <p:pic>
        <p:nvPicPr>
          <p:cNvPr id="23554" name="Picture 7" descr="SIR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" t="11374" b="9082"/>
          <a:stretch>
            <a:fillRect/>
          </a:stretch>
        </p:blipFill>
        <p:spPr bwMode="auto">
          <a:xfrm>
            <a:off x="1754189" y="1179513"/>
            <a:ext cx="5597525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3555" name="Object 4"/>
          <p:cNvGraphicFramePr>
            <a:graphicFrameLocks noChangeAspect="1"/>
          </p:cNvGraphicFramePr>
          <p:nvPr/>
        </p:nvGraphicFramePr>
        <p:xfrm>
          <a:off x="6996114" y="1849439"/>
          <a:ext cx="1482725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82600" imgH="203200" progId="Equation.3">
                  <p:embed/>
                </p:oleObj>
              </mc:Choice>
              <mc:Fallback>
                <p:oleObj name="Equation" r:id="rId3" imgW="482600" imgH="203200" progId="Equation.3">
                  <p:embed/>
                  <p:pic>
                    <p:nvPicPr>
                      <p:cNvPr id="2355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96114" y="1849439"/>
                        <a:ext cx="1482725" cy="560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6" name="Object 4"/>
          <p:cNvGraphicFramePr>
            <a:graphicFrameLocks noChangeAspect="1"/>
          </p:cNvGraphicFramePr>
          <p:nvPr/>
        </p:nvGraphicFramePr>
        <p:xfrm>
          <a:off x="7004050" y="3963989"/>
          <a:ext cx="140335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57200" imgH="203200" progId="Equation.3">
                  <p:embed/>
                </p:oleObj>
              </mc:Choice>
              <mc:Fallback>
                <p:oleObj name="Equation" r:id="rId5" imgW="457200" imgH="203200" progId="Equation.3">
                  <p:embed/>
                  <p:pic>
                    <p:nvPicPr>
                      <p:cNvPr id="2355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04050" y="3963989"/>
                        <a:ext cx="1403350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7" name="Object 4"/>
          <p:cNvGraphicFramePr>
            <a:graphicFrameLocks noChangeAspect="1"/>
          </p:cNvGraphicFramePr>
          <p:nvPr/>
        </p:nvGraphicFramePr>
        <p:xfrm>
          <a:off x="7072313" y="4694239"/>
          <a:ext cx="136525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44500" imgH="203200" progId="Equation.DSMT4">
                  <p:embed/>
                </p:oleObj>
              </mc:Choice>
              <mc:Fallback>
                <p:oleObj name="Equation" r:id="rId7" imgW="444500" imgH="203200" progId="Equation.DSMT4">
                  <p:embed/>
                  <p:pic>
                    <p:nvPicPr>
                      <p:cNvPr id="23557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13" y="4694239"/>
                        <a:ext cx="1365250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5745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400" y="479425"/>
            <a:ext cx="8240713" cy="74295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/>
              <a:t>SIR model with births and deaths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243264" y="2209801"/>
            <a:ext cx="1425575" cy="1368425"/>
          </a:xfrm>
          <a:prstGeom prst="rect">
            <a:avLst/>
          </a:prstGeom>
          <a:solidFill>
            <a:srgbClr val="A1C5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kern="0">
                <a:solidFill>
                  <a:sysClr val="windowText" lastClr="000000"/>
                </a:solidFill>
                <a:cs typeface="Arial" charset="0"/>
              </a:rPr>
              <a:t>Susceptible </a:t>
            </a:r>
          </a:p>
          <a:p>
            <a:pPr algn="ctr">
              <a:defRPr/>
            </a:pPr>
            <a:r>
              <a:rPr lang="en-US" kern="0">
                <a:solidFill>
                  <a:sysClr val="windowText" lastClr="000000"/>
                </a:solidFill>
                <a:cs typeface="Arial" charset="0"/>
              </a:rPr>
              <a:t>(S)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6219825" y="2211389"/>
            <a:ext cx="1422400" cy="1366837"/>
          </a:xfrm>
          <a:prstGeom prst="rect">
            <a:avLst/>
          </a:prstGeom>
          <a:solidFill>
            <a:srgbClr val="FFCCCC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kern="0">
                <a:solidFill>
                  <a:sysClr val="windowText" lastClr="000000"/>
                </a:solidFill>
                <a:cs typeface="Arial" charset="0"/>
              </a:rPr>
              <a:t>Infected </a:t>
            </a:r>
          </a:p>
          <a:p>
            <a:pPr algn="ctr">
              <a:defRPr/>
            </a:pPr>
            <a:r>
              <a:rPr lang="en-US" kern="0">
                <a:solidFill>
                  <a:sysClr val="windowText" lastClr="000000"/>
                </a:solidFill>
                <a:cs typeface="Arial" charset="0"/>
              </a:rPr>
              <a:t>(I)</a:t>
            </a:r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>
            <a:off x="4668839" y="2857500"/>
            <a:ext cx="155098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cs typeface="Arial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9028113" y="2174875"/>
            <a:ext cx="1422400" cy="1366838"/>
          </a:xfrm>
          <a:prstGeom prst="rect">
            <a:avLst/>
          </a:prstGeom>
          <a:solidFill>
            <a:srgbClr val="FFFFFF">
              <a:lumMod val="75000"/>
            </a:srgbClr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  <a:cs typeface="Arial" charset="0"/>
              </a:rPr>
              <a:t>Recovered </a:t>
            </a:r>
          </a:p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  <a:cs typeface="Arial" charset="0"/>
              </a:rPr>
              <a:t>(R)</a:t>
            </a:r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7642225" y="2857500"/>
            <a:ext cx="1385888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cs typeface="Arial" charset="0"/>
            </a:endParaRPr>
          </a:p>
        </p:txBody>
      </p:sp>
      <p:graphicFrame>
        <p:nvGraphicFramePr>
          <p:cNvPr id="25607" name="Object 32"/>
          <p:cNvGraphicFramePr>
            <a:graphicFrameLocks noChangeAspect="1"/>
          </p:cNvGraphicFramePr>
          <p:nvPr/>
        </p:nvGraphicFramePr>
        <p:xfrm>
          <a:off x="5087938" y="2943225"/>
          <a:ext cx="417512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1300" imgH="393700" progId="Equation.3">
                  <p:embed/>
                </p:oleObj>
              </mc:Choice>
              <mc:Fallback>
                <p:oleObj name="Equation" r:id="rId3" imgW="241300" imgH="393700" progId="Equation.3">
                  <p:embed/>
                  <p:pic>
                    <p:nvPicPr>
                      <p:cNvPr id="25607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7938" y="2943225"/>
                        <a:ext cx="417512" cy="681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8" name="Object 33"/>
          <p:cNvGraphicFramePr>
            <a:graphicFrameLocks noChangeAspect="1"/>
          </p:cNvGraphicFramePr>
          <p:nvPr/>
        </p:nvGraphicFramePr>
        <p:xfrm>
          <a:off x="8253414" y="3089275"/>
          <a:ext cx="198437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4300" imgH="165100" progId="Equation.DSMT4">
                  <p:embed/>
                </p:oleObj>
              </mc:Choice>
              <mc:Fallback>
                <p:oleObj name="Equation" r:id="rId5" imgW="114300" imgH="165100" progId="Equation.DSMT4">
                  <p:embed/>
                  <p:pic>
                    <p:nvPicPr>
                      <p:cNvPr id="25608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3414" y="3089275"/>
                        <a:ext cx="198437" cy="285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Line 9"/>
          <p:cNvSpPr>
            <a:spLocks noChangeShapeType="1"/>
          </p:cNvSpPr>
          <p:nvPr/>
        </p:nvSpPr>
        <p:spPr bwMode="auto">
          <a:xfrm>
            <a:off x="6967538" y="3579813"/>
            <a:ext cx="0" cy="944562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cs typeface="Arial" charset="0"/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>
            <a:off x="9780588" y="3551239"/>
            <a:ext cx="0" cy="94297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cs typeface="Arial" charset="0"/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3962400" y="3587751"/>
            <a:ext cx="0" cy="94297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cs typeface="Arial" charset="0"/>
            </a:endParaRPr>
          </a:p>
        </p:txBody>
      </p:sp>
      <p:sp>
        <p:nvSpPr>
          <p:cNvPr id="25612" name="TextBox 23"/>
          <p:cNvSpPr txBox="1">
            <a:spLocks noChangeArrowheads="1"/>
          </p:cNvSpPr>
          <p:nvPr/>
        </p:nvSpPr>
        <p:spPr bwMode="auto">
          <a:xfrm>
            <a:off x="6470650" y="4498975"/>
            <a:ext cx="1011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 b="1"/>
              <a:t>deaths</a:t>
            </a:r>
          </a:p>
        </p:txBody>
      </p:sp>
      <p:sp>
        <p:nvSpPr>
          <p:cNvPr id="25613" name="TextBox 25"/>
          <p:cNvSpPr txBox="1">
            <a:spLocks noChangeArrowheads="1"/>
          </p:cNvSpPr>
          <p:nvPr/>
        </p:nvSpPr>
        <p:spPr bwMode="auto">
          <a:xfrm>
            <a:off x="9309100" y="4494213"/>
            <a:ext cx="1011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 b="1"/>
              <a:t>deaths</a:t>
            </a:r>
          </a:p>
        </p:txBody>
      </p:sp>
      <p:sp>
        <p:nvSpPr>
          <p:cNvPr id="25614" name="TextBox 26"/>
          <p:cNvSpPr txBox="1">
            <a:spLocks noChangeArrowheads="1"/>
          </p:cNvSpPr>
          <p:nvPr/>
        </p:nvSpPr>
        <p:spPr bwMode="auto">
          <a:xfrm>
            <a:off x="3490914" y="4506913"/>
            <a:ext cx="1011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 b="1"/>
              <a:t>deaths</a:t>
            </a: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V="1">
            <a:off x="2673351" y="2903538"/>
            <a:ext cx="581025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cs typeface="Arial" charset="0"/>
            </a:endParaRPr>
          </a:p>
        </p:txBody>
      </p:sp>
      <p:sp>
        <p:nvSpPr>
          <p:cNvPr id="25616" name="TextBox 28"/>
          <p:cNvSpPr txBox="1">
            <a:spLocks noChangeArrowheads="1"/>
          </p:cNvSpPr>
          <p:nvPr/>
        </p:nvSpPr>
        <p:spPr bwMode="auto">
          <a:xfrm>
            <a:off x="1668464" y="2663825"/>
            <a:ext cx="898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 b="1"/>
              <a:t>births</a:t>
            </a:r>
          </a:p>
        </p:txBody>
      </p:sp>
    </p:spTree>
    <p:extLst>
      <p:ext uri="{BB962C8B-B14F-4D97-AF65-F5344CB8AC3E}">
        <p14:creationId xmlns:p14="http://schemas.microsoft.com/office/powerpoint/2010/main" val="12968422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SIRbirthsdeaths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089" y="776289"/>
            <a:ext cx="5729287" cy="572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Box 20"/>
          <p:cNvSpPr txBox="1">
            <a:spLocks noChangeArrowheads="1"/>
          </p:cNvSpPr>
          <p:nvPr/>
        </p:nvSpPr>
        <p:spPr bwMode="auto">
          <a:xfrm>
            <a:off x="7366000" y="2176463"/>
            <a:ext cx="27813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 b="1">
                <a:solidFill>
                  <a:srgbClr val="0000CC"/>
                </a:solidFill>
              </a:rPr>
              <a:t>Susceptible population is topped up by births </a:t>
            </a:r>
          </a:p>
        </p:txBody>
      </p:sp>
      <p:sp>
        <p:nvSpPr>
          <p:cNvPr id="25604" name="TextBox 24"/>
          <p:cNvSpPr txBox="1">
            <a:spLocks noChangeArrowheads="1"/>
          </p:cNvSpPr>
          <p:nvPr/>
        </p:nvSpPr>
        <p:spPr bwMode="auto">
          <a:xfrm>
            <a:off x="7445375" y="3841751"/>
            <a:ext cx="27828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 b="1">
                <a:solidFill>
                  <a:srgbClr val="008000"/>
                </a:solidFill>
              </a:rPr>
              <a:t>Immune population is depleted by deaths </a:t>
            </a:r>
          </a:p>
        </p:txBody>
      </p:sp>
      <p:sp>
        <p:nvSpPr>
          <p:cNvPr id="25605" name="TextBox 29"/>
          <p:cNvSpPr txBox="1">
            <a:spLocks noChangeArrowheads="1"/>
          </p:cNvSpPr>
          <p:nvPr/>
        </p:nvSpPr>
        <p:spPr bwMode="auto">
          <a:xfrm>
            <a:off x="8293100" y="6103938"/>
            <a:ext cx="19637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 b="1">
                <a:solidFill>
                  <a:srgbClr val="FF0000"/>
                </a:solidFill>
              </a:rPr>
              <a:t>…until…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DB6168-6E13-4D96-542E-82C1FC02EC9D}"/>
              </a:ext>
            </a:extLst>
          </p:cNvPr>
          <p:cNvSpPr txBox="1">
            <a:spLocks/>
          </p:cNvSpPr>
          <p:nvPr/>
        </p:nvSpPr>
        <p:spPr>
          <a:xfrm>
            <a:off x="787400" y="479425"/>
            <a:ext cx="8240713" cy="742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/>
              <a:t>SIR model with births and deaths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99554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SIRbirthsdeaths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325" y="728663"/>
            <a:ext cx="64008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Box 5"/>
          <p:cNvSpPr txBox="1">
            <a:spLocks noChangeArrowheads="1"/>
          </p:cNvSpPr>
          <p:nvPr/>
        </p:nvSpPr>
        <p:spPr bwMode="auto">
          <a:xfrm>
            <a:off x="7983538" y="4391025"/>
            <a:ext cx="2781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 b="1">
                <a:solidFill>
                  <a:srgbClr val="FF0000"/>
                </a:solidFill>
              </a:rPr>
              <a:t>Another epidemic!</a:t>
            </a:r>
          </a:p>
        </p:txBody>
      </p:sp>
      <p:cxnSp>
        <p:nvCxnSpPr>
          <p:cNvPr id="7" name="Straight Arrow Connector 6"/>
          <p:cNvCxnSpPr>
            <a:stCxn id="28675" idx="1"/>
          </p:cNvCxnSpPr>
          <p:nvPr/>
        </p:nvCxnSpPr>
        <p:spPr>
          <a:xfrm flipH="1">
            <a:off x="6991350" y="4591051"/>
            <a:ext cx="992188" cy="512763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1">
            <a:extLst>
              <a:ext uri="{FF2B5EF4-FFF2-40B4-BE49-F238E27FC236}">
                <a16:creationId xmlns:a16="http://schemas.microsoft.com/office/drawing/2014/main" id="{FBB62748-47D3-EF72-F4A3-FBB5F8DD82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400" y="479425"/>
            <a:ext cx="8240713" cy="74295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/>
              <a:t>SIR model with births and deaths</a:t>
            </a:r>
          </a:p>
        </p:txBody>
      </p:sp>
    </p:spTree>
    <p:extLst>
      <p:ext uri="{BB962C8B-B14F-4D97-AF65-F5344CB8AC3E}">
        <p14:creationId xmlns:p14="http://schemas.microsoft.com/office/powerpoint/2010/main" val="29777624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2662239" y="3370263"/>
            <a:ext cx="484187" cy="2559050"/>
            <a:chOff x="1456" y="1681"/>
            <a:chExt cx="305" cy="1612"/>
          </a:xfrm>
        </p:grpSpPr>
        <p:sp>
          <p:nvSpPr>
            <p:cNvPr id="6" name="AutoShape 7"/>
            <p:cNvSpPr>
              <a:spLocks noChangeArrowheads="1"/>
            </p:cNvSpPr>
            <p:nvPr/>
          </p:nvSpPr>
          <p:spPr bwMode="auto">
            <a:xfrm>
              <a:off x="1464" y="1681"/>
              <a:ext cx="297" cy="514"/>
            </a:xfrm>
            <a:prstGeom prst="roundRect">
              <a:avLst>
                <a:gd name="adj" fmla="val 16667"/>
              </a:avLst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7" name="AutoShape 8"/>
            <p:cNvSpPr>
              <a:spLocks noChangeArrowheads="1"/>
            </p:cNvSpPr>
            <p:nvPr/>
          </p:nvSpPr>
          <p:spPr bwMode="auto">
            <a:xfrm>
              <a:off x="1456" y="2239"/>
              <a:ext cx="297" cy="514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8" name="AutoShape 9"/>
            <p:cNvSpPr>
              <a:spLocks noChangeArrowheads="1"/>
            </p:cNvSpPr>
            <p:nvPr/>
          </p:nvSpPr>
          <p:spPr bwMode="auto">
            <a:xfrm>
              <a:off x="1456" y="2779"/>
              <a:ext cx="297" cy="514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</p:grpSp>
      <p:grpSp>
        <p:nvGrpSpPr>
          <p:cNvPr id="40" name="Group 44"/>
          <p:cNvGrpSpPr>
            <a:grpSpLocks/>
          </p:cNvGrpSpPr>
          <p:nvPr/>
        </p:nvGrpSpPr>
        <p:grpSpPr bwMode="auto">
          <a:xfrm>
            <a:off x="3424239" y="4435475"/>
            <a:ext cx="1736725" cy="1277938"/>
            <a:chOff x="1700" y="2451"/>
            <a:chExt cx="1094" cy="805"/>
          </a:xfrm>
        </p:grpSpPr>
        <p:sp>
          <p:nvSpPr>
            <p:cNvPr id="41" name="AutoShape 12"/>
            <p:cNvSpPr>
              <a:spLocks noChangeArrowheads="1"/>
            </p:cNvSpPr>
            <p:nvPr/>
          </p:nvSpPr>
          <p:spPr bwMode="auto">
            <a:xfrm>
              <a:off x="2354" y="2451"/>
              <a:ext cx="440" cy="285"/>
            </a:xfrm>
            <a:prstGeom prst="roundRect">
              <a:avLst>
                <a:gd name="adj" fmla="val 16667"/>
              </a:avLst>
            </a:prstGeom>
            <a:solidFill>
              <a:srgbClr val="CC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42" name="AutoShape 13"/>
            <p:cNvSpPr>
              <a:spLocks noChangeArrowheads="1"/>
            </p:cNvSpPr>
            <p:nvPr/>
          </p:nvSpPr>
          <p:spPr bwMode="auto">
            <a:xfrm>
              <a:off x="1700" y="2971"/>
              <a:ext cx="303" cy="285"/>
            </a:xfrm>
            <a:prstGeom prst="roundRect">
              <a:avLst>
                <a:gd name="adj" fmla="val 16667"/>
              </a:avLst>
            </a:prstGeom>
            <a:solidFill>
              <a:srgbClr val="CC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43" name="Line 15"/>
            <p:cNvSpPr>
              <a:spLocks noChangeShapeType="1"/>
            </p:cNvSpPr>
            <p:nvPr/>
          </p:nvSpPr>
          <p:spPr bwMode="auto">
            <a:xfrm flipH="1">
              <a:off x="1859" y="2742"/>
              <a:ext cx="674" cy="237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</p:grpSp>
      <p:grpSp>
        <p:nvGrpSpPr>
          <p:cNvPr id="9" name="Group 43"/>
          <p:cNvGrpSpPr>
            <a:grpSpLocks/>
          </p:cNvGrpSpPr>
          <p:nvPr/>
        </p:nvGrpSpPr>
        <p:grpSpPr bwMode="auto">
          <a:xfrm>
            <a:off x="3386138" y="3502025"/>
            <a:ext cx="1814512" cy="1373188"/>
            <a:chOff x="1889" y="1871"/>
            <a:chExt cx="1143" cy="865"/>
          </a:xfrm>
        </p:grpSpPr>
        <p:sp>
          <p:nvSpPr>
            <p:cNvPr id="10" name="AutoShape 10"/>
            <p:cNvSpPr>
              <a:spLocks noChangeArrowheads="1"/>
            </p:cNvSpPr>
            <p:nvPr/>
          </p:nvSpPr>
          <p:spPr bwMode="auto">
            <a:xfrm>
              <a:off x="2236" y="1871"/>
              <a:ext cx="796" cy="285"/>
            </a:xfrm>
            <a:prstGeom prst="roundRect">
              <a:avLst>
                <a:gd name="adj" fmla="val 16667"/>
              </a:avLst>
            </a:prstGeom>
            <a:solidFill>
              <a:srgbClr val="FF99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1" name="AutoShape 11"/>
            <p:cNvSpPr>
              <a:spLocks noChangeArrowheads="1"/>
            </p:cNvSpPr>
            <p:nvPr/>
          </p:nvSpPr>
          <p:spPr bwMode="auto">
            <a:xfrm>
              <a:off x="1889" y="2451"/>
              <a:ext cx="663" cy="285"/>
            </a:xfrm>
            <a:prstGeom prst="roundRect">
              <a:avLst>
                <a:gd name="adj" fmla="val 16667"/>
              </a:avLst>
            </a:prstGeom>
            <a:solidFill>
              <a:srgbClr val="FF99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 flipH="1">
              <a:off x="2125" y="2171"/>
              <a:ext cx="237" cy="28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</p:grpSp>
      <p:graphicFrame>
        <p:nvGraphicFramePr>
          <p:cNvPr id="44" name="Object 6"/>
          <p:cNvGraphicFramePr>
            <a:graphicFrameLocks noChangeAspect="1"/>
          </p:cNvGraphicFramePr>
          <p:nvPr/>
        </p:nvGraphicFramePr>
        <p:xfrm>
          <a:off x="2670176" y="3328988"/>
          <a:ext cx="3351213" cy="258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62100" imgH="1206500" progId="Equation.3">
                  <p:embed/>
                </p:oleObj>
              </mc:Choice>
              <mc:Fallback>
                <p:oleObj name="Equation" r:id="rId2" imgW="1562100" imgH="1206500" progId="Equation.3">
                  <p:embed/>
                  <p:pic>
                    <p:nvPicPr>
                      <p:cNvPr id="4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0176" y="3328988"/>
                        <a:ext cx="3351213" cy="258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Equations</a:t>
            </a: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1922463" y="1660525"/>
            <a:ext cx="226882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1600" i="1">
                <a:cs typeface="Arial" charset="0"/>
              </a:rPr>
              <a:t>b</a:t>
            </a:r>
            <a:r>
              <a:rPr lang="en-GB" sz="1600">
                <a:cs typeface="Arial" charset="0"/>
              </a:rPr>
              <a:t> = birth rate (per capita)</a:t>
            </a: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1860551" y="2005013"/>
            <a:ext cx="240476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1600" i="1">
                <a:cs typeface="Arial" charset="0"/>
              </a:rPr>
              <a:t>m</a:t>
            </a:r>
            <a:r>
              <a:rPr lang="en-GB" sz="1600">
                <a:cs typeface="Arial" charset="0"/>
              </a:rPr>
              <a:t> = death rate (per capita)</a:t>
            </a:r>
          </a:p>
        </p:txBody>
      </p:sp>
      <p:grpSp>
        <p:nvGrpSpPr>
          <p:cNvPr id="29704" name="Group 19"/>
          <p:cNvGrpSpPr>
            <a:grpSpLocks/>
          </p:cNvGrpSpPr>
          <p:nvPr/>
        </p:nvGrpSpPr>
        <p:grpSpPr bwMode="auto">
          <a:xfrm>
            <a:off x="6192839" y="1417639"/>
            <a:ext cx="4143375" cy="1204913"/>
            <a:chOff x="2941" y="687"/>
            <a:chExt cx="2610" cy="759"/>
          </a:xfrm>
        </p:grpSpPr>
        <p:sp>
          <p:nvSpPr>
            <p:cNvPr id="16" name="Rectangle 20"/>
            <p:cNvSpPr>
              <a:spLocks noChangeArrowheads="1"/>
            </p:cNvSpPr>
            <p:nvPr/>
          </p:nvSpPr>
          <p:spPr bwMode="auto">
            <a:xfrm>
              <a:off x="3335" y="870"/>
              <a:ext cx="381" cy="284"/>
            </a:xfrm>
            <a:prstGeom prst="rect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GB" sz="1600" b="1" i="1">
                  <a:latin typeface="Times New Roman" charset="0"/>
                  <a:cs typeface="Arial" charset="0"/>
                </a:rPr>
                <a:t>S</a:t>
              </a:r>
            </a:p>
          </p:txBody>
        </p:sp>
        <p:sp>
          <p:nvSpPr>
            <p:cNvPr id="17" name="Rectangle 21"/>
            <p:cNvSpPr>
              <a:spLocks noChangeArrowheads="1"/>
            </p:cNvSpPr>
            <p:nvPr/>
          </p:nvSpPr>
          <p:spPr bwMode="auto">
            <a:xfrm>
              <a:off x="4226" y="870"/>
              <a:ext cx="381" cy="28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GB" sz="1600" b="1" i="1">
                  <a:latin typeface="Times New Roman" charset="0"/>
                  <a:cs typeface="Arial" charset="0"/>
                </a:rPr>
                <a:t>I</a:t>
              </a:r>
            </a:p>
          </p:txBody>
        </p:sp>
        <p:sp>
          <p:nvSpPr>
            <p:cNvPr id="18" name="Rectangle 22"/>
            <p:cNvSpPr>
              <a:spLocks noChangeArrowheads="1"/>
            </p:cNvSpPr>
            <p:nvPr/>
          </p:nvSpPr>
          <p:spPr bwMode="auto">
            <a:xfrm>
              <a:off x="5170" y="870"/>
              <a:ext cx="381" cy="284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GB" sz="1600" b="1" i="1">
                  <a:latin typeface="Times New Roman" charset="0"/>
                  <a:cs typeface="Arial" charset="0"/>
                </a:rPr>
                <a:t>R</a:t>
              </a:r>
            </a:p>
          </p:txBody>
        </p:sp>
        <p:sp>
          <p:nvSpPr>
            <p:cNvPr id="19" name="Line 23"/>
            <p:cNvSpPr>
              <a:spLocks noChangeShapeType="1"/>
            </p:cNvSpPr>
            <p:nvPr/>
          </p:nvSpPr>
          <p:spPr bwMode="auto">
            <a:xfrm>
              <a:off x="3710" y="1006"/>
              <a:ext cx="5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0" name="Line 24"/>
            <p:cNvSpPr>
              <a:spLocks noChangeShapeType="1"/>
            </p:cNvSpPr>
            <p:nvPr/>
          </p:nvSpPr>
          <p:spPr bwMode="auto">
            <a:xfrm>
              <a:off x="4606" y="1006"/>
              <a:ext cx="54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1" name="Text Box 25"/>
            <p:cNvSpPr txBox="1">
              <a:spLocks noChangeArrowheads="1"/>
            </p:cNvSpPr>
            <p:nvPr/>
          </p:nvSpPr>
          <p:spPr bwMode="auto">
            <a:xfrm>
              <a:off x="3701" y="803"/>
              <a:ext cx="475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cs typeface="Arial" charset="0"/>
                </a:rPr>
                <a:t>Infection</a:t>
              </a:r>
            </a:p>
          </p:txBody>
        </p:sp>
        <p:sp>
          <p:nvSpPr>
            <p:cNvPr id="22" name="Arc 26"/>
            <p:cNvSpPr>
              <a:spLocks/>
            </p:cNvSpPr>
            <p:nvPr/>
          </p:nvSpPr>
          <p:spPr bwMode="auto">
            <a:xfrm flipV="1">
              <a:off x="3982" y="687"/>
              <a:ext cx="432" cy="175"/>
            </a:xfrm>
            <a:custGeom>
              <a:avLst/>
              <a:gdLst>
                <a:gd name="G0" fmla="+- 20736 0 0"/>
                <a:gd name="G1" fmla="+- 1 0 0"/>
                <a:gd name="G2" fmla="+- 21600 0 0"/>
                <a:gd name="T0" fmla="*/ 42336 w 42336"/>
                <a:gd name="T1" fmla="*/ 0 h 21601"/>
                <a:gd name="T2" fmla="*/ 0 w 42336"/>
                <a:gd name="T3" fmla="*/ 6050 h 21601"/>
                <a:gd name="T4" fmla="*/ 20736 w 42336"/>
                <a:gd name="T5" fmla="*/ 1 h 2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336" h="21601" fill="none" extrusionOk="0">
                  <a:moveTo>
                    <a:pt x="42335" y="0"/>
                  </a:moveTo>
                  <a:cubicBezTo>
                    <a:pt x="42335" y="0"/>
                    <a:pt x="42336" y="0"/>
                    <a:pt x="42336" y="1"/>
                  </a:cubicBezTo>
                  <a:cubicBezTo>
                    <a:pt x="42336" y="11930"/>
                    <a:pt x="32665" y="21601"/>
                    <a:pt x="20736" y="21601"/>
                  </a:cubicBezTo>
                  <a:cubicBezTo>
                    <a:pt x="11136" y="21600"/>
                    <a:pt x="2688" y="15265"/>
                    <a:pt x="0" y="6049"/>
                  </a:cubicBezTo>
                </a:path>
                <a:path w="42336" h="21601" stroke="0" extrusionOk="0">
                  <a:moveTo>
                    <a:pt x="42335" y="0"/>
                  </a:moveTo>
                  <a:cubicBezTo>
                    <a:pt x="42335" y="0"/>
                    <a:pt x="42336" y="0"/>
                    <a:pt x="42336" y="1"/>
                  </a:cubicBezTo>
                  <a:cubicBezTo>
                    <a:pt x="42336" y="11930"/>
                    <a:pt x="32665" y="21601"/>
                    <a:pt x="20736" y="21601"/>
                  </a:cubicBezTo>
                  <a:cubicBezTo>
                    <a:pt x="11136" y="21600"/>
                    <a:pt x="2688" y="15265"/>
                    <a:pt x="0" y="6049"/>
                  </a:cubicBezTo>
                  <a:lnTo>
                    <a:pt x="20736" y="1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3" name="Text Box 27"/>
            <p:cNvSpPr txBox="1">
              <a:spLocks noChangeArrowheads="1"/>
            </p:cNvSpPr>
            <p:nvPr/>
          </p:nvSpPr>
          <p:spPr bwMode="auto">
            <a:xfrm>
              <a:off x="4595" y="803"/>
              <a:ext cx="483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cs typeface="Arial" charset="0"/>
                </a:rPr>
                <a:t>Recovery</a:t>
              </a:r>
            </a:p>
          </p:txBody>
        </p:sp>
        <p:sp>
          <p:nvSpPr>
            <p:cNvPr id="24" name="Line 28"/>
            <p:cNvSpPr>
              <a:spLocks noChangeShapeType="1"/>
            </p:cNvSpPr>
            <p:nvPr/>
          </p:nvSpPr>
          <p:spPr bwMode="auto">
            <a:xfrm>
              <a:off x="3080" y="997"/>
              <a:ext cx="2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5" name="Text Box 29"/>
            <p:cNvSpPr txBox="1">
              <a:spLocks noChangeArrowheads="1"/>
            </p:cNvSpPr>
            <p:nvPr/>
          </p:nvSpPr>
          <p:spPr bwMode="auto">
            <a:xfrm>
              <a:off x="2941" y="820"/>
              <a:ext cx="354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cs typeface="Arial" charset="0"/>
                </a:rPr>
                <a:t>Births</a:t>
              </a:r>
            </a:p>
          </p:txBody>
        </p:sp>
        <p:sp>
          <p:nvSpPr>
            <p:cNvPr id="26" name="Line 30"/>
            <p:cNvSpPr>
              <a:spLocks noChangeShapeType="1"/>
            </p:cNvSpPr>
            <p:nvPr/>
          </p:nvSpPr>
          <p:spPr bwMode="auto">
            <a:xfrm>
              <a:off x="4405" y="1150"/>
              <a:ext cx="0" cy="1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7" name="Line 31"/>
            <p:cNvSpPr>
              <a:spLocks noChangeShapeType="1"/>
            </p:cNvSpPr>
            <p:nvPr/>
          </p:nvSpPr>
          <p:spPr bwMode="auto">
            <a:xfrm>
              <a:off x="5365" y="1150"/>
              <a:ext cx="0" cy="1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8" name="Line 32"/>
            <p:cNvSpPr>
              <a:spLocks noChangeShapeType="1"/>
            </p:cNvSpPr>
            <p:nvPr/>
          </p:nvSpPr>
          <p:spPr bwMode="auto">
            <a:xfrm>
              <a:off x="3521" y="1150"/>
              <a:ext cx="0" cy="1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9" name="Text Box 33"/>
            <p:cNvSpPr txBox="1">
              <a:spLocks noChangeArrowheads="1"/>
            </p:cNvSpPr>
            <p:nvPr/>
          </p:nvSpPr>
          <p:spPr bwMode="auto">
            <a:xfrm>
              <a:off x="3303" y="1272"/>
              <a:ext cx="397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cs typeface="Arial" charset="0"/>
                </a:rPr>
                <a:t>Deaths</a:t>
              </a:r>
            </a:p>
          </p:txBody>
        </p:sp>
        <p:sp>
          <p:nvSpPr>
            <p:cNvPr id="30" name="Text Box 34"/>
            <p:cNvSpPr txBox="1">
              <a:spLocks noChangeArrowheads="1"/>
            </p:cNvSpPr>
            <p:nvPr/>
          </p:nvSpPr>
          <p:spPr bwMode="auto">
            <a:xfrm>
              <a:off x="4178" y="1272"/>
              <a:ext cx="397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cs typeface="Arial" charset="0"/>
                </a:rPr>
                <a:t>Deaths</a:t>
              </a:r>
            </a:p>
          </p:txBody>
        </p:sp>
        <p:sp>
          <p:nvSpPr>
            <p:cNvPr id="31" name="Text Box 35"/>
            <p:cNvSpPr txBox="1">
              <a:spLocks noChangeArrowheads="1"/>
            </p:cNvSpPr>
            <p:nvPr/>
          </p:nvSpPr>
          <p:spPr bwMode="auto">
            <a:xfrm>
              <a:off x="5146" y="1272"/>
              <a:ext cx="397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cs typeface="Arial" charset="0"/>
                </a:rPr>
                <a:t>Deaths</a:t>
              </a:r>
            </a:p>
          </p:txBody>
        </p:sp>
      </p:grpSp>
      <p:grpSp>
        <p:nvGrpSpPr>
          <p:cNvPr id="32" name="Group 46"/>
          <p:cNvGrpSpPr>
            <a:grpSpLocks/>
          </p:cNvGrpSpPr>
          <p:nvPr/>
        </p:nvGrpSpPr>
        <p:grpSpPr bwMode="auto">
          <a:xfrm>
            <a:off x="6943726" y="3078163"/>
            <a:ext cx="2919413" cy="3187700"/>
            <a:chOff x="3841" y="1733"/>
            <a:chExt cx="1839" cy="2008"/>
          </a:xfrm>
        </p:grpSpPr>
        <p:sp>
          <p:nvSpPr>
            <p:cNvPr id="33" name="AutoShape 38"/>
            <p:cNvSpPr>
              <a:spLocks noChangeArrowheads="1"/>
            </p:cNvSpPr>
            <p:nvPr/>
          </p:nvSpPr>
          <p:spPr bwMode="auto">
            <a:xfrm>
              <a:off x="3841" y="1733"/>
              <a:ext cx="1839" cy="2008"/>
            </a:xfrm>
            <a:prstGeom prst="foldedCorner">
              <a:avLst>
                <a:gd name="adj" fmla="val 125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34" name="Text Box 36"/>
            <p:cNvSpPr txBox="1">
              <a:spLocks noChangeArrowheads="1"/>
            </p:cNvSpPr>
            <p:nvPr/>
          </p:nvSpPr>
          <p:spPr bwMode="auto">
            <a:xfrm>
              <a:off x="3931" y="1766"/>
              <a:ext cx="940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600">
                  <a:cs typeface="Arial" charset="0"/>
                </a:rPr>
                <a:t>Population size:</a:t>
              </a:r>
            </a:p>
          </p:txBody>
        </p:sp>
        <p:graphicFrame>
          <p:nvGraphicFramePr>
            <p:cNvPr id="29711" name="Object 37"/>
            <p:cNvGraphicFramePr>
              <a:graphicFrameLocks noChangeAspect="1"/>
            </p:cNvGraphicFramePr>
            <p:nvPr/>
          </p:nvGraphicFramePr>
          <p:xfrm>
            <a:off x="3990" y="1997"/>
            <a:ext cx="1620" cy="11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1651000" imgH="1143000" progId="Equation.DSMT4">
                    <p:embed/>
                  </p:oleObj>
                </mc:Choice>
                <mc:Fallback>
                  <p:oleObj name="Equation" r:id="rId4" imgW="1651000" imgH="1143000" progId="Equation.DSMT4">
                    <p:embed/>
                    <p:pic>
                      <p:nvPicPr>
                        <p:cNvPr id="29711" name="Object 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90" y="1997"/>
                          <a:ext cx="1620" cy="112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 xmlns="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xmlns="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 xmlns="">
                              <a:effectLst>
                                <a:outerShdw blurRad="63500" dist="38099" dir="2700000" algn="ctr" rotWithShape="0">
                                  <a:srgbClr val="000000">
                                    <a:alpha val="74997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" name="Text Box 40"/>
            <p:cNvSpPr txBox="1">
              <a:spLocks noChangeArrowheads="1"/>
            </p:cNvSpPr>
            <p:nvPr/>
          </p:nvSpPr>
          <p:spPr bwMode="auto">
            <a:xfrm>
              <a:off x="3931" y="3128"/>
              <a:ext cx="1651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GB" sz="1400">
                  <a:cs typeface="Arial" charset="0"/>
                  <a:sym typeface="Wingdings" charset="0"/>
                </a:rPr>
                <a:t> If birth rate = death rate, dN/dt = 0</a:t>
              </a:r>
            </a:p>
            <a:p>
              <a:pPr>
                <a:defRPr/>
              </a:pPr>
              <a:r>
                <a:rPr lang="en-GB" sz="1400">
                  <a:cs typeface="Arial" charset="0"/>
                  <a:sym typeface="Wingdings" charset="0"/>
                </a:rPr>
                <a:t> Constant population size</a:t>
              </a:r>
              <a:endParaRPr lang="en-GB" sz="1400">
                <a:cs typeface="Arial" charset="0"/>
              </a:endParaRPr>
            </a:p>
          </p:txBody>
        </p:sp>
      </p:grpSp>
      <p:grpSp>
        <p:nvGrpSpPr>
          <p:cNvPr id="37" name="Group 45"/>
          <p:cNvGrpSpPr>
            <a:grpSpLocks/>
          </p:cNvGrpSpPr>
          <p:nvPr/>
        </p:nvGrpSpPr>
        <p:grpSpPr bwMode="auto">
          <a:xfrm>
            <a:off x="3578226" y="2917825"/>
            <a:ext cx="1285875" cy="685800"/>
            <a:chOff x="2064" y="1282"/>
            <a:chExt cx="810" cy="432"/>
          </a:xfrm>
        </p:grpSpPr>
        <p:sp>
          <p:nvSpPr>
            <p:cNvPr id="38" name="Text Box 16"/>
            <p:cNvSpPr txBox="1">
              <a:spLocks noChangeArrowheads="1"/>
            </p:cNvSpPr>
            <p:nvPr/>
          </p:nvSpPr>
          <p:spPr bwMode="auto">
            <a:xfrm>
              <a:off x="2064" y="1282"/>
              <a:ext cx="810" cy="21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600" i="1">
                  <a:latin typeface="Times New Roman" charset="0"/>
                  <a:cs typeface="Arial" charset="0"/>
                </a:rPr>
                <a:t>N = S + I +R</a:t>
              </a:r>
            </a:p>
          </p:txBody>
        </p:sp>
        <p:sp>
          <p:nvSpPr>
            <p:cNvPr id="39" name="Line 41"/>
            <p:cNvSpPr>
              <a:spLocks noChangeShapeType="1"/>
            </p:cNvSpPr>
            <p:nvPr/>
          </p:nvSpPr>
          <p:spPr bwMode="auto">
            <a:xfrm>
              <a:off x="2173" y="1498"/>
              <a:ext cx="0" cy="2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882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VIMC_ppt7">
  <a:themeElements>
    <a:clrScheme name="VIMC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2173BA"/>
      </a:accent1>
      <a:accent2>
        <a:srgbClr val="2A3578"/>
      </a:accent2>
      <a:accent3>
        <a:srgbClr val="00ABED"/>
      </a:accent3>
      <a:accent4>
        <a:srgbClr val="A7DEF8"/>
      </a:accent4>
      <a:accent5>
        <a:srgbClr val="A91778"/>
      </a:accent5>
      <a:accent6>
        <a:srgbClr val="368272"/>
      </a:accent6>
      <a:hlink>
        <a:srgbClr val="A91778"/>
      </a:hlink>
      <a:folHlink>
        <a:srgbClr val="6F1C98"/>
      </a:folHlink>
    </a:clrScheme>
    <a:fontScheme name="Imperial">
      <a:majorFont>
        <a:latin typeface="Imperial sans"/>
        <a:ea typeface=""/>
        <a:cs typeface=""/>
      </a:majorFont>
      <a:minorFont>
        <a:latin typeface="Imperial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3C4F4BF-3110-4CB5-A6CB-AFF5EA517E97}" vid="{7B52B56A-EB7C-4741-82B1-60F61138026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VIMC-ppt-kw</Template>
  <TotalTime>1150</TotalTime>
  <Words>1028</Words>
  <Application>Microsoft Office PowerPoint</Application>
  <PresentationFormat>Widescreen</PresentationFormat>
  <Paragraphs>244</Paragraphs>
  <Slides>43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2" baseType="lpstr">
      <vt:lpstr>Arial</vt:lpstr>
      <vt:lpstr>Calibri</vt:lpstr>
      <vt:lpstr>Cambria Math</vt:lpstr>
      <vt:lpstr>Century Gothic</vt:lpstr>
      <vt:lpstr>Imperial sans</vt:lpstr>
      <vt:lpstr>Times New Roman</vt:lpstr>
      <vt:lpstr>Wingdings</vt:lpstr>
      <vt:lpstr>VIMC_ppt7</vt:lpstr>
      <vt:lpstr>Equation</vt:lpstr>
      <vt:lpstr>Mathematical modelling for vaccine-preventable diseases</vt:lpstr>
      <vt:lpstr>Objectives of this lecture</vt:lpstr>
      <vt:lpstr>Practical</vt:lpstr>
      <vt:lpstr>When does an epidemic die out?</vt:lpstr>
      <vt:lpstr>But what happens then…?</vt:lpstr>
      <vt:lpstr>SIR model with births and deaths</vt:lpstr>
      <vt:lpstr>PowerPoint Presentation</vt:lpstr>
      <vt:lpstr>SIR model with births and deaths</vt:lpstr>
      <vt:lpstr>Equations</vt:lpstr>
      <vt:lpstr>Dynamics in detail</vt:lpstr>
      <vt:lpstr>Dynamics in detail</vt:lpstr>
      <vt:lpstr>Dynamics in detail</vt:lpstr>
      <vt:lpstr>Dynamics in detail</vt:lpstr>
      <vt:lpstr>Dynamics in detail</vt:lpstr>
      <vt:lpstr>Steady state</vt:lpstr>
      <vt:lpstr>In the SI phase plane</vt:lpstr>
      <vt:lpstr>Steady state</vt:lpstr>
      <vt:lpstr>Steady state solutions</vt:lpstr>
      <vt:lpstr>Oscillations leading to steady state…</vt:lpstr>
      <vt:lpstr>Assumptions in the standard SIR model</vt:lpstr>
      <vt:lpstr>Mortality</vt:lpstr>
      <vt:lpstr>Mortality vs Epidemic timescales</vt:lpstr>
      <vt:lpstr>Recovery</vt:lpstr>
      <vt:lpstr>Risk of infection</vt:lpstr>
      <vt:lpstr>When are these assumptions important? What can I do about them?</vt:lpstr>
      <vt:lpstr>When are these assumptions important? What can I do about them?</vt:lpstr>
      <vt:lpstr>Quick solution… add in multiple infectious states</vt:lpstr>
      <vt:lpstr>Quick solution… add in multiple infectious states</vt:lpstr>
      <vt:lpstr>Including age explicitly</vt:lpstr>
      <vt:lpstr>Including age explicitly</vt:lpstr>
      <vt:lpstr>Discrete age groups</vt:lpstr>
      <vt:lpstr>Useful distributions for lifetimes</vt:lpstr>
      <vt:lpstr>Useful distributions for infectious/incubation periods</vt:lpstr>
      <vt:lpstr>Incidence rate by age</vt:lpstr>
      <vt:lpstr>Age-specific force-of-infection</vt:lpstr>
      <vt:lpstr>Age-specific force-of-infection</vt:lpstr>
      <vt:lpstr>Age-specific force-of-infection</vt:lpstr>
      <vt:lpstr>Transmission matrix</vt:lpstr>
      <vt:lpstr>Transmission matrix</vt:lpstr>
      <vt:lpstr>Example: CoMix</vt:lpstr>
      <vt:lpstr>What is R0 in a structured population?</vt:lpstr>
      <vt:lpstr>Early behaviour…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Vaccine Impact Modelling Consortium   Annual Meeting 2018  Welcome and Consortium Update</dc:title>
  <dc:creator>Garske, Tini</dc:creator>
  <cp:lastModifiedBy>Gaythorpe, Katy</cp:lastModifiedBy>
  <cp:revision>73</cp:revision>
  <dcterms:created xsi:type="dcterms:W3CDTF">2018-03-18T15:49:19Z</dcterms:created>
  <dcterms:modified xsi:type="dcterms:W3CDTF">2024-08-28T12:26:30Z</dcterms:modified>
</cp:coreProperties>
</file>