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7" r:id="rId2"/>
    <p:sldId id="270" r:id="rId3"/>
    <p:sldId id="264" r:id="rId4"/>
    <p:sldId id="275" r:id="rId5"/>
    <p:sldId id="257" r:id="rId6"/>
    <p:sldId id="258" r:id="rId7"/>
    <p:sldId id="260" r:id="rId8"/>
    <p:sldId id="279" r:id="rId9"/>
    <p:sldId id="259" r:id="rId10"/>
    <p:sldId id="262" r:id="rId11"/>
    <p:sldId id="261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327"/>
  </p:normalViewPr>
  <p:slideViewPr>
    <p:cSldViewPr snapToGrid="0">
      <p:cViewPr varScale="1">
        <p:scale>
          <a:sx n="131" d="100"/>
          <a:sy n="131" d="100"/>
        </p:scale>
        <p:origin x="37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1FEDDF-64C0-F4D0-C375-F84CC99C91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6E44A67-7F9A-3213-2089-863DB4357C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C42107-C93D-AAE0-8A19-53F0F317F4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FF8E2-D545-C549-9856-294325AEA6C7}" type="datetimeFigureOut">
              <a:rPr lang="en-US" smtClean="0"/>
              <a:t>9/12/24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2CFFA8-A4DF-B169-79C2-C422BE886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F5C113-99A3-EACF-BF01-9BD8A29CF2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6A3AF-4914-884C-B5D8-F85265C672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9816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467E6F-D5AB-53C9-0FA1-411E1ACBDA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73F2F4-9105-203D-F4AD-FDA6C5DF37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6F47BF-A3B5-6FAF-0869-8FCC4716E4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FF8E2-D545-C549-9856-294325AEA6C7}" type="datetimeFigureOut">
              <a:rPr lang="en-US" smtClean="0"/>
              <a:t>9/12/24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EE9EBE-A2B9-9676-2D9D-869339342E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53AD88-11D5-1376-4807-21EC94C40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6A3AF-4914-884C-B5D8-F85265C672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697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F385CEC-6BCD-0396-579D-04F7915FADC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20EE76-CD75-54C1-6654-3536F9D125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232936-D7B9-9BBE-486B-3BDF4CE3D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FF8E2-D545-C549-9856-294325AEA6C7}" type="datetimeFigureOut">
              <a:rPr lang="en-US" smtClean="0"/>
              <a:t>9/12/24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8DC295-D9CB-475C-0B0B-87B61E22A6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D5888F-5EF4-17CC-88B8-10D643A8AD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6A3AF-4914-884C-B5D8-F85265C672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667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AC144-5F33-8BAD-5E47-246CAC19D8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4CCC4A-5419-C73D-1C81-B0EAD245E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5FE908-231D-AE68-7869-2D03696ABD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FF8E2-D545-C549-9856-294325AEA6C7}" type="datetimeFigureOut">
              <a:rPr lang="en-US" smtClean="0"/>
              <a:t>9/12/24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F0F5BF-FF51-0B5B-8C66-61161AD45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37A377-971C-5C64-E7F3-B96E9D7C6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6A3AF-4914-884C-B5D8-F85265C672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242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E02340-A260-9809-E96F-27F19004FE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EC9BE3-35CF-2EF7-204A-F8E8336F5B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908CC5-EA61-50EA-C7FA-1C660E8700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FF8E2-D545-C549-9856-294325AEA6C7}" type="datetimeFigureOut">
              <a:rPr lang="en-US" smtClean="0"/>
              <a:t>9/12/24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31A3DA-1EF4-BA8E-4E69-D1110909E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14F5E4-2545-F81C-4B0B-A843D7E133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6A3AF-4914-884C-B5D8-F85265C672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561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2DA37-2583-22C1-461E-BF3BB3C18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5F70BA-9DF2-F79A-7B39-9C7C60FE41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3648A3-8563-F4D6-2D83-1E25C5537A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B39D52-6712-2326-7562-1EE9C93BC0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FF8E2-D545-C549-9856-294325AEA6C7}" type="datetimeFigureOut">
              <a:rPr lang="en-US" smtClean="0"/>
              <a:t>9/12/24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6276E3-F977-A515-C0C0-516D01948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4BB0E5-5C14-722D-8064-2BE9A0AD9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6A3AF-4914-884C-B5D8-F85265C672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765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546CC2-F454-438B-1BC5-540D0863B2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A5FBD2-04D5-E307-BA26-6A93FD50FC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31B7D0-47BC-2DC3-204E-BD850DB20E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381390-623F-D3AE-A949-A2BB67ADE0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8194EA8-DE36-BDF8-C227-F503B35D3D2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29BAE7B-E89C-7D8B-ADEC-9F1A40AF71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FF8E2-D545-C549-9856-294325AEA6C7}" type="datetimeFigureOut">
              <a:rPr lang="en-US" smtClean="0"/>
              <a:t>9/12/24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EAAF02B-5A52-1C5C-F692-25E87D758D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1D20DA6-BF56-C0F8-54CE-57F3205F6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6A3AF-4914-884C-B5D8-F85265C672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1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89D9B2-80EC-31AF-8FC2-C8DA310DFE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9A22B2E-DE12-485C-1004-E46C5DB04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FF8E2-D545-C549-9856-294325AEA6C7}" type="datetimeFigureOut">
              <a:rPr lang="en-US" smtClean="0"/>
              <a:t>9/12/24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F687D4A-FFC8-7B75-EF3F-D295B5CDAE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668CAF-54BE-9055-46B7-A064A8EAA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6A3AF-4914-884C-B5D8-F85265C672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3230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0500DD5-429F-08DA-825A-3E5F510D3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FF8E2-D545-C549-9856-294325AEA6C7}" type="datetimeFigureOut">
              <a:rPr lang="en-US" smtClean="0"/>
              <a:t>9/12/24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83CB08-7AD3-CD4B-FE7D-A947A474FC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98E0D3-F83C-3FA5-22E5-41B3ED069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6A3AF-4914-884C-B5D8-F85265C672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2296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864C40-2F72-9514-23F4-0137AAF1D5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8237D5-537F-3317-3F81-C9C3BAE914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49F58B-52F3-F8BE-7DFB-402A8F0D78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D03615-E1A5-FE8C-34DD-FE3A0B4278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FF8E2-D545-C549-9856-294325AEA6C7}" type="datetimeFigureOut">
              <a:rPr lang="en-US" smtClean="0"/>
              <a:t>9/12/24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A3C3A8-FE33-9131-7255-92B1E9CD5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8170A9-0161-09B0-A217-B316ABE8C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6A3AF-4914-884C-B5D8-F85265C672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862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71D264-3732-5BD8-096D-735A2A314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02384A-40C4-3DF2-8256-A8EFE3702F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2EF2A1-4596-6512-8AC0-4D0CB0019C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3F7800-4154-915C-C3B1-1C9CC74EDB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FF8E2-D545-C549-9856-294325AEA6C7}" type="datetimeFigureOut">
              <a:rPr lang="en-US" smtClean="0"/>
              <a:t>9/12/24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407EFA-266C-E375-7A28-CD703941E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BEBC8D-CFF6-F65C-3C3A-0802F4C7E2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6A3AF-4914-884C-B5D8-F85265C672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722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138ABD-4657-C973-F018-F5FAA7B9C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D00E02-B3DF-79EE-007D-3F13D78D24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792A22-01B4-BF1B-B45E-B59B06ECFA2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7FF8E2-D545-C549-9856-294325AEA6C7}" type="datetimeFigureOut">
              <a:rPr lang="en-US" smtClean="0"/>
              <a:t>9/12/24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399CEF-4255-7B88-5583-4A9CE875B9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3292D0-3000-3F00-A90A-3F42A4E9AC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E6A3AF-4914-884C-B5D8-F85265C672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099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F844B9-7416-AD5B-146A-D4A4A39390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1491830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>
                <a:latin typeface="Baskerville" panose="02020502070401020303" pitchFamily="18" charset="0"/>
                <a:ea typeface="Baskerville" panose="02020502070401020303" pitchFamily="18" charset="0"/>
              </a:rPr>
              <a:t> Build Your Own Model (BYOM) Practical</a:t>
            </a:r>
            <a:endParaRPr lang="en-GB" dirty="0">
              <a:latin typeface="Baskerville" panose="02020502070401020303" pitchFamily="18" charset="0"/>
              <a:ea typeface="Baskerville" panose="02020502070401020303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F2E1AC-29F6-66B8-82CD-59F85A9CB6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26" y="77411"/>
            <a:ext cx="4209129" cy="132455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2E98AC8-79F2-5F61-45C0-8EB6E7B4CC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8128" y="343374"/>
            <a:ext cx="4041046" cy="105858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959C82F-477E-889C-A23A-4E6FCF9115AD}"/>
              </a:ext>
            </a:extLst>
          </p:cNvPr>
          <p:cNvSpPr txBox="1"/>
          <p:nvPr/>
        </p:nvSpPr>
        <p:spPr>
          <a:xfrm>
            <a:off x="3281155" y="6329960"/>
            <a:ext cx="56296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Baskerville" panose="02020502070401020303" pitchFamily="18" charset="0"/>
                <a:ea typeface="Baskerville" panose="02020502070401020303" pitchFamily="18" charset="0"/>
              </a:rPr>
              <a:t>CEMA, University of Nairobi, September 9</a:t>
            </a:r>
            <a:r>
              <a:rPr lang="en-GB" baseline="30000" dirty="0">
                <a:latin typeface="Baskerville" panose="02020502070401020303" pitchFamily="18" charset="0"/>
                <a:ea typeface="Baskerville" panose="02020502070401020303" pitchFamily="18" charset="0"/>
              </a:rPr>
              <a:t>th</a:t>
            </a:r>
            <a:r>
              <a:rPr lang="en-GB" dirty="0">
                <a:latin typeface="Baskerville" panose="02020502070401020303" pitchFamily="18" charset="0"/>
                <a:ea typeface="Baskerville" panose="02020502070401020303" pitchFamily="18" charset="0"/>
              </a:rPr>
              <a:t> -14</a:t>
            </a:r>
            <a:r>
              <a:rPr lang="en-GB" baseline="30000" dirty="0">
                <a:latin typeface="Baskerville" panose="02020502070401020303" pitchFamily="18" charset="0"/>
                <a:ea typeface="Baskerville" panose="02020502070401020303" pitchFamily="18" charset="0"/>
              </a:rPr>
              <a:t>th</a:t>
            </a:r>
            <a:r>
              <a:rPr lang="en-GB" dirty="0">
                <a:latin typeface="Baskerville" panose="02020502070401020303" pitchFamily="18" charset="0"/>
                <a:ea typeface="Baskerville" panose="02020502070401020303" pitchFamily="18" charset="0"/>
              </a:rPr>
              <a:t> 2024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FA607CD-B2FA-FF6D-A07D-98EA90FD5E66}"/>
              </a:ext>
            </a:extLst>
          </p:cNvPr>
          <p:cNvSpPr txBox="1"/>
          <p:nvPr/>
        </p:nvSpPr>
        <p:spPr>
          <a:xfrm>
            <a:off x="3047172" y="4288952"/>
            <a:ext cx="609765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800" dirty="0">
                <a:latin typeface="Baskerville" panose="02020502070401020303" pitchFamily="18" charset="0"/>
                <a:ea typeface="Baskerville" panose="02020502070401020303" pitchFamily="18" charset="0"/>
                <a:cs typeface="Arial" charset="0"/>
              </a:rPr>
              <a:t>Andrew J K </a:t>
            </a:r>
            <a:r>
              <a:rPr lang="en-US" sz="1800" dirty="0" err="1">
                <a:latin typeface="Baskerville" panose="02020502070401020303" pitchFamily="18" charset="0"/>
                <a:ea typeface="Baskerville" panose="02020502070401020303" pitchFamily="18" charset="0"/>
                <a:cs typeface="Arial" charset="0"/>
              </a:rPr>
              <a:t>Conlan</a:t>
            </a:r>
            <a:endParaRPr lang="en-US" sz="1800" dirty="0">
              <a:latin typeface="Baskerville" panose="02020502070401020303" pitchFamily="18" charset="0"/>
              <a:ea typeface="Baskerville" panose="02020502070401020303" pitchFamily="18" charset="0"/>
              <a:cs typeface="Arial" charset="0"/>
            </a:endParaRPr>
          </a:p>
          <a:p>
            <a:pPr algn="ctr">
              <a:spcAft>
                <a:spcPts val="600"/>
              </a:spcAft>
            </a:pPr>
            <a:r>
              <a:rPr lang="en-US" sz="1800" dirty="0">
                <a:latin typeface="Baskerville" panose="02020502070401020303" pitchFamily="18" charset="0"/>
                <a:ea typeface="Baskerville" panose="02020502070401020303" pitchFamily="18" charset="0"/>
                <a:cs typeface="Arial" charset="0"/>
              </a:rPr>
              <a:t>University of Cambridge</a:t>
            </a:r>
          </a:p>
          <a:p>
            <a:pPr algn="ctr">
              <a:spcAft>
                <a:spcPts val="600"/>
              </a:spcAft>
            </a:pPr>
            <a:r>
              <a:rPr lang="en-US" sz="1800" dirty="0">
                <a:latin typeface="Baskerville" panose="02020502070401020303" pitchFamily="18" charset="0"/>
                <a:ea typeface="Baskerville" panose="02020502070401020303" pitchFamily="18" charset="0"/>
                <a:cs typeface="Arial" charset="0"/>
              </a:rPr>
              <a:t>ajkc2@cam.ac.uk</a:t>
            </a:r>
            <a:endParaRPr lang="en-US" dirty="0">
              <a:latin typeface="Baskerville" panose="02020502070401020303" pitchFamily="18" charset="0"/>
              <a:ea typeface="Baskerville" panose="02020502070401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7925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50A52-760A-AF4F-B79A-BA431C7BCC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/>
              <a:t>Challenge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04805F4-A840-4C42-8226-526EFEECA23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5"/>
                <a:ext cx="10045390" cy="4917146"/>
              </a:xfrm>
            </p:spPr>
            <p:txBody>
              <a:bodyPr>
                <a:normAutofit fontScale="62500" lnSpcReduction="20000"/>
              </a:bodyPr>
              <a:lstStyle/>
              <a:p>
                <a:r>
                  <a:rPr lang="en-GB" b="1" dirty="0"/>
                  <a:t>Implement a deterministic model to predict the impact of vaccination on the time between measles outbreaks in London</a:t>
                </a:r>
              </a:p>
              <a:p>
                <a:pPr lvl="1"/>
                <a:r>
                  <a:rPr lang="en-GB" dirty="0"/>
                  <a:t>How does the period between outbreaks, annual and peak incidence change with increasing vaccine coverage?</a:t>
                </a:r>
              </a:p>
              <a:p>
                <a:r>
                  <a:rPr lang="en-GB" dirty="0"/>
                  <a:t>You should (initially) assume:</a:t>
                </a:r>
              </a:p>
              <a:p>
                <a:pPr lvl="1"/>
                <a:r>
                  <a:rPr lang="en-GB" dirty="0"/>
                  <a:t>The birth rate in London before vaccination was 20 per thousand per year</a:t>
                </a:r>
              </a:p>
              <a:p>
                <a:pPr lvl="1"/>
                <a:r>
                  <a:rPr lang="en-GB" dirty="0"/>
                  <a:t>Constant population size of 3.3 million</a:t>
                </a:r>
              </a:p>
              <a:p>
                <a:pPr lvl="1"/>
                <a:r>
                  <a:rPr lang="en-GB" dirty="0"/>
                  <a:t>Constant rates of progression through exposed (8 days) and infectious (5 days) classes</a:t>
                </a:r>
              </a:p>
              <a:p>
                <a:pPr lvl="1"/>
                <a:r>
                  <a:rPr lang="en-GB" dirty="0"/>
                  <a:t>Basic reproduction number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GB" b="0" i="1" smtClean="0">
                        <a:latin typeface="Cambria Math" panose="02040503050406030204" pitchFamily="18" charset="0"/>
                      </a:rPr>
                      <m:t>=17</m:t>
                    </m:r>
                  </m:oMath>
                </a14:m>
                <a:r>
                  <a:rPr lang="en-GB" dirty="0"/>
                  <a:t> (You may need to adjust this assumption for term-time forcing…)</a:t>
                </a:r>
              </a:p>
              <a:p>
                <a:pPr lvl="1"/>
                <a:r>
                  <a:rPr lang="en-GB" dirty="0"/>
                  <a:t>40% of measles cases were reported in London at this time</a:t>
                </a:r>
              </a:p>
              <a:p>
                <a:pPr lvl="1"/>
                <a:r>
                  <a:rPr lang="en-GB" dirty="0"/>
                  <a:t>Cases can be approximately calculated from the </a:t>
                </a:r>
                <a:r>
                  <a:rPr lang="en-GB" dirty="0" err="1"/>
                  <a:t>prevalance</a:t>
                </a:r>
                <a:r>
                  <a:rPr lang="en-GB" dirty="0"/>
                  <a:t> (number in I compartment) by multiplying by </a:t>
                </a:r>
                <a:r>
                  <a:rPr lang="en-GB" b="1" dirty="0"/>
                  <a:t>7/5</a:t>
                </a:r>
                <a:endParaRPr lang="en-GB" dirty="0"/>
              </a:p>
              <a:p>
                <a:r>
                  <a:rPr lang="en-GB" dirty="0"/>
                  <a:t>Consider:</a:t>
                </a:r>
              </a:p>
              <a:p>
                <a:pPr lvl="1"/>
                <a:r>
                  <a:rPr lang="en-GB" dirty="0"/>
                  <a:t>What should the initial conditions of the model be?</a:t>
                </a:r>
              </a:p>
              <a:p>
                <a:pPr lvl="1"/>
                <a:r>
                  <a:rPr lang="en-GB" dirty="0"/>
                  <a:t>How can you (roughly) calibrate the model to pre-vaccination measles dynamics?</a:t>
                </a:r>
              </a:p>
              <a:p>
                <a:pPr lvl="2"/>
                <a:r>
                  <a:rPr lang="en-GB" dirty="0"/>
                  <a:t>Focus on getting the correct qualitative dynamics (2 year cycle, roughly matching peak incidence</a:t>
                </a:r>
              </a:p>
              <a:p>
                <a:pPr lvl="1"/>
                <a:r>
                  <a:rPr lang="en-GB" dirty="0"/>
                  <a:t>Seasonal forcing (Cosine forcing or term-time)</a:t>
                </a:r>
              </a:p>
              <a:p>
                <a:r>
                  <a:rPr lang="en-GB" dirty="0">
                    <a:solidFill>
                      <a:schemeClr val="bg1">
                        <a:lumMod val="50000"/>
                      </a:schemeClr>
                    </a:solidFill>
                  </a:rPr>
                  <a:t>Extension</a:t>
                </a:r>
              </a:p>
              <a:p>
                <a:pPr lvl="1"/>
                <a:r>
                  <a:rPr lang="en-GB" dirty="0">
                    <a:solidFill>
                      <a:schemeClr val="bg1">
                        <a:lumMod val="50000"/>
                      </a:schemeClr>
                    </a:solidFill>
                  </a:rPr>
                  <a:t>Are your predictions sensitive to assumptions about:</a:t>
                </a:r>
              </a:p>
              <a:p>
                <a:pPr lvl="2"/>
                <a:r>
                  <a:rPr lang="en-GB" dirty="0">
                    <a:solidFill>
                      <a:schemeClr val="bg1">
                        <a:lumMod val="50000"/>
                      </a:schemeClr>
                    </a:solidFill>
                  </a:rPr>
                  <a:t>Seasonal forcing (Cosine forcing or term-time)</a:t>
                </a:r>
              </a:p>
              <a:p>
                <a:pPr lvl="2"/>
                <a:r>
                  <a:rPr lang="en-GB" dirty="0">
                    <a:solidFill>
                      <a:schemeClr val="bg1">
                        <a:lumMod val="50000"/>
                      </a:schemeClr>
                    </a:solidFill>
                  </a:rPr>
                  <a:t>Non-exponential infectious and latent period distributions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04805F4-A840-4C42-8226-526EFEECA23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5"/>
                <a:ext cx="10045390" cy="4917146"/>
              </a:xfrm>
              <a:blipFill>
                <a:blip r:embed="rId2"/>
                <a:stretch>
                  <a:fillRect l="-506" t="-206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267760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36577F-5A68-DA43-9230-015063FD5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Notes on Forcing Functions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4A25AF6-FCA0-D24E-9AED-569D8527A6E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34806"/>
                <a:ext cx="10515600" cy="4843532"/>
              </a:xfrm>
            </p:spPr>
            <p:txBody>
              <a:bodyPr>
                <a:normAutofit fontScale="55000" lnSpcReduction="20000"/>
              </a:bodyPr>
              <a:lstStyle/>
              <a:p>
                <a:r>
                  <a:rPr lang="en-GB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A seasonal forcing function gives  a functional form for how the transmission rate within a community varies over the year.</a:t>
                </a:r>
              </a:p>
              <a:p>
                <a:r>
                  <a:rPr lang="en-GB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Useful to model this in terms of the average transmission rate </a:t>
                </a:r>
                <a14:m>
                  <m:oMath xmlns:m="http://schemas.openxmlformats.org/officeDocument/2006/math">
                    <m:d>
                      <m:dPr>
                        <m:begChr m:val="⟨"/>
                        <m:endChr m:val="⟩"/>
                        <m:ctrlPr>
                          <a:rPr lang="en-GB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</m:d>
                  </m:oMath>
                </a14:m>
                <a:r>
                  <a:rPr lang="en-GB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and a seasonal amplitude of variation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α</m:t>
                    </m:r>
                  </m:oMath>
                </a14:m>
                <a:endParaRPr lang="en-GB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lvl="1"/>
                <a:r>
                  <a:rPr lang="en-GB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Angle brackets here indicate the time average of the time dependent transmission rate </a:t>
                </a:r>
                <a14:m>
                  <m:oMath xmlns:m="http://schemas.openxmlformats.org/officeDocument/2006/math">
                    <m:r>
                      <a:rPr lang="en-GB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𝛽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GB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lvl="1"/>
                <a:r>
                  <a:rPr lang="en-GB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So, if we have an estimate of the average value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GB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and recovery rate then </a:t>
                </a:r>
                <a14:m>
                  <m:oMath xmlns:m="http://schemas.openxmlformats.org/officeDocument/2006/math">
                    <m:d>
                      <m:dPr>
                        <m:begChr m:val="⟨"/>
                        <m:endChr m:val="⟩"/>
                        <m:ctrlPr>
                          <a:rPr lang="en-GB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</m:d>
                    <m:r>
                      <a:rPr lang="en-GB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 </m:t>
                    </m:r>
                    <m:f>
                      <m:fPr>
                        <m:type m:val="skw"/>
                        <m:ctrlPr>
                          <a:rPr lang="en-GB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GB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GB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𝛾</m:t>
                        </m:r>
                      </m:den>
                    </m:f>
                  </m:oMath>
                </a14:m>
                <a:r>
                  <a:rPr lang="en-GB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</a:p>
              <a:p>
                <a:pPr lvl="1"/>
                <a:r>
                  <a:rPr lang="en-GB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We recover the time-independent (unforced) model for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α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=0</m:t>
                    </m:r>
                  </m:oMath>
                </a14:m>
                <a:endParaRPr lang="en-GB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en-GB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Simplest way to introduce seasonality is to use a </a:t>
                </a:r>
                <a:r>
                  <a:rPr lang="en-GB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sinusoidal forcing function</a:t>
                </a:r>
                <a:endParaRPr lang="en-GB" b="1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lvl="1"/>
                <a14:m>
                  <m:oMath xmlns:m="http://schemas.openxmlformats.org/officeDocument/2006/math">
                    <m:r>
                      <a:rPr lang="en-GB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𝛽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begChr m:val="⟨"/>
                        <m:endChr m:val="⟩"/>
                        <m:ctrlPr>
                          <a:rPr lang="en-GB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</m:d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(1+</m:t>
                    </m:r>
                    <m:func>
                      <m:funcPr>
                        <m:ctrlP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l-G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α</m:t>
                        </m:r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en-GB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GB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  <m:r>
                              <a:rPr lang="en-GB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GB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𝜙</m:t>
                            </m:r>
                          </m:e>
                        </m:d>
                      </m:e>
                    </m:func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GB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en-GB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However, motivated by the observed link with term-times we could try a forcing function which alternates between a high value in term time and a low value in holidays</a:t>
                </a:r>
              </a:p>
              <a:p>
                <a14:m>
                  <m:oMath xmlns:m="http://schemas.openxmlformats.org/officeDocument/2006/math">
                    <m:r>
                      <a:rPr lang="en-GB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𝛽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"/>
                        <m:ctrlP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GB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en-GB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𝛽</m:t>
                                </m:r>
                              </m:e>
                              <m:sub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𝐻</m:t>
                                </m:r>
                              </m:sub>
                            </m:sSub>
                            <m:r>
                              <a:rPr lang="en-GB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GB" b="0" i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in</m:t>
                            </m:r>
                            <m:r>
                              <m:rPr>
                                <m:nor/>
                              </m:rPr>
                              <a:rPr lang="en-GB" b="0" i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GB" b="0" i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term</m:t>
                            </m:r>
                          </m:e>
                          <m:e>
                            <m:sSub>
                              <m:sSubPr>
                                <m:ctrlPr>
                                  <a:rPr lang="en-GB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𝛽</m:t>
                                </m:r>
                              </m:e>
                              <m:sub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𝐿</m:t>
                                </m:r>
                              </m:sub>
                            </m:sSub>
                            <m:r>
                              <a:rPr lang="en-GB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GB" b="0" i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holiday</m:t>
                            </m:r>
                          </m:e>
                        </m:eqArr>
                      </m:e>
                    </m:d>
                  </m:oMath>
                </a14:m>
                <a:endParaRPr lang="en-GB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en-GB" dirty="0">
                    <a:ea typeface="Cambria Math" panose="02040503050406030204" pitchFamily="18" charset="0"/>
                  </a:rPr>
                  <a:t>(Time) Averaged transmission rate: </a:t>
                </a:r>
                <a14:m>
                  <m:oMath xmlns:m="http://schemas.openxmlformats.org/officeDocument/2006/math">
                    <m:d>
                      <m:dPr>
                        <m:begChr m:val="⟨"/>
                        <m:endChr m:val="⟩"/>
                        <m:ctrlPr>
                          <a:rPr lang="en-GB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</m:d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𝑠</m:t>
                    </m:r>
                    <m:sSub>
                      <m:sSubPr>
                        <m:ctrlP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𝐻</m:t>
                        </m:r>
                      </m:sub>
                    </m:sSub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+(1−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𝑠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  <m:sSub>
                      <m:sSubPr>
                        <m:ctrlP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𝐿</m:t>
                        </m:r>
                      </m:sub>
                    </m:sSub>
                  </m:oMath>
                </a14:m>
                <a:endParaRPr lang="en-GB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en-GB" dirty="0">
                    <a:ea typeface="Cambria Math" panose="02040503050406030204" pitchFamily="18" charset="0"/>
                  </a:rPr>
                  <a:t>Where we define amplitude of seasonality </a:t>
                </a:r>
                <a14:m>
                  <m:oMath xmlns:m="http://schemas.openxmlformats.org/officeDocument/2006/math">
                    <m:r>
                      <a:rPr lang="en-GB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  <m:d>
                      <m:dPr>
                        <m:ctrlP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GB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GB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𝛽</m:t>
                                </m:r>
                              </m:e>
                              <m:sub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𝐻</m:t>
                                </m:r>
                              </m:sub>
                            </m:sSub>
                            <m:r>
                              <a:rPr lang="en-GB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GB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𝛽</m:t>
                                </m:r>
                              </m:e>
                              <m:sub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𝐿</m:t>
                                </m:r>
                              </m:sub>
                            </m:sSub>
                          </m:num>
                          <m:den>
                            <m:d>
                              <m:dPr>
                                <m:begChr m:val="⟨"/>
                                <m:endChr m:val="⟩"/>
                                <m:ctrlPr>
                                  <a:rPr lang="en-GB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𝛽</m:t>
                                </m:r>
                              </m:e>
                            </m:d>
                          </m:den>
                        </m:f>
                      </m:e>
                    </m:d>
                  </m:oMath>
                </a14:m>
                <a:endParaRPr lang="en-GB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en-GB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For any given </a:t>
                </a:r>
                <a14:m>
                  <m:oMath xmlns:m="http://schemas.openxmlformats.org/officeDocument/2006/math">
                    <m:d>
                      <m:dPr>
                        <m:begChr m:val="⟨"/>
                        <m:endChr m:val="⟩"/>
                        <m:ctrlPr>
                          <a:rPr lang="en-GB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</m:d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GB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GB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we can then calculate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𝐻</m:t>
                        </m:r>
                      </m:sub>
                    </m:sSub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𝐿</m:t>
                        </m:r>
                      </m:sub>
                    </m:sSub>
                  </m:oMath>
                </a14:m>
                <a:r>
                  <a:rPr lang="en-GB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: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𝐻</m:t>
                        </m:r>
                      </m:sub>
                    </m:sSub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GB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GB" dirty="0" smtClean="0">
                        <a:ea typeface="Cambria Math" panose="02040503050406030204" pitchFamily="18" charset="0"/>
                      </a:rPr>
                      <m:t>1+2</m:t>
                    </m:r>
                    <m:r>
                      <m:rPr>
                        <m:nor/>
                      </m:rPr>
                      <a:rPr lang="en-GB" b="0" i="0" dirty="0" smtClean="0">
                        <a:ea typeface="Cambria Math" panose="020405030504060302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GB" dirty="0" smtClean="0">
                        <a:ea typeface="Cambria Math" panose="02040503050406030204" pitchFamily="18" charset="0"/>
                      </a:rPr>
                      <m:t>1−</m:t>
                    </m:r>
                    <m:r>
                      <m:rPr>
                        <m:nor/>
                      </m:rPr>
                      <a:rPr lang="en-GB" dirty="0" smtClean="0">
                        <a:ea typeface="Cambria Math" panose="02040503050406030204" pitchFamily="18" charset="0"/>
                      </a:rPr>
                      <m:t>s</m:t>
                    </m:r>
                    <m:r>
                      <a:rPr lang="en-GB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  <m:r>
                      <a:rPr lang="en-GB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  <m:r>
                      <a:rPr lang="en-GB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  <m:d>
                      <m:dPr>
                        <m:begChr m:val="⟨"/>
                        <m:endChr m:val="⟩"/>
                        <m:ctrlPr>
                          <a:rPr lang="en-GB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</m:d>
                  </m:oMath>
                </a14:m>
                <a:endParaRPr lang="en-GB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𝐿</m:t>
                        </m:r>
                      </m:sub>
                    </m:sSub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GB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GB" dirty="0" smtClean="0">
                        <a:ea typeface="Cambria Math" panose="02040503050406030204" pitchFamily="18" charset="0"/>
                      </a:rPr>
                      <m:t>1</m:t>
                    </m:r>
                    <m:r>
                      <m:rPr>
                        <m:nor/>
                      </m:rPr>
                      <a:rPr lang="en-GB" b="0" i="0" dirty="0" smtClean="0">
                        <a:ea typeface="Cambria Math" panose="02040503050406030204" pitchFamily="18" charset="0"/>
                      </a:rPr>
                      <m:t>−</m:t>
                    </m:r>
                    <m:r>
                      <m:rPr>
                        <m:nor/>
                      </m:rPr>
                      <a:rPr lang="en-GB" dirty="0" smtClean="0">
                        <a:ea typeface="Cambria Math" panose="02040503050406030204" pitchFamily="18" charset="0"/>
                      </a:rPr>
                      <m:t>2</m:t>
                    </m:r>
                    <m:r>
                      <m:rPr>
                        <m:nor/>
                      </m:rPr>
                      <a:rPr lang="en-GB" dirty="0" smtClean="0">
                        <a:ea typeface="Cambria Math" panose="02040503050406030204" pitchFamily="18" charset="0"/>
                      </a:rPr>
                      <m:t>s</m:t>
                    </m:r>
                    <m:r>
                      <a:rPr lang="en-GB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  <m:r>
                      <a:rPr lang="en-GB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  <m:d>
                      <m:dPr>
                        <m:begChr m:val="⟨"/>
                        <m:endChr m:val="⟩"/>
                        <m:ctrlPr>
                          <a:rPr lang="en-GB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</m:d>
                  </m:oMath>
                </a14:m>
                <a:endParaRPr lang="en-GB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endParaRPr lang="en-GB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4A25AF6-FCA0-D24E-9AED-569D8527A6E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34806"/>
                <a:ext cx="10515600" cy="4843532"/>
              </a:xfrm>
              <a:blipFill>
                <a:blip r:embed="rId2"/>
                <a:stretch>
                  <a:fillRect l="-2654" t="-15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3C85C57F-C0DD-C641-B8D2-FDB313B85172}"/>
              </a:ext>
            </a:extLst>
          </p:cNvPr>
          <p:cNvSpPr txBox="1"/>
          <p:nvPr/>
        </p:nvSpPr>
        <p:spPr>
          <a:xfrm>
            <a:off x="6094344" y="6309006"/>
            <a:ext cx="60976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Bauch &amp; Earn (2003) https://</a:t>
            </a:r>
            <a:r>
              <a:rPr lang="en-GB" dirty="0" err="1"/>
              <a:t>doi.org</a:t>
            </a:r>
            <a:r>
              <a:rPr lang="en-GB" dirty="0"/>
              <a:t>/10.1098/rspb.2003.2410</a:t>
            </a:r>
          </a:p>
        </p:txBody>
      </p:sp>
    </p:spTree>
    <p:extLst>
      <p:ext uri="{BB962C8B-B14F-4D97-AF65-F5344CB8AC3E}">
        <p14:creationId xmlns:p14="http://schemas.microsoft.com/office/powerpoint/2010/main" val="22959765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05E2A9-AC7D-8D46-8167-50C0F0419C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Modelling Case Studies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5BE0F1-A25D-2D43-B184-1F37AD75E1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endParaRPr lang="en-GB" dirty="0">
              <a:cs typeface="Calibri" panose="020F0502020204030204"/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b="1" dirty="0"/>
              <a:t>Outbreak of influenza in a boarding school</a:t>
            </a:r>
          </a:p>
          <a:p>
            <a:pPr marL="514350" indent="-514350">
              <a:buAutoNum type="arabicPeriod"/>
            </a:pPr>
            <a:r>
              <a:rPr lang="en-GB" b="1" dirty="0">
                <a:ea typeface="+mn-lt"/>
                <a:cs typeface="+mn-lt"/>
              </a:rPr>
              <a:t>Seasonality and periodicity of measles epidemics</a:t>
            </a:r>
            <a:endParaRPr lang="en-US" b="1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79558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F59C4D-9FC5-4841-90E0-F0806E39E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/>
              <a:t>1. Outbreak of influenza in a boarding school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D7FE551-B7DC-1D47-AF42-4A4EF2A2AE07}"/>
              </a:ext>
            </a:extLst>
          </p:cNvPr>
          <p:cNvSpPr txBox="1"/>
          <p:nvPr/>
        </p:nvSpPr>
        <p:spPr>
          <a:xfrm>
            <a:off x="839056" y="5956935"/>
            <a:ext cx="7169269" cy="36933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b="1"/>
              <a:t>influenza_england_1978_school from R package "outbreaks"</a:t>
            </a:r>
            <a:endParaRPr lang="en-US"/>
          </a:p>
        </p:txBody>
      </p:sp>
      <p:pic>
        <p:nvPicPr>
          <p:cNvPr id="3" name="Picture 3" descr="Chart, line chart&#10;&#10;Description automatically generated">
            <a:extLst>
              <a:ext uri="{FF2B5EF4-FFF2-40B4-BE49-F238E27FC236}">
                <a16:creationId xmlns:a16="http://schemas.microsoft.com/office/drawing/2014/main" id="{F1EB7B8B-1B2F-9721-8D4F-830067EBC4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682" y="1696029"/>
            <a:ext cx="5692588" cy="4254834"/>
          </a:xfrm>
          <a:prstGeom prst="rect">
            <a:avLst/>
          </a:prstGeom>
        </p:spPr>
      </p:pic>
      <p:pic>
        <p:nvPicPr>
          <p:cNvPr id="4" name="Picture 5">
            <a:extLst>
              <a:ext uri="{FF2B5EF4-FFF2-40B4-BE49-F238E27FC236}">
                <a16:creationId xmlns:a16="http://schemas.microsoft.com/office/drawing/2014/main" id="{CD7BF8DF-FA1B-511B-2459-8DC416FFAB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5918" y="2578753"/>
            <a:ext cx="3810000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583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A34B2-E1B8-8F43-B55C-5770A77F1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/>
              <a:t>Challenge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363987-3CC1-884D-A473-8EDED480DE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77500" lnSpcReduction="20000"/>
          </a:bodyPr>
          <a:lstStyle/>
          <a:p>
            <a:r>
              <a:rPr lang="en-GB" dirty="0"/>
              <a:t>Implement a model to simulate the boarding school epidemic we used as a motivation for the stochastic practical in Session 3</a:t>
            </a:r>
          </a:p>
          <a:p>
            <a:r>
              <a:rPr lang="en-GB" dirty="0">
                <a:ea typeface="Calibri" panose="020F0502020204030204"/>
                <a:cs typeface="Calibri" panose="020F0502020204030204"/>
              </a:rPr>
              <a:t>Digitised data from the original paper is available as part of the "outbreaks" package in R</a:t>
            </a:r>
          </a:p>
          <a:p>
            <a:r>
              <a:rPr lang="en-GB" dirty="0">
                <a:ea typeface="Calibri" panose="020F0502020204030204"/>
                <a:cs typeface="Calibri" panose="020F0502020204030204"/>
              </a:rPr>
              <a:t>Assume:</a:t>
            </a:r>
          </a:p>
          <a:p>
            <a:pPr lvl="1"/>
            <a:r>
              <a:rPr lang="en-GB" dirty="0">
                <a:ea typeface="Calibri" panose="020F0502020204030204"/>
                <a:cs typeface="Calibri" panose="020F0502020204030204"/>
              </a:rPr>
              <a:t>Exposed period of ~ 1 hour</a:t>
            </a:r>
          </a:p>
          <a:p>
            <a:pPr lvl="1"/>
            <a:r>
              <a:rPr lang="en-GB" dirty="0">
                <a:ea typeface="Calibri" panose="020F0502020204030204"/>
                <a:cs typeface="Calibri" panose="020F0502020204030204"/>
              </a:rPr>
              <a:t>Infectious period of 2 days</a:t>
            </a:r>
          </a:p>
          <a:p>
            <a:pPr lvl="1"/>
            <a:r>
              <a:rPr lang="en-GB" dirty="0">
                <a:ea typeface="Calibri" panose="020F0502020204030204"/>
                <a:cs typeface="Calibri" panose="020F0502020204030204"/>
              </a:rPr>
              <a:t>Number of infectious boys approximated by numbers "in bed"</a:t>
            </a:r>
            <a:endParaRPr lang="en-GB" dirty="0"/>
          </a:p>
          <a:p>
            <a:r>
              <a:rPr lang="en-GB" dirty="0"/>
              <a:t>What effect on the outbreak would there have been if 80% of the boys were vaccinated with a vaccine with 50% efficacy (direct protection from infection)? </a:t>
            </a:r>
            <a:endParaRPr lang="en-GB" dirty="0">
              <a:ea typeface="Calibri"/>
              <a:cs typeface="Calibri"/>
            </a:endParaRPr>
          </a:p>
          <a:p>
            <a:r>
              <a:rPr lang="en-GB" dirty="0"/>
              <a:t>You should think carefully about how to "estimate" the parameters for your model by (qualitative) comparisons to the data </a:t>
            </a:r>
          </a:p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Extension</a:t>
            </a:r>
          </a:p>
          <a:p>
            <a:pPr lvl="1"/>
            <a:r>
              <a:rPr lang="en-GB" dirty="0">
                <a:ea typeface="Calibri"/>
                <a:cs typeface="Calibri"/>
              </a:rPr>
              <a:t>Would non-exponential infectious and latent period distributions affect your parameter estimates and/or conclusions?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98150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>
            <a:extLst>
              <a:ext uri="{FF2B5EF4-FFF2-40B4-BE49-F238E27FC236}">
                <a16:creationId xmlns:a16="http://schemas.microsoft.com/office/drawing/2014/main" id="{7048A703-DCB5-BC4B-A28F-E90D6EDB896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65" r="9091" b="20592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CD7FC1A-63CC-9A4C-B7DB-EB7C2EE29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804" y="640263"/>
            <a:ext cx="6619811" cy="1344975"/>
          </a:xfrm>
        </p:spPr>
        <p:txBody>
          <a:bodyPr>
            <a:normAutofit/>
          </a:bodyPr>
          <a:lstStyle/>
          <a:p>
            <a:r>
              <a:rPr lang="en-GB" sz="4000"/>
              <a:t>2. Seasonality and periodicity of measles epidemics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630146-72D0-7B4D-AFCC-F668EABC27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4109" y="2121763"/>
            <a:ext cx="6620505" cy="3773010"/>
          </a:xfrm>
        </p:spPr>
        <p:txBody>
          <a:bodyPr>
            <a:normAutofit/>
          </a:bodyPr>
          <a:lstStyle/>
          <a:p>
            <a:r>
              <a:rPr lang="en-GB" sz="1900" i="1" dirty="0"/>
              <a:t>Morbillivirus</a:t>
            </a:r>
            <a:r>
              <a:rPr lang="en-GB" sz="1900" dirty="0"/>
              <a:t> – characteristic red rash (high reporting rates)</a:t>
            </a:r>
          </a:p>
          <a:p>
            <a:pPr lvl="1"/>
            <a:r>
              <a:rPr lang="en-GB" sz="1900" dirty="0"/>
              <a:t>Symptoms include: fever, cough, coryza and conjunctivitis</a:t>
            </a:r>
          </a:p>
          <a:p>
            <a:pPr lvl="1"/>
            <a:r>
              <a:rPr lang="en-GB" sz="1900" dirty="0"/>
              <a:t>Long term immunomodulation which likely increases contribution to childhood infectious disease mortality </a:t>
            </a:r>
          </a:p>
          <a:p>
            <a:r>
              <a:rPr lang="en-GB" sz="1900" dirty="0"/>
              <a:t>Spread by aerosol transmission, no animal reservoirs</a:t>
            </a:r>
          </a:p>
          <a:p>
            <a:r>
              <a:rPr lang="en-GB" sz="1900" dirty="0"/>
              <a:t>Infection results in </a:t>
            </a:r>
            <a:r>
              <a:rPr lang="en-GB" sz="1900" b="1" dirty="0"/>
              <a:t>life long immunity to reinfection</a:t>
            </a:r>
            <a:endParaRPr lang="en-GB" sz="1900" dirty="0"/>
          </a:p>
          <a:p>
            <a:r>
              <a:rPr lang="en-GB" sz="1900" dirty="0"/>
              <a:t>Exceptionally high reproduction ratio R</a:t>
            </a:r>
            <a:r>
              <a:rPr lang="en-GB" sz="1900" baseline="-25000" dirty="0"/>
              <a:t>0</a:t>
            </a:r>
            <a:r>
              <a:rPr lang="en-GB" sz="1900" dirty="0"/>
              <a:t> of ~ 17</a:t>
            </a:r>
            <a:endParaRPr lang="en-GB" sz="1900" b="1" dirty="0"/>
          </a:p>
          <a:p>
            <a:r>
              <a:rPr lang="en-GB" sz="1900" dirty="0"/>
              <a:t>Acute infectious period (around the same time as symptoms peak) that is short relative to the incubation (or latent) period where individuals are </a:t>
            </a:r>
            <a:r>
              <a:rPr lang="en-GB" sz="1900" i="1" dirty="0"/>
              <a:t>infected</a:t>
            </a:r>
            <a:r>
              <a:rPr lang="en-GB" sz="1900" dirty="0"/>
              <a:t> but not yet </a:t>
            </a:r>
            <a:r>
              <a:rPr lang="en-GB" sz="1900" i="1" dirty="0"/>
              <a:t>infectious</a:t>
            </a:r>
          </a:p>
          <a:p>
            <a:endParaRPr lang="en-GB" sz="1900" b="1" dirty="0"/>
          </a:p>
        </p:txBody>
      </p:sp>
    </p:spTree>
    <p:extLst>
      <p:ext uri="{BB962C8B-B14F-4D97-AF65-F5344CB8AC3E}">
        <p14:creationId xmlns:p14="http://schemas.microsoft.com/office/powerpoint/2010/main" val="24227604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D7FC1A-63CC-9A4C-B7DB-EB7C2EE292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Measles serial interval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630146-72D0-7B4D-AFCC-F668EABC27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9557" y="1481394"/>
            <a:ext cx="5481330" cy="5148005"/>
          </a:xfrm>
        </p:spPr>
        <p:txBody>
          <a:bodyPr>
            <a:normAutofit fontScale="85000" lnSpcReduction="20000"/>
          </a:bodyPr>
          <a:lstStyle/>
          <a:p>
            <a:r>
              <a:rPr lang="en-GB" dirty="0"/>
              <a:t>The serial interval of measles has been estimated directly by measuring the interval between cases in households with two siblings</a:t>
            </a:r>
          </a:p>
          <a:p>
            <a:r>
              <a:rPr lang="en-GB" dirty="0"/>
              <a:t>The serial interval has a mean of ~ 11 days and standard deviation of ~ 2.6 days</a:t>
            </a:r>
          </a:p>
          <a:p>
            <a:r>
              <a:rPr lang="en-GB" dirty="0"/>
              <a:t>Well represented by a gamma (Erlang) distribution ~ gamma(11,11/11)</a:t>
            </a:r>
          </a:p>
          <a:p>
            <a:r>
              <a:rPr lang="en-GB" dirty="0"/>
              <a:t>Could be modelled as a single infectious period. </a:t>
            </a:r>
          </a:p>
          <a:p>
            <a:r>
              <a:rPr lang="en-GB" dirty="0"/>
              <a:t>SEIR models often assume latent and infectious periods of 8 and 5 days respectively</a:t>
            </a:r>
          </a:p>
          <a:p>
            <a:pPr lvl="1"/>
            <a:r>
              <a:rPr lang="en-GB" dirty="0"/>
              <a:t>T</a:t>
            </a:r>
            <a:r>
              <a:rPr lang="en-GB" baseline="-25000" dirty="0"/>
              <a:t>E</a:t>
            </a:r>
            <a:r>
              <a:rPr lang="en-GB" dirty="0"/>
              <a:t> ~ gamma(8,8/8)</a:t>
            </a:r>
            <a:endParaRPr lang="en-GB" baseline="-25000" dirty="0"/>
          </a:p>
          <a:p>
            <a:pPr lvl="1"/>
            <a:r>
              <a:rPr lang="en-GB" dirty="0"/>
              <a:t>T</a:t>
            </a:r>
            <a:r>
              <a:rPr lang="en-GB" baseline="-25000" dirty="0"/>
              <a:t>I</a:t>
            </a:r>
            <a:r>
              <a:rPr lang="en-GB" dirty="0"/>
              <a:t> ~ gamma(5,5/5)</a:t>
            </a:r>
          </a:p>
          <a:p>
            <a:endParaRPr lang="en-GB" dirty="0"/>
          </a:p>
          <a:p>
            <a:endParaRPr lang="en-GB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3AB1516-A852-9D4F-A1D4-9BB5514165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481394"/>
            <a:ext cx="6146400" cy="478206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B4EB4F7-1E65-2D41-8D10-055EC1E4488D}"/>
              </a:ext>
            </a:extLst>
          </p:cNvPr>
          <p:cNvSpPr txBox="1"/>
          <p:nvPr/>
        </p:nvSpPr>
        <p:spPr>
          <a:xfrm>
            <a:off x="6361179" y="6260067"/>
            <a:ext cx="61227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0" i="0" u="sng">
                <a:solidFill>
                  <a:srgbClr val="000000"/>
                </a:solidFill>
                <a:effectLst/>
                <a:latin typeface="GT America Standard"/>
              </a:rPr>
              <a:t>Bailey 1956 https://</a:t>
            </a:r>
            <a:r>
              <a:rPr lang="en-GB" b="0" i="0" u="sng" err="1">
                <a:solidFill>
                  <a:srgbClr val="000000"/>
                </a:solidFill>
                <a:effectLst/>
                <a:latin typeface="GT America Standard"/>
              </a:rPr>
              <a:t>doi.org</a:t>
            </a:r>
            <a:r>
              <a:rPr lang="en-GB" b="0" i="0" u="sng">
                <a:solidFill>
                  <a:srgbClr val="000000"/>
                </a:solidFill>
                <a:effectLst/>
                <a:latin typeface="GT America Standard"/>
              </a:rPr>
              <a:t>/10.2307/2333574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41409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8F8A05-4A65-7B41-A469-D77E86F86A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Measles in London </a:t>
            </a:r>
            <a:r>
              <a:rPr lang="en-GB" b="1"/>
              <a:t>1944-1964 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C951F-24F6-904A-BC92-6B891DB181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585519" cy="4351338"/>
          </a:xfrm>
        </p:spPr>
        <p:txBody>
          <a:bodyPr>
            <a:normAutofit/>
          </a:bodyPr>
          <a:lstStyle/>
          <a:p>
            <a:r>
              <a:rPr lang="en-GB"/>
              <a:t>Measles epidemics demonstrate endemic-epidemic patterns of incidence</a:t>
            </a:r>
          </a:p>
          <a:p>
            <a:r>
              <a:rPr lang="en-GB"/>
              <a:t>E.g. In London there was a stable two year cycle in incidence between 1950 and 1964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BD34C37-524C-D64A-8A48-B0CC3A9380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138" y="1758156"/>
            <a:ext cx="5948741" cy="462828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A084BBF-1233-0D46-8964-E5CA3E6C0E47}"/>
              </a:ext>
            </a:extLst>
          </p:cNvPr>
          <p:cNvSpPr txBox="1"/>
          <p:nvPr/>
        </p:nvSpPr>
        <p:spPr>
          <a:xfrm>
            <a:off x="4579216" y="6453905"/>
            <a:ext cx="78245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>
                <a:effectLst/>
                <a:latin typeface="Helvetica" pitchFamily="2" charset="0"/>
              </a:rPr>
              <a:t>The Registrar Generals Weekly Returns for England and Wales (OPCS)</a:t>
            </a:r>
          </a:p>
        </p:txBody>
      </p:sp>
    </p:spTree>
    <p:extLst>
      <p:ext uri="{BB962C8B-B14F-4D97-AF65-F5344CB8AC3E}">
        <p14:creationId xmlns:p14="http://schemas.microsoft.com/office/powerpoint/2010/main" val="31789328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Baskerville"/>
                <a:cs typeface="Baskerville"/>
              </a:rPr>
              <a:t>SEIR model with demography</a:t>
            </a:r>
          </a:p>
        </p:txBody>
      </p:sp>
      <p:pic>
        <p:nvPicPr>
          <p:cNvPr id="4" name="Picture 3" descr="SEIRinvasion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5854" y="987552"/>
            <a:ext cx="4572000" cy="4572000"/>
          </a:xfrm>
          <a:prstGeom prst="rect">
            <a:avLst/>
          </a:prstGeom>
        </p:spPr>
      </p:pic>
      <p:pic>
        <p:nvPicPr>
          <p:cNvPr id="5" name="Picture 4" descr="SEIREndemic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5631" y="987552"/>
            <a:ext cx="4572000" cy="4572000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6688347" y="5308426"/>
          <a:ext cx="3662363" cy="78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5" imgW="1193800" imgH="254000" progId="Equation.DSMT4">
                  <p:embed/>
                </p:oleObj>
              </mc:Choice>
              <mc:Fallback>
                <p:oleObj name="Equation" r:id="rId5" imgW="1193800" imgH="254000" progId="Equation.DSMT4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88347" y="5308426"/>
                        <a:ext cx="3662363" cy="781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Group 5"/>
          <p:cNvGrpSpPr/>
          <p:nvPr/>
        </p:nvGrpSpPr>
        <p:grpSpPr>
          <a:xfrm>
            <a:off x="1775972" y="5333333"/>
            <a:ext cx="4873111" cy="1015663"/>
            <a:chOff x="261415" y="5584458"/>
            <a:chExt cx="4873111" cy="1015663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398704" y="5624694"/>
              <a:ext cx="518608" cy="781050"/>
            </a:xfrm>
            <a:prstGeom prst="line">
              <a:avLst/>
            </a:prstGeom>
            <a:ln w="3810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Oval 8"/>
            <p:cNvSpPr/>
            <p:nvPr/>
          </p:nvSpPr>
          <p:spPr>
            <a:xfrm>
              <a:off x="261415" y="6256389"/>
              <a:ext cx="274577" cy="29871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917312" y="5624694"/>
              <a:ext cx="0" cy="781050"/>
            </a:xfrm>
            <a:prstGeom prst="line">
              <a:avLst/>
            </a:prstGeom>
            <a:ln w="38100" cmpd="sng">
              <a:solidFill>
                <a:schemeClr val="tx1"/>
              </a:solidFill>
              <a:prstDash val="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330344" y="5660990"/>
              <a:ext cx="217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atin typeface="Apple Chancery"/>
                  <a:cs typeface="Apple Chancery"/>
                </a:rPr>
                <a:t>l</a:t>
              </a:r>
              <a:endParaRPr lang="en-US" sz="2400" b="1" dirty="0">
                <a:latin typeface="Papyrus"/>
                <a:cs typeface="Papyrus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005062" y="5584458"/>
              <a:ext cx="4129464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latin typeface="Baskerville"/>
                  <a:cs typeface="Baskerville"/>
                </a:rPr>
                <a:t>SEIR model analogous to </a:t>
              </a:r>
              <a:r>
                <a:rPr lang="en-US" sz="2000" b="1" i="1" dirty="0">
                  <a:latin typeface="Baskerville"/>
                  <a:cs typeface="Baskerville"/>
                </a:rPr>
                <a:t>damped</a:t>
              </a:r>
            </a:p>
            <a:p>
              <a:r>
                <a:rPr lang="en-US" sz="2000" dirty="0">
                  <a:latin typeface="Baskerville"/>
                  <a:cs typeface="Baskerville"/>
                </a:rPr>
                <a:t>Pendulum (simple harmonic oscillator)</a:t>
              </a:r>
            </a:p>
            <a:p>
              <a:r>
                <a:rPr lang="en-US" sz="2000" dirty="0">
                  <a:latin typeface="Baskerville"/>
                  <a:cs typeface="Baskerville"/>
                </a:rPr>
                <a:t> with </a:t>
              </a:r>
              <a:r>
                <a:rPr lang="en-US" sz="2000" b="1" i="1" dirty="0">
                  <a:latin typeface="Baskerville"/>
                  <a:cs typeface="Baskerville"/>
                </a:rPr>
                <a:t>natural period </a:t>
              </a:r>
              <a:r>
                <a:rPr lang="en-US" sz="2000" dirty="0">
                  <a:latin typeface="Baskerville"/>
                  <a:cs typeface="Baskerville"/>
                </a:rPr>
                <a:t>of oscillation</a:t>
              </a: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1C081A24-2678-A84C-B91F-EC7BCDE6098C}"/>
              </a:ext>
            </a:extLst>
          </p:cNvPr>
          <p:cNvSpPr txBox="1"/>
          <p:nvPr/>
        </p:nvSpPr>
        <p:spPr>
          <a:xfrm>
            <a:off x="1581999" y="6425376"/>
            <a:ext cx="8681781" cy="369332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1800" dirty="0">
                <a:latin typeface="Baskerville"/>
                <a:cs typeface="Baskerville"/>
              </a:rPr>
              <a:t>Can </a:t>
            </a:r>
            <a:r>
              <a:rPr lang="en-US" sz="1800" b="1" dirty="0">
                <a:latin typeface="Baskerville"/>
                <a:cs typeface="Baskerville"/>
              </a:rPr>
              <a:t>force</a:t>
            </a:r>
            <a:r>
              <a:rPr lang="en-US" sz="1800" dirty="0">
                <a:latin typeface="Baskerville"/>
                <a:cs typeface="Baskerville"/>
              </a:rPr>
              <a:t> an oscillator to vibrate at arbitrary frequencies by varying parameters over time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7595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BF8166-6FAE-9445-94E9-411D7F6FF4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Seasonality in transmission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2F639B-F52B-FB4D-A1A4-F67B91104D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5298" y="1506770"/>
            <a:ext cx="4240696" cy="4747659"/>
          </a:xfrm>
        </p:spPr>
        <p:txBody>
          <a:bodyPr>
            <a:normAutofit fontScale="92500" lnSpcReduction="20000"/>
          </a:bodyPr>
          <a:lstStyle/>
          <a:p>
            <a:r>
              <a:rPr lang="en-GB" dirty="0"/>
              <a:t>For infectious disease models many (potential) model parameters have season patterns of variation</a:t>
            </a:r>
          </a:p>
          <a:p>
            <a:pPr lvl="1"/>
            <a:r>
              <a:rPr lang="en-GB" dirty="0"/>
              <a:t>Birth rates, mortality rates, temperature, precipitation, environmental survival</a:t>
            </a:r>
          </a:p>
          <a:p>
            <a:r>
              <a:rPr lang="en-GB" dirty="0"/>
              <a:t>Analysis of incidence data from England and Wales reveals strong evidence for </a:t>
            </a:r>
            <a:r>
              <a:rPr lang="en-GB" b="1" dirty="0"/>
              <a:t>seasonal variation </a:t>
            </a:r>
            <a:r>
              <a:rPr lang="en-GB" dirty="0"/>
              <a:t>in estimated transmission rates co-incident with the (average) timing of the school terms (red)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9AEAB5-B6B5-0A4F-8104-E7217F19FE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1872" y="1598729"/>
            <a:ext cx="6102178" cy="474765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8BEAC3E-396A-AD4C-96C3-157829661BC6}"/>
              </a:ext>
            </a:extLst>
          </p:cNvPr>
          <p:cNvSpPr txBox="1"/>
          <p:nvPr/>
        </p:nvSpPr>
        <p:spPr>
          <a:xfrm>
            <a:off x="838200" y="6388618"/>
            <a:ext cx="60976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/>
              <a:t>Fine &amp; Clarkson (1982) https://</a:t>
            </a:r>
            <a:r>
              <a:rPr lang="en-GB" err="1"/>
              <a:t>doi.org</a:t>
            </a:r>
            <a:r>
              <a:rPr lang="en-GB"/>
              <a:t>/10.1093/</a:t>
            </a:r>
            <a:r>
              <a:rPr lang="en-GB" err="1"/>
              <a:t>ije</a:t>
            </a:r>
            <a:r>
              <a:rPr lang="en-GB"/>
              <a:t>/11.1.5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0D99C3E-F427-B64F-A2E6-E4B95941B233}"/>
              </a:ext>
            </a:extLst>
          </p:cNvPr>
          <p:cNvSpPr txBox="1"/>
          <p:nvPr/>
        </p:nvSpPr>
        <p:spPr>
          <a:xfrm>
            <a:off x="7714089" y="1598729"/>
            <a:ext cx="609765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Becker &amp; Grenfell https://</a:t>
            </a:r>
            <a:r>
              <a:rPr lang="en-GB" sz="1200" dirty="0" err="1"/>
              <a:t>doi.org</a:t>
            </a:r>
            <a:r>
              <a:rPr lang="en-GB" sz="1200" dirty="0"/>
              <a:t>/10.1371/journal.pone.0185528</a:t>
            </a:r>
          </a:p>
        </p:txBody>
      </p:sp>
    </p:spTree>
    <p:extLst>
      <p:ext uri="{BB962C8B-B14F-4D97-AF65-F5344CB8AC3E}">
        <p14:creationId xmlns:p14="http://schemas.microsoft.com/office/powerpoint/2010/main" val="15113874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994</Words>
  <Application>Microsoft Macintosh PowerPoint</Application>
  <PresentationFormat>Widescreen</PresentationFormat>
  <Paragraphs>90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2" baseType="lpstr">
      <vt:lpstr>Apple Chancery</vt:lpstr>
      <vt:lpstr>Arial</vt:lpstr>
      <vt:lpstr>Baskerville</vt:lpstr>
      <vt:lpstr>Calibri</vt:lpstr>
      <vt:lpstr>Calibri Light</vt:lpstr>
      <vt:lpstr>Cambria Math</vt:lpstr>
      <vt:lpstr>GT America Standard</vt:lpstr>
      <vt:lpstr>Helvetica</vt:lpstr>
      <vt:lpstr>Papyrus</vt:lpstr>
      <vt:lpstr>Office Theme</vt:lpstr>
      <vt:lpstr>Equation</vt:lpstr>
      <vt:lpstr> Build Your Own Model (BYOM) Practical</vt:lpstr>
      <vt:lpstr>Modelling Case Studies</vt:lpstr>
      <vt:lpstr>1. Outbreak of influenza in a boarding school</vt:lpstr>
      <vt:lpstr>Challenge</vt:lpstr>
      <vt:lpstr>2. Seasonality and periodicity of measles epidemics</vt:lpstr>
      <vt:lpstr>Measles serial interval</vt:lpstr>
      <vt:lpstr>Measles in London 1944-1964 </vt:lpstr>
      <vt:lpstr>SEIR model with demography</vt:lpstr>
      <vt:lpstr>Seasonality in transmission</vt:lpstr>
      <vt:lpstr>Challenge</vt:lpstr>
      <vt:lpstr>Notes on Forcing Functions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Build Your Own Model (BYOM) Practical</dc:title>
  <dc:creator>Andrew Conlan</dc:creator>
  <cp:lastModifiedBy>Marianne Munene</cp:lastModifiedBy>
  <cp:revision>2</cp:revision>
  <dcterms:created xsi:type="dcterms:W3CDTF">2022-09-02T14:05:25Z</dcterms:created>
  <dcterms:modified xsi:type="dcterms:W3CDTF">2024-09-12T11:15:03Z</dcterms:modified>
</cp:coreProperties>
</file>