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5"/>
  </p:notesMasterIdLst>
  <p:sldIdLst>
    <p:sldId id="352" r:id="rId2"/>
    <p:sldId id="371" r:id="rId3"/>
    <p:sldId id="472" r:id="rId4"/>
    <p:sldId id="418" r:id="rId5"/>
    <p:sldId id="419" r:id="rId6"/>
    <p:sldId id="460" r:id="rId7"/>
    <p:sldId id="461" r:id="rId8"/>
    <p:sldId id="462" r:id="rId9"/>
    <p:sldId id="402" r:id="rId10"/>
    <p:sldId id="405" r:id="rId11"/>
    <p:sldId id="407" r:id="rId12"/>
    <p:sldId id="469" r:id="rId13"/>
    <p:sldId id="463" r:id="rId14"/>
    <p:sldId id="474" r:id="rId15"/>
    <p:sldId id="475" r:id="rId16"/>
    <p:sldId id="451" r:id="rId17"/>
    <p:sldId id="458" r:id="rId18"/>
    <p:sldId id="432" r:id="rId19"/>
    <p:sldId id="408" r:id="rId20"/>
    <p:sldId id="470" r:id="rId21"/>
    <p:sldId id="433" r:id="rId22"/>
    <p:sldId id="434" r:id="rId23"/>
    <p:sldId id="467" r:id="rId24"/>
    <p:sldId id="473" r:id="rId25"/>
    <p:sldId id="286" r:id="rId26"/>
    <p:sldId id="440" r:id="rId27"/>
    <p:sldId id="447" r:id="rId28"/>
    <p:sldId id="441" r:id="rId29"/>
    <p:sldId id="444" r:id="rId30"/>
    <p:sldId id="445" r:id="rId31"/>
    <p:sldId id="446" r:id="rId32"/>
    <p:sldId id="459" r:id="rId33"/>
    <p:sldId id="448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286B87F-E430-4849-9416-8B5769236B5F}">
          <p14:sldIdLst>
            <p14:sldId id="352"/>
            <p14:sldId id="371"/>
            <p14:sldId id="472"/>
            <p14:sldId id="418"/>
            <p14:sldId id="419"/>
            <p14:sldId id="460"/>
            <p14:sldId id="461"/>
            <p14:sldId id="462"/>
            <p14:sldId id="402"/>
            <p14:sldId id="405"/>
            <p14:sldId id="407"/>
            <p14:sldId id="469"/>
            <p14:sldId id="463"/>
            <p14:sldId id="474"/>
            <p14:sldId id="475"/>
            <p14:sldId id="451"/>
            <p14:sldId id="458"/>
            <p14:sldId id="432"/>
            <p14:sldId id="408"/>
            <p14:sldId id="470"/>
            <p14:sldId id="433"/>
            <p14:sldId id="434"/>
            <p14:sldId id="467"/>
            <p14:sldId id="473"/>
            <p14:sldId id="286"/>
            <p14:sldId id="440"/>
            <p14:sldId id="447"/>
            <p14:sldId id="441"/>
            <p14:sldId id="444"/>
            <p14:sldId id="445"/>
            <p14:sldId id="446"/>
            <p14:sldId id="459"/>
            <p14:sldId id="44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E2D332-6F36-8A96-99A5-72F8928752AA}" name="Gaythorpe, Katy" initials="KG" userId="S::kgaythor@ic.ac.uk::1f377bf9-38d5-4e55-b4ad-02f896dd2689" providerId="AD"/>
  <p188:author id="{AE7271AA-1BCE-977D-38C4-FE12FD3F2084}" name="Hartner, Anna-Maria" initials="AH" userId="S::ahartner@ic.ac.uk::60c25a0b-704a-42a8-a985-4c226d0f73e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holas Letchford" initials="NL" lastIdx="1" clrIdx="0"/>
  <p:cmAuthor id="2" name="Woodruff, Kim H" initials="WKH" lastIdx="3" clrIdx="1">
    <p:extLst>
      <p:ext uri="{19B8F6BF-5375-455C-9EA6-DF929625EA0E}">
        <p15:presenceInfo xmlns:p15="http://schemas.microsoft.com/office/powerpoint/2012/main" userId="S::kwoodruf@ic.ac.uk::ba3c178c-8fe7-44f4-a0b4-6b0060bb3f5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578"/>
    <a:srgbClr val="FF99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474194-6B2C-2F5A-C78E-EC3762F07889}" v="37" dt="2024-09-01T08:06:36.9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9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Conlan" userId="S::ajkc2@cam.ac.uk::de285305-c146-45c0-a92d-1cab0c0e5dd1" providerId="AD" clId="Web-{92474194-6B2C-2F5A-C78E-EC3762F07889}"/>
    <pc:docChg chg="modSld">
      <pc:chgData name="Andrew Conlan" userId="S::ajkc2@cam.ac.uk::de285305-c146-45c0-a92d-1cab0c0e5dd1" providerId="AD" clId="Web-{92474194-6B2C-2F5A-C78E-EC3762F07889}" dt="2024-09-01T08:06:36.957" v="20" actId="20577"/>
      <pc:docMkLst>
        <pc:docMk/>
      </pc:docMkLst>
      <pc:sldChg chg="modSp">
        <pc:chgData name="Andrew Conlan" userId="S::ajkc2@cam.ac.uk::de285305-c146-45c0-a92d-1cab0c0e5dd1" providerId="AD" clId="Web-{92474194-6B2C-2F5A-C78E-EC3762F07889}" dt="2024-09-01T08:03:36.922" v="0" actId="1076"/>
        <pc:sldMkLst>
          <pc:docMk/>
          <pc:sldMk cId="1973753334" sldId="458"/>
        </pc:sldMkLst>
        <pc:spChg chg="mod">
          <ac:chgData name="Andrew Conlan" userId="S::ajkc2@cam.ac.uk::de285305-c146-45c0-a92d-1cab0c0e5dd1" providerId="AD" clId="Web-{92474194-6B2C-2F5A-C78E-EC3762F07889}" dt="2024-09-01T08:03:36.922" v="0" actId="1076"/>
          <ac:spMkLst>
            <pc:docMk/>
            <pc:sldMk cId="1973753334" sldId="458"/>
            <ac:spMk id="31753" creationId="{00000000-0000-0000-0000-000000000000}"/>
          </ac:spMkLst>
        </pc:spChg>
      </pc:sldChg>
      <pc:sldChg chg="modSp">
        <pc:chgData name="Andrew Conlan" userId="S::ajkc2@cam.ac.uk::de285305-c146-45c0-a92d-1cab0c0e5dd1" providerId="AD" clId="Web-{92474194-6B2C-2F5A-C78E-EC3762F07889}" dt="2024-09-01T08:04:05.626" v="1" actId="1076"/>
        <pc:sldMkLst>
          <pc:docMk/>
          <pc:sldMk cId="1032653976" sldId="467"/>
        </pc:sldMkLst>
        <pc:spChg chg="mod">
          <ac:chgData name="Andrew Conlan" userId="S::ajkc2@cam.ac.uk::de285305-c146-45c0-a92d-1cab0c0e5dd1" providerId="AD" clId="Web-{92474194-6B2C-2F5A-C78E-EC3762F07889}" dt="2024-09-01T08:04:05.626" v="1" actId="1076"/>
          <ac:spMkLst>
            <pc:docMk/>
            <pc:sldMk cId="1032653976" sldId="467"/>
            <ac:spMk id="4" creationId="{4458B37C-BA78-5441-B402-E0834A445EAE}"/>
          </ac:spMkLst>
        </pc:spChg>
      </pc:sldChg>
      <pc:sldChg chg="modSp">
        <pc:chgData name="Andrew Conlan" userId="S::ajkc2@cam.ac.uk::de285305-c146-45c0-a92d-1cab0c0e5dd1" providerId="AD" clId="Web-{92474194-6B2C-2F5A-C78E-EC3762F07889}" dt="2024-09-01T08:06:36.957" v="20" actId="20577"/>
        <pc:sldMkLst>
          <pc:docMk/>
          <pc:sldMk cId="150167186" sldId="473"/>
        </pc:sldMkLst>
        <pc:spChg chg="mod">
          <ac:chgData name="Andrew Conlan" userId="S::ajkc2@cam.ac.uk::de285305-c146-45c0-a92d-1cab0c0e5dd1" providerId="AD" clId="Web-{92474194-6B2C-2F5A-C78E-EC3762F07889}" dt="2024-09-01T08:04:25.392" v="3" actId="1076"/>
          <ac:spMkLst>
            <pc:docMk/>
            <pc:sldMk cId="150167186" sldId="473"/>
            <ac:spMk id="3" creationId="{DD1BD5D4-30B8-D69B-4BEC-B85D58635338}"/>
          </ac:spMkLst>
        </pc:spChg>
        <pc:spChg chg="mod">
          <ac:chgData name="Andrew Conlan" userId="S::ajkc2@cam.ac.uk::de285305-c146-45c0-a92d-1cab0c0e5dd1" providerId="AD" clId="Web-{92474194-6B2C-2F5A-C78E-EC3762F07889}" dt="2024-09-01T08:06:36.957" v="20" actId="20577"/>
          <ac:spMkLst>
            <pc:docMk/>
            <pc:sldMk cId="150167186" sldId="473"/>
            <ac:spMk id="15" creationId="{4AD46DF0-E7C1-AB83-E8A3-BF1D20DD338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14EE-2E59-4F14-86BE-31A792295939}" type="datetimeFigureOut">
              <a:rPr lang="en-GB" smtClean="0"/>
              <a:t>01/09/2024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1D3A5-64AC-4670-A5F0-91C6202D01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0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Introduce who we are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1D3A5-64AC-4670-A5F0-91C6202D01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310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</a:rPr>
              <a:t>In the absence of infection births will enter the susceptible class</a:t>
            </a:r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E045B91-DFD2-B248-A542-6CB800A7A622}" type="slidenum">
              <a:rPr lang="en-US" sz="1200">
                <a:cs typeface="Arial" charset="0"/>
              </a:rPr>
              <a:pPr eaLnBrk="1" hangingPunct="1"/>
              <a:t>15</a:t>
            </a:fld>
            <a:endParaRPr lang="en-US" sz="120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0172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there’s a second steady state at I=0 (disease eliminated)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4073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specifically the peak number of cases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7972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837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View first infection age as exponentially distributed? Lambda – force of infection,  rate at which susceptible individual is infected,  A: average age at first infection</a:t>
            </a:r>
          </a:p>
          <a:p>
            <a:r>
              <a:rPr lang="en-US" dirty="0"/>
              <a:t>Can use this to infer lambda In a population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1968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Get beta from </a:t>
            </a:r>
            <a:r>
              <a:rPr lang="en-US" dirty="0" err="1"/>
              <a:t>Reff</a:t>
            </a:r>
            <a:r>
              <a:rPr lang="en-US" dirty="0"/>
              <a:t>  = beta(1-p)/gamma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7051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Which is an issue because then more pregnant women might get it?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2066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Assume groups correspond to adults and children. Why is the overall R0 higher than any individual NGM entries?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3856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 = total number vaccinated</a:t>
            </a:r>
          </a:p>
          <a:p>
            <a:r>
              <a:rPr lang="en-US" dirty="0" err="1"/>
              <a:t>V_c</a:t>
            </a:r>
            <a:r>
              <a:rPr lang="en-US" dirty="0"/>
              <a:t>, </a:t>
            </a:r>
            <a:r>
              <a:rPr lang="en-US" dirty="0" err="1"/>
              <a:t>v_a</a:t>
            </a:r>
            <a:r>
              <a:rPr lang="en-US" dirty="0"/>
              <a:t> = proportion vaccinated in groups a and c (adults and children)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0493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do we calculate V? Assume half and half populations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045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>
              <a:spcBef>
                <a:spcPct val="0"/>
              </a:spcBef>
            </a:pPr>
            <a:r>
              <a:rPr lang="en-GB">
                <a:latin typeface="Calibri" charset="0"/>
              </a:rPr>
              <a:t>Need to change these slides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Line on plot corresponds to 53% of both pops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4041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i.e. same result as a random vaccination </a:t>
            </a:r>
            <a:r>
              <a:rPr lang="en-US" dirty="0" err="1"/>
              <a:t>programme</a:t>
            </a:r>
            <a:r>
              <a:rPr lang="en-US" dirty="0"/>
              <a:t>. Assuming half and half populations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5829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Second condition corresponds to not having transmission within first group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640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a model without birth/death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515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 are susceptible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936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81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r>
              <a:rPr lang="en-GB">
                <a:latin typeface="Calibri" charset="0"/>
              </a:rPr>
              <a:t>Check where the N is</a:t>
            </a:r>
          </a:p>
        </p:txBody>
      </p:sp>
    </p:spTree>
    <p:extLst>
      <p:ext uri="{BB962C8B-B14F-4D97-AF65-F5344CB8AC3E}">
        <p14:creationId xmlns:p14="http://schemas.microsoft.com/office/powerpoint/2010/main" val="2895164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Purple – encountering individuals which are already immune</a:t>
            </a:r>
          </a:p>
          <a:p>
            <a:r>
              <a:rPr lang="en-US" dirty="0"/>
              <a:t>So </a:t>
            </a:r>
            <a:r>
              <a:rPr lang="en-US" dirty="0" err="1"/>
              <a:t>Reff</a:t>
            </a:r>
            <a:r>
              <a:rPr lang="en-US" dirty="0"/>
              <a:t> is already less than R0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7DFBD-DA23-CE46-BC5D-8A596A081FF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287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r>
              <a:rPr lang="en-GB" dirty="0">
                <a:latin typeface="Calibri" charset="0"/>
              </a:rPr>
              <a:t>Check where the N is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632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1" hangingPunct="1"/>
            <a:r>
              <a:rPr lang="en-US" dirty="0">
                <a:latin typeface="Calibri" charset="0"/>
              </a:rPr>
              <a:t>Sub top expression into expression for </a:t>
            </a:r>
            <a:r>
              <a:rPr lang="en-US" dirty="0" err="1">
                <a:latin typeface="Calibri" charset="0"/>
              </a:rPr>
              <a:t>R_eff</a:t>
            </a:r>
            <a:endParaRPr lang="en-US" dirty="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</a:rPr>
              <a:t>In the absence of infection births will enter the susceptible class</a:t>
            </a:r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E045B91-DFD2-B248-A542-6CB800A7A622}" type="slidenum">
              <a:rPr lang="en-US" sz="1200">
                <a:cs typeface="Arial" charset="0"/>
              </a:rPr>
              <a:pPr eaLnBrk="1" hangingPunct="1"/>
              <a:t>14</a:t>
            </a:fld>
            <a:endParaRPr lang="en-US" sz="120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232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18208"/>
            <a:ext cx="9144000" cy="2033923"/>
          </a:xfrm>
        </p:spPr>
        <p:txBody>
          <a:bodyPr anchor="b">
            <a:normAutofit/>
          </a:bodyPr>
          <a:lstStyle>
            <a:lvl1pPr algn="ctr">
              <a:defRPr sz="4800" b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99960"/>
            <a:ext cx="9144000" cy="917198"/>
          </a:xfr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024CE58-9DEA-4267-ACA5-AF360DE08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58" y="4603111"/>
            <a:ext cx="1136342" cy="2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5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73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392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7B0D2B-C5AB-4BAA-835D-B5A69D57EDF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72202" y="1245598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695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508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600"/>
            <a:ext cx="10515600" cy="480447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AB911-39D0-4B37-BCCD-3A59E2DC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F3BA76-1354-4108-BA32-D6A850C0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4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8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8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45599"/>
            <a:ext cx="5181600" cy="493136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CFC048-DDC8-4138-8EA4-9195F35E0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9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81186-AB46-4D3D-8F92-30348EB17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464D4000-D12F-4928-9C26-15CAB0016B2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86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54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7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3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6909"/>
            <a:ext cx="10515600" cy="4930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69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14.emf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5.e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0.png"/><Relationship Id="rId11" Type="http://schemas.openxmlformats.org/officeDocument/2006/relationships/image" Target="../media/image26.png"/><Relationship Id="rId5" Type="http://schemas.openxmlformats.org/officeDocument/2006/relationships/image" Target="../media/image20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28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11" Type="http://schemas.openxmlformats.org/officeDocument/2006/relationships/image" Target="../media/image34.png"/><Relationship Id="rId5" Type="http://schemas.openxmlformats.org/officeDocument/2006/relationships/image" Target="../media/image260.png"/><Relationship Id="rId15" Type="http://schemas.openxmlformats.org/officeDocument/2006/relationships/image" Target="../media/image32.png"/><Relationship Id="rId10" Type="http://schemas.openxmlformats.org/officeDocument/2006/relationships/image" Target="../media/image33.png"/><Relationship Id="rId4" Type="http://schemas.openxmlformats.org/officeDocument/2006/relationships/image" Target="../media/image250.png"/><Relationship Id="rId1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30.e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7.emf"/><Relationship Id="rId17" Type="http://schemas.openxmlformats.org/officeDocument/2006/relationships/oleObject" Target="../embeddings/oleObject16.bin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9.emf"/><Relationship Id="rId20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26.emf"/><Relationship Id="rId19" Type="http://schemas.openxmlformats.org/officeDocument/2006/relationships/oleObject" Target="../embeddings/oleObject17.bin"/><Relationship Id="rId4" Type="http://schemas.openxmlformats.org/officeDocument/2006/relationships/image" Target="../media/image23.e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8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42.emf"/><Relationship Id="rId4" Type="http://schemas.openxmlformats.org/officeDocument/2006/relationships/oleObject" Target="../embeddings/oleObject18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oleObject" Target="../embeddings/oleObject20.bin"/><Relationship Id="rId7" Type="http://schemas.openxmlformats.org/officeDocument/2006/relationships/image" Target="../media/image4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47.png"/><Relationship Id="rId4" Type="http://schemas.openxmlformats.org/officeDocument/2006/relationships/image" Target="../media/image46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0.png"/><Relationship Id="rId3" Type="http://schemas.microsoft.com/office/2007/relationships/hdphoto" Target="../media/hdphoto1.wdp"/><Relationship Id="rId7" Type="http://schemas.microsoft.com/office/2007/relationships/hdphoto" Target="../media/hdphoto5.wdp"/><Relationship Id="rId12" Type="http://schemas.openxmlformats.org/officeDocument/2006/relationships/image" Target="../media/image57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56.png"/><Relationship Id="rId5" Type="http://schemas.microsoft.com/office/2007/relationships/hdphoto" Target="../media/hdphoto3.wdp"/><Relationship Id="rId10" Type="http://schemas.openxmlformats.org/officeDocument/2006/relationships/image" Target="../media/image550.png"/><Relationship Id="rId4" Type="http://schemas.microsoft.com/office/2007/relationships/hdphoto" Target="../media/hdphoto2.wdp"/><Relationship Id="rId9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0.png"/><Relationship Id="rId2" Type="http://schemas.openxmlformats.org/officeDocument/2006/relationships/image" Target="../media/image5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e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51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e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54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image" Target="../media/image56.emf"/><Relationship Id="rId7" Type="http://schemas.openxmlformats.org/officeDocument/2006/relationships/image" Target="../media/image66.png"/><Relationship Id="rId2" Type="http://schemas.openxmlformats.org/officeDocument/2006/relationships/oleObject" Target="../embeddings/oleObject27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52.e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57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7" Type="http://schemas.openxmlformats.org/officeDocument/2006/relationships/image" Target="../media/image57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59.emf"/><Relationship Id="rId4" Type="http://schemas.openxmlformats.org/officeDocument/2006/relationships/image" Target="../media/image5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emf"/><Relationship Id="rId4" Type="http://schemas.openxmlformats.org/officeDocument/2006/relationships/oleObject" Target="../embeddings/oleObject32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emf"/><Relationship Id="rId4" Type="http://schemas.openxmlformats.org/officeDocument/2006/relationships/oleObject" Target="../embeddings/oleObject33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e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emf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67.emf"/><Relationship Id="rId4" Type="http://schemas.openxmlformats.org/officeDocument/2006/relationships/image" Target="../media/image64.emf"/><Relationship Id="rId9" Type="http://schemas.openxmlformats.org/officeDocument/2006/relationships/oleObject" Target="../embeddings/oleObject37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5143"/>
            <a:ext cx="9144000" cy="230508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6000" b="1" dirty="0"/>
              <a:t>Mathematical modelling for vaccine-preventable diseases</a:t>
            </a:r>
            <a:endParaRPr lang="en-GB" sz="13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17472-9D49-4668-98DA-39B25188084E}"/>
              </a:ext>
            </a:extLst>
          </p:cNvPr>
          <p:cNvSpPr txBox="1"/>
          <p:nvPr/>
        </p:nvSpPr>
        <p:spPr>
          <a:xfrm>
            <a:off x="3025287" y="3720226"/>
            <a:ext cx="614142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Epidemiology </a:t>
            </a:r>
            <a:r>
              <a:rPr lang="en-GB" sz="2400">
                <a:latin typeface="Century Gothic" panose="020B0502020202020204" pitchFamily="34" charset="0"/>
              </a:rPr>
              <a:t>lecture 3</a:t>
            </a:r>
            <a:endParaRPr lang="en-GB" sz="2400" dirty="0">
              <a:latin typeface="Century Gothic" panose="020B0502020202020204" pitchFamily="34" charset="0"/>
            </a:endParaRP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Vaccination and structured populations</a:t>
            </a:r>
          </a:p>
          <a:p>
            <a:pPr algn="ctr"/>
            <a:endParaRPr lang="en-GB" sz="2400" dirty="0">
              <a:latin typeface="Century Gothic" panose="020B0502020202020204" pitchFamily="34" charset="0"/>
            </a:endParaRP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Andrew J K Conlan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University of Cambridge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ajkc2@cam.ac.uk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67E178-594B-D6C5-EE11-6D6E3D09B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49" y="4969132"/>
            <a:ext cx="2857500" cy="1428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5BF179-A446-FA8D-B4B8-A3A32DAC66EB}"/>
              </a:ext>
            </a:extLst>
          </p:cNvPr>
          <p:cNvSpPr txBox="1"/>
          <p:nvPr/>
        </p:nvSpPr>
        <p:spPr>
          <a:xfrm>
            <a:off x="1690391" y="5286645"/>
            <a:ext cx="1861850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dirty="0">
                <a:latin typeface="Century Gothic"/>
                <a:ea typeface="Calibri"/>
                <a:cs typeface="Calibri"/>
              </a:rPr>
              <a:t>With materials contributed by Ellen Brooks-Pollock and Sophie Ip</a:t>
            </a:r>
          </a:p>
        </p:txBody>
      </p:sp>
    </p:spTree>
    <p:extLst>
      <p:ext uri="{BB962C8B-B14F-4D97-AF65-F5344CB8AC3E}">
        <p14:creationId xmlns:p14="http://schemas.microsoft.com/office/powerpoint/2010/main" val="2015678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3" descr="Reff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121" y="97048"/>
            <a:ext cx="6111875" cy="611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1203" name="Object 4"/>
          <p:cNvGraphicFramePr>
            <a:graphicFrameLocks noChangeAspect="1"/>
          </p:cNvGraphicFramePr>
          <p:nvPr/>
        </p:nvGraphicFramePr>
        <p:xfrm>
          <a:off x="7316470" y="665372"/>
          <a:ext cx="2649538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70000" imgH="228600" progId="Equation.3">
                  <p:embed/>
                </p:oleObj>
              </mc:Choice>
              <mc:Fallback>
                <p:oleObj name="Equation" r:id="rId4" imgW="1270000" imgH="228600" progId="Equation.3">
                  <p:embed/>
                  <p:pic>
                    <p:nvPicPr>
                      <p:cNvPr id="51203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6470" y="665372"/>
                        <a:ext cx="2649538" cy="474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4" name="Object 4"/>
          <p:cNvGraphicFramePr>
            <a:graphicFrameLocks noChangeAspect="1"/>
          </p:cNvGraphicFramePr>
          <p:nvPr/>
        </p:nvGraphicFramePr>
        <p:xfrm>
          <a:off x="7227570" y="4121360"/>
          <a:ext cx="32575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62100" imgH="228600" progId="Equation.DSMT4">
                  <p:embed/>
                </p:oleObj>
              </mc:Choice>
              <mc:Fallback>
                <p:oleObj name="Equation" r:id="rId6" imgW="1562100" imgH="228600" progId="Equation.DSMT4">
                  <p:embed/>
                  <p:pic>
                    <p:nvPicPr>
                      <p:cNvPr id="5120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7570" y="4121360"/>
                        <a:ext cx="3257550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7892734" y="4881773"/>
            <a:ext cx="2479675" cy="1119187"/>
            <a:chOff x="6782483" y="2469697"/>
            <a:chExt cx="2481017" cy="1119187"/>
          </a:xfrm>
        </p:grpSpPr>
        <p:graphicFrame>
          <p:nvGraphicFramePr>
            <p:cNvPr id="51206" name="Object 4"/>
            <p:cNvGraphicFramePr>
              <a:graphicFrameLocks noChangeAspect="1"/>
            </p:cNvGraphicFramePr>
            <p:nvPr/>
          </p:nvGraphicFramePr>
          <p:xfrm>
            <a:off x="6782483" y="2469697"/>
            <a:ext cx="1223962" cy="11191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457200" imgH="419100" progId="Equation.DSMT4">
                    <p:embed/>
                  </p:oleObj>
                </mc:Choice>
                <mc:Fallback>
                  <p:oleObj name="Equation" r:id="rId8" imgW="457200" imgH="419100" progId="Equation.DSMT4">
                    <p:embed/>
                    <p:pic>
                      <p:nvPicPr>
                        <p:cNvPr id="51206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82483" y="2469697"/>
                          <a:ext cx="1223962" cy="11191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07" name="TextBox 1"/>
            <p:cNvSpPr txBox="1">
              <a:spLocks noChangeArrowheads="1"/>
            </p:cNvSpPr>
            <p:nvPr/>
          </p:nvSpPr>
          <p:spPr bwMode="auto">
            <a:xfrm>
              <a:off x="7248963" y="3112168"/>
              <a:ext cx="2014537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b="1">
                  <a:solidFill>
                    <a:srgbClr val="FF0000"/>
                  </a:solidFill>
                </a:rPr>
                <a:t>No epidemic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038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4"/>
          <p:cNvGraphicFramePr>
            <a:graphicFrameLocks noChangeAspect="1"/>
          </p:cNvGraphicFramePr>
          <p:nvPr/>
        </p:nvGraphicFramePr>
        <p:xfrm>
          <a:off x="4248151" y="1713798"/>
          <a:ext cx="2968625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00100" imgH="431800" progId="Equation.DSMT4">
                  <p:embed/>
                </p:oleObj>
              </mc:Choice>
              <mc:Fallback>
                <p:oleObj name="Equation" r:id="rId3" imgW="800100" imgH="431800" progId="Equation.DSMT4">
                  <p:embed/>
                  <p:pic>
                    <p:nvPicPr>
                      <p:cNvPr id="55297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8151" y="1713798"/>
                        <a:ext cx="2968625" cy="1439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3" name="Object 5"/>
          <p:cNvGraphicFramePr>
            <a:graphicFrameLocks noChangeAspect="1"/>
          </p:cNvGraphicFramePr>
          <p:nvPr/>
        </p:nvGraphicFramePr>
        <p:xfrm>
          <a:off x="4248151" y="3548758"/>
          <a:ext cx="3278187" cy="1192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57300" imgH="457200" progId="Equation.DSMT4">
                  <p:embed/>
                </p:oleObj>
              </mc:Choice>
              <mc:Fallback>
                <p:oleObj name="Equation" r:id="rId5" imgW="1257300" imgH="457200" progId="Equation.DSMT4">
                  <p:embed/>
                  <p:pic>
                    <p:nvPicPr>
                      <p:cNvPr id="7680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8151" y="3548758"/>
                        <a:ext cx="3278187" cy="1192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456368" y="5144203"/>
            <a:ext cx="54570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400" dirty="0">
                <a:latin typeface="Arial" charset="0"/>
              </a:rPr>
              <a:t>Disease will not cause an epidemic!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BD0AEB-5930-6049-8AF6-2082072E0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Critical vaccination threshold</a:t>
            </a:r>
          </a:p>
        </p:txBody>
      </p:sp>
    </p:spTree>
    <p:extLst>
      <p:ext uri="{BB962C8B-B14F-4D97-AF65-F5344CB8AC3E}">
        <p14:creationId xmlns:p14="http://schemas.microsoft.com/office/powerpoint/2010/main" val="371663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28E2E62-C318-4A40-8820-7AE63F73E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0" y="4370227"/>
            <a:ext cx="6858000" cy="119313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800" dirty="0"/>
              <a:t>Elimination of endemic disease by vaccination</a:t>
            </a:r>
          </a:p>
        </p:txBody>
      </p:sp>
      <p:pic>
        <p:nvPicPr>
          <p:cNvPr id="5" name="Picture 5" descr="smallpox">
            <a:extLst>
              <a:ext uri="{FF2B5EF4-FFF2-40B4-BE49-F238E27FC236}">
                <a16:creationId xmlns:a16="http://schemas.microsoft.com/office/drawing/2014/main" id="{47CAAD28-F57C-8F42-A81D-34A5B04432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4" r="-3" b="46610"/>
          <a:stretch/>
        </p:blipFill>
        <p:spPr bwMode="auto">
          <a:xfrm>
            <a:off x="2791535" y="386205"/>
            <a:ext cx="6677581" cy="3766876"/>
          </a:xfrm>
          <a:custGeom>
            <a:avLst/>
            <a:gdLst/>
            <a:ahLst/>
            <a:cxnLst/>
            <a:rect l="l" t="t" r="r" b="b"/>
            <a:pathLst>
              <a:path w="8903441" h="3766876">
                <a:moveTo>
                  <a:pt x="8890380" y="1667288"/>
                </a:moveTo>
                <a:lnTo>
                  <a:pt x="8895460" y="1677046"/>
                </a:lnTo>
                <a:cubicBezTo>
                  <a:pt x="8905866" y="1703466"/>
                  <a:pt x="8906717" y="1724063"/>
                  <a:pt x="8894323" y="1729738"/>
                </a:cubicBezTo>
                <a:lnTo>
                  <a:pt x="8891365" y="1729349"/>
                </a:lnTo>
                <a:lnTo>
                  <a:pt x="8891421" y="1712412"/>
                </a:lnTo>
                <a:cubicBezTo>
                  <a:pt x="8891337" y="1700170"/>
                  <a:pt x="8891138" y="1688653"/>
                  <a:pt x="8890856" y="1678595"/>
                </a:cubicBezTo>
                <a:close/>
                <a:moveTo>
                  <a:pt x="8888451" y="1641624"/>
                </a:moveTo>
                <a:cubicBezTo>
                  <a:pt x="8888927" y="1642911"/>
                  <a:pt x="8889388" y="1647125"/>
                  <a:pt x="8889800" y="1653531"/>
                </a:cubicBezTo>
                <a:lnTo>
                  <a:pt x="8890380" y="1667288"/>
                </a:lnTo>
                <a:lnTo>
                  <a:pt x="8884645" y="1656272"/>
                </a:lnTo>
                <a:lnTo>
                  <a:pt x="8886368" y="1643902"/>
                </a:lnTo>
                <a:cubicBezTo>
                  <a:pt x="8887058" y="1640758"/>
                  <a:pt x="8887743" y="1639762"/>
                  <a:pt x="8888451" y="1641624"/>
                </a:cubicBezTo>
                <a:close/>
                <a:moveTo>
                  <a:pt x="999724" y="1241031"/>
                </a:moveTo>
                <a:cubicBezTo>
                  <a:pt x="998379" y="1242269"/>
                  <a:pt x="996554" y="1243547"/>
                  <a:pt x="995210" y="1244785"/>
                </a:cubicBezTo>
                <a:cubicBezTo>
                  <a:pt x="1005261" y="1248940"/>
                  <a:pt x="1015746" y="1252497"/>
                  <a:pt x="1025774" y="1256374"/>
                </a:cubicBezTo>
                <a:cubicBezTo>
                  <a:pt x="1037480" y="1257305"/>
                  <a:pt x="1049668" y="1258195"/>
                  <a:pt x="1060894" y="1259168"/>
                </a:cubicBezTo>
                <a:cubicBezTo>
                  <a:pt x="1040504" y="1253123"/>
                  <a:pt x="1020115" y="1247076"/>
                  <a:pt x="999724" y="1241031"/>
                </a:cubicBezTo>
                <a:close/>
                <a:moveTo>
                  <a:pt x="1319296" y="820371"/>
                </a:moveTo>
                <a:cubicBezTo>
                  <a:pt x="1421680" y="872109"/>
                  <a:pt x="1548101" y="905226"/>
                  <a:pt x="1681342" y="933268"/>
                </a:cubicBezTo>
                <a:cubicBezTo>
                  <a:pt x="1683167" y="931988"/>
                  <a:pt x="1684512" y="930751"/>
                  <a:pt x="1686338" y="929471"/>
                </a:cubicBezTo>
                <a:cubicBezTo>
                  <a:pt x="1563998" y="893197"/>
                  <a:pt x="1441635" y="856646"/>
                  <a:pt x="1319296" y="820371"/>
                </a:cubicBezTo>
                <a:close/>
                <a:moveTo>
                  <a:pt x="7894848" y="858"/>
                </a:moveTo>
                <a:cubicBezTo>
                  <a:pt x="7906700" y="3455"/>
                  <a:pt x="7910528" y="8436"/>
                  <a:pt x="7907341" y="16271"/>
                </a:cubicBezTo>
                <a:cubicBezTo>
                  <a:pt x="7902882" y="26177"/>
                  <a:pt x="7893520" y="35394"/>
                  <a:pt x="7882642" y="43904"/>
                </a:cubicBezTo>
                <a:cubicBezTo>
                  <a:pt x="7831903" y="83897"/>
                  <a:pt x="7856047" y="94090"/>
                  <a:pt x="7927648" y="93123"/>
                </a:cubicBezTo>
                <a:cubicBezTo>
                  <a:pt x="7991511" y="92274"/>
                  <a:pt x="8055318" y="85274"/>
                  <a:pt x="8119655" y="78787"/>
                </a:cubicBezTo>
                <a:cubicBezTo>
                  <a:pt x="8151329" y="75447"/>
                  <a:pt x="8152942" y="77265"/>
                  <a:pt x="8141786" y="93635"/>
                </a:cubicBezTo>
                <a:cubicBezTo>
                  <a:pt x="8123815" y="120677"/>
                  <a:pt x="8122595" y="145410"/>
                  <a:pt x="8151055" y="166138"/>
                </a:cubicBezTo>
                <a:cubicBezTo>
                  <a:pt x="8157767" y="170866"/>
                  <a:pt x="8162605" y="176318"/>
                  <a:pt x="8160811" y="183471"/>
                </a:cubicBezTo>
                <a:cubicBezTo>
                  <a:pt x="8152723" y="212724"/>
                  <a:pt x="8169841" y="236686"/>
                  <a:pt x="8187466" y="260884"/>
                </a:cubicBezTo>
                <a:cubicBezTo>
                  <a:pt x="8217175" y="301371"/>
                  <a:pt x="8254836" y="338641"/>
                  <a:pt x="8295790" y="374783"/>
                </a:cubicBezTo>
                <a:cubicBezTo>
                  <a:pt x="8324664" y="400232"/>
                  <a:pt x="8342922" y="431650"/>
                  <a:pt x="8406170" y="440370"/>
                </a:cubicBezTo>
                <a:cubicBezTo>
                  <a:pt x="8421364" y="442394"/>
                  <a:pt x="8426373" y="449790"/>
                  <a:pt x="8420903" y="459225"/>
                </a:cubicBezTo>
                <a:cubicBezTo>
                  <a:pt x="8402820" y="490474"/>
                  <a:pt x="8417534" y="514648"/>
                  <a:pt x="8450800" y="534955"/>
                </a:cubicBezTo>
                <a:cubicBezTo>
                  <a:pt x="8462563" y="542037"/>
                  <a:pt x="8458146" y="546902"/>
                  <a:pt x="8442097" y="551669"/>
                </a:cubicBezTo>
                <a:cubicBezTo>
                  <a:pt x="8423667" y="556925"/>
                  <a:pt x="8409328" y="564619"/>
                  <a:pt x="8398067" y="574282"/>
                </a:cubicBezTo>
                <a:cubicBezTo>
                  <a:pt x="8379577" y="589897"/>
                  <a:pt x="8370872" y="606612"/>
                  <a:pt x="8363634" y="623477"/>
                </a:cubicBezTo>
                <a:cubicBezTo>
                  <a:pt x="8352394" y="649929"/>
                  <a:pt x="8339133" y="675439"/>
                  <a:pt x="8295388" y="695789"/>
                </a:cubicBezTo>
                <a:cubicBezTo>
                  <a:pt x="8282368" y="701969"/>
                  <a:pt x="8271923" y="709882"/>
                  <a:pt x="8260972" y="717559"/>
                </a:cubicBezTo>
                <a:cubicBezTo>
                  <a:pt x="8264466" y="724248"/>
                  <a:pt x="8273101" y="728807"/>
                  <a:pt x="8289132" y="729358"/>
                </a:cubicBezTo>
                <a:cubicBezTo>
                  <a:pt x="8391169" y="732995"/>
                  <a:pt x="8386647" y="769770"/>
                  <a:pt x="8387346" y="810845"/>
                </a:cubicBezTo>
                <a:cubicBezTo>
                  <a:pt x="8388418" y="861681"/>
                  <a:pt x="8330862" y="890238"/>
                  <a:pt x="8259532" y="916368"/>
                </a:cubicBezTo>
                <a:cubicBezTo>
                  <a:pt x="8235122" y="925226"/>
                  <a:pt x="8199529" y="928071"/>
                  <a:pt x="8191769" y="950020"/>
                </a:cubicBezTo>
                <a:cubicBezTo>
                  <a:pt x="8234379" y="966427"/>
                  <a:pt x="8282955" y="945934"/>
                  <a:pt x="8327664" y="947606"/>
                </a:cubicBezTo>
                <a:cubicBezTo>
                  <a:pt x="8364609" y="949119"/>
                  <a:pt x="8424473" y="941347"/>
                  <a:pt x="8378206" y="982626"/>
                </a:cubicBezTo>
                <a:cubicBezTo>
                  <a:pt x="8364736" y="994722"/>
                  <a:pt x="8382242" y="1001021"/>
                  <a:pt x="8400605" y="1000529"/>
                </a:cubicBezTo>
                <a:cubicBezTo>
                  <a:pt x="8549357" y="995586"/>
                  <a:pt x="8487684" y="1076555"/>
                  <a:pt x="8538706" y="1111533"/>
                </a:cubicBezTo>
                <a:cubicBezTo>
                  <a:pt x="8553092" y="1120905"/>
                  <a:pt x="8540810" y="1141011"/>
                  <a:pt x="8520556" y="1147547"/>
                </a:cubicBezTo>
                <a:cubicBezTo>
                  <a:pt x="8392015" y="1189611"/>
                  <a:pt x="8380569" y="1263373"/>
                  <a:pt x="8322605" y="1331423"/>
                </a:cubicBezTo>
                <a:cubicBezTo>
                  <a:pt x="8393509" y="1350105"/>
                  <a:pt x="8476647" y="1348124"/>
                  <a:pt x="8552563" y="1357692"/>
                </a:cubicBezTo>
                <a:cubicBezTo>
                  <a:pt x="8631413" y="1367560"/>
                  <a:pt x="8632510" y="1380057"/>
                  <a:pt x="8572872" y="1434543"/>
                </a:cubicBezTo>
                <a:cubicBezTo>
                  <a:pt x="8740108" y="1430496"/>
                  <a:pt x="8740108" y="1430496"/>
                  <a:pt x="8695911" y="1511890"/>
                </a:cubicBezTo>
                <a:cubicBezTo>
                  <a:pt x="8766152" y="1509223"/>
                  <a:pt x="8835070" y="1574251"/>
                  <a:pt x="8873147" y="1634187"/>
                </a:cubicBezTo>
                <a:lnTo>
                  <a:pt x="8884645" y="1656272"/>
                </a:lnTo>
                <a:lnTo>
                  <a:pt x="8884254" y="1659075"/>
                </a:lnTo>
                <a:cubicBezTo>
                  <a:pt x="8882795" y="1672543"/>
                  <a:pt x="8881198" y="1691773"/>
                  <a:pt x="8879232" y="1711097"/>
                </a:cubicBezTo>
                <a:lnTo>
                  <a:pt x="8877347" y="1727504"/>
                </a:lnTo>
                <a:lnTo>
                  <a:pt x="8865337" y="1725923"/>
                </a:lnTo>
                <a:cubicBezTo>
                  <a:pt x="8855639" y="1721668"/>
                  <a:pt x="8848716" y="1720054"/>
                  <a:pt x="8843722" y="1720152"/>
                </a:cubicBezTo>
                <a:cubicBezTo>
                  <a:pt x="8828739" y="1720444"/>
                  <a:pt x="8831115" y="1736133"/>
                  <a:pt x="8828004" y="1742073"/>
                </a:cubicBezTo>
                <a:cubicBezTo>
                  <a:pt x="8817547" y="1760900"/>
                  <a:pt x="8843589" y="1770647"/>
                  <a:pt x="8861127" y="1782820"/>
                </a:cubicBezTo>
                <a:cubicBezTo>
                  <a:pt x="8867694" y="1787281"/>
                  <a:pt x="8872382" y="1766445"/>
                  <a:pt x="8875975" y="1739445"/>
                </a:cubicBezTo>
                <a:lnTo>
                  <a:pt x="8877347" y="1727504"/>
                </a:lnTo>
                <a:lnTo>
                  <a:pt x="8891365" y="1729349"/>
                </a:lnTo>
                <a:lnTo>
                  <a:pt x="8891294" y="1750579"/>
                </a:lnTo>
                <a:cubicBezTo>
                  <a:pt x="8890576" y="1802412"/>
                  <a:pt x="8887485" y="1854103"/>
                  <a:pt x="8879895" y="1858687"/>
                </a:cubicBezTo>
                <a:cubicBezTo>
                  <a:pt x="8799411" y="1907447"/>
                  <a:pt x="8858072" y="1996322"/>
                  <a:pt x="8700018" y="2022228"/>
                </a:cubicBezTo>
                <a:cubicBezTo>
                  <a:pt x="8628887" y="2034069"/>
                  <a:pt x="8597252" y="2070985"/>
                  <a:pt x="8546517" y="2094468"/>
                </a:cubicBezTo>
                <a:cubicBezTo>
                  <a:pt x="8369592" y="2175758"/>
                  <a:pt x="8254890" y="2270617"/>
                  <a:pt x="8208310" y="2391116"/>
                </a:cubicBezTo>
                <a:cubicBezTo>
                  <a:pt x="8195251" y="2424444"/>
                  <a:pt x="8137916" y="2455501"/>
                  <a:pt x="8101924" y="2486924"/>
                </a:cubicBezTo>
                <a:cubicBezTo>
                  <a:pt x="8122498" y="2506105"/>
                  <a:pt x="8219539" y="2452814"/>
                  <a:pt x="8188722" y="2510086"/>
                </a:cubicBezTo>
                <a:cubicBezTo>
                  <a:pt x="8165388" y="2553270"/>
                  <a:pt x="8098391" y="2584616"/>
                  <a:pt x="8035596" y="2614194"/>
                </a:cubicBezTo>
                <a:cubicBezTo>
                  <a:pt x="7963481" y="2647947"/>
                  <a:pt x="7883214" y="2677100"/>
                  <a:pt x="7854509" y="2730830"/>
                </a:cubicBezTo>
                <a:cubicBezTo>
                  <a:pt x="7848249" y="2742293"/>
                  <a:pt x="6341566" y="3671513"/>
                  <a:pt x="4141410" y="3763614"/>
                </a:cubicBezTo>
                <a:cubicBezTo>
                  <a:pt x="3781875" y="3778662"/>
                  <a:pt x="2353277" y="3737838"/>
                  <a:pt x="2161737" y="3718831"/>
                </a:cubicBezTo>
                <a:cubicBezTo>
                  <a:pt x="1964811" y="3699179"/>
                  <a:pt x="1793107" y="3646810"/>
                  <a:pt x="1591600" y="3635674"/>
                </a:cubicBezTo>
                <a:cubicBezTo>
                  <a:pt x="1485018" y="3629919"/>
                  <a:pt x="1381185" y="3611329"/>
                  <a:pt x="1390654" y="3531585"/>
                </a:cubicBezTo>
                <a:cubicBezTo>
                  <a:pt x="1393510" y="3508948"/>
                  <a:pt x="1364047" y="3493344"/>
                  <a:pt x="1320867" y="3503571"/>
                </a:cubicBezTo>
                <a:cubicBezTo>
                  <a:pt x="1239265" y="3523046"/>
                  <a:pt x="1198946" y="3494124"/>
                  <a:pt x="1150681" y="3474015"/>
                </a:cubicBezTo>
                <a:cubicBezTo>
                  <a:pt x="1065213" y="3438422"/>
                  <a:pt x="982868" y="3399757"/>
                  <a:pt x="851974" y="3403971"/>
                </a:cubicBezTo>
                <a:cubicBezTo>
                  <a:pt x="873994" y="3367898"/>
                  <a:pt x="917237" y="3369420"/>
                  <a:pt x="956780" y="3372944"/>
                </a:cubicBezTo>
                <a:cubicBezTo>
                  <a:pt x="1061276" y="3382521"/>
                  <a:pt x="1164043" y="3394488"/>
                  <a:pt x="1268515" y="3403788"/>
                </a:cubicBezTo>
                <a:cubicBezTo>
                  <a:pt x="1336376" y="3409863"/>
                  <a:pt x="1404651" y="3420660"/>
                  <a:pt x="1492884" y="3399484"/>
                </a:cubicBezTo>
                <a:cubicBezTo>
                  <a:pt x="1410006" y="3338199"/>
                  <a:pt x="1277736" y="3337777"/>
                  <a:pt x="1169657" y="3325996"/>
                </a:cubicBezTo>
                <a:cubicBezTo>
                  <a:pt x="1034677" y="3311259"/>
                  <a:pt x="951965" y="3268429"/>
                  <a:pt x="853866" y="3221353"/>
                </a:cubicBezTo>
                <a:cubicBezTo>
                  <a:pt x="950752" y="3199416"/>
                  <a:pt x="1014418" y="3234964"/>
                  <a:pt x="1090648" y="3226034"/>
                </a:cubicBezTo>
                <a:cubicBezTo>
                  <a:pt x="1094340" y="3218434"/>
                  <a:pt x="1100169" y="3207568"/>
                  <a:pt x="1099183" y="3207375"/>
                </a:cubicBezTo>
                <a:cubicBezTo>
                  <a:pt x="971072" y="3188118"/>
                  <a:pt x="907890" y="3136018"/>
                  <a:pt x="882137" y="3068880"/>
                </a:cubicBezTo>
                <a:cubicBezTo>
                  <a:pt x="868924" y="3034221"/>
                  <a:pt x="822286" y="3027121"/>
                  <a:pt x="776145" y="3014660"/>
                </a:cubicBezTo>
                <a:cubicBezTo>
                  <a:pt x="613874" y="2970419"/>
                  <a:pt x="443486" y="2933046"/>
                  <a:pt x="307191" y="2864697"/>
                </a:cubicBezTo>
                <a:cubicBezTo>
                  <a:pt x="457123" y="2862170"/>
                  <a:pt x="581367" y="2903594"/>
                  <a:pt x="743379" y="2911759"/>
                </a:cubicBezTo>
                <a:cubicBezTo>
                  <a:pt x="608349" y="2835743"/>
                  <a:pt x="439124" y="2806104"/>
                  <a:pt x="284020" y="2766269"/>
                </a:cubicBezTo>
                <a:cubicBezTo>
                  <a:pt x="213164" y="2748143"/>
                  <a:pt x="147010" y="2722889"/>
                  <a:pt x="63190" y="2717094"/>
                </a:cubicBezTo>
                <a:cubicBezTo>
                  <a:pt x="33455" y="2714947"/>
                  <a:pt x="-16425" y="2709531"/>
                  <a:pt x="5340" y="2681595"/>
                </a:cubicBezTo>
                <a:cubicBezTo>
                  <a:pt x="23652" y="2658441"/>
                  <a:pt x="63627" y="2661368"/>
                  <a:pt x="100237" y="2664591"/>
                </a:cubicBezTo>
                <a:cubicBezTo>
                  <a:pt x="188123" y="2672547"/>
                  <a:pt x="277551" y="2664977"/>
                  <a:pt x="394328" y="2654447"/>
                </a:cubicBezTo>
                <a:cubicBezTo>
                  <a:pt x="290057" y="2592242"/>
                  <a:pt x="112140" y="2629127"/>
                  <a:pt x="21491" y="2562088"/>
                </a:cubicBezTo>
                <a:cubicBezTo>
                  <a:pt x="125636" y="2540073"/>
                  <a:pt x="208727" y="2559644"/>
                  <a:pt x="294268" y="2557453"/>
                </a:cubicBezTo>
                <a:cubicBezTo>
                  <a:pt x="371589" y="2555423"/>
                  <a:pt x="389695" y="2540961"/>
                  <a:pt x="367847" y="2501743"/>
                </a:cubicBezTo>
                <a:cubicBezTo>
                  <a:pt x="333905" y="2440640"/>
                  <a:pt x="373328" y="2404160"/>
                  <a:pt x="486858" y="2411824"/>
                </a:cubicBezTo>
                <a:cubicBezTo>
                  <a:pt x="592120" y="2419095"/>
                  <a:pt x="600599" y="2394285"/>
                  <a:pt x="570008" y="2360312"/>
                </a:cubicBezTo>
                <a:cubicBezTo>
                  <a:pt x="525457" y="2310774"/>
                  <a:pt x="567057" y="2265987"/>
                  <a:pt x="594400" y="2218813"/>
                </a:cubicBezTo>
                <a:cubicBezTo>
                  <a:pt x="635581" y="2147198"/>
                  <a:pt x="612469" y="2115647"/>
                  <a:pt x="505675" y="2074370"/>
                </a:cubicBezTo>
                <a:cubicBezTo>
                  <a:pt x="445534" y="2051386"/>
                  <a:pt x="381431" y="2032947"/>
                  <a:pt x="295650" y="2015851"/>
                </a:cubicBezTo>
                <a:cubicBezTo>
                  <a:pt x="487251" y="1985881"/>
                  <a:pt x="281423" y="1958614"/>
                  <a:pt x="346760" y="1924896"/>
                </a:cubicBezTo>
                <a:cubicBezTo>
                  <a:pt x="481788" y="1901571"/>
                  <a:pt x="600623" y="1980687"/>
                  <a:pt x="783461" y="1939173"/>
                </a:cubicBezTo>
                <a:cubicBezTo>
                  <a:pt x="547912" y="1882335"/>
                  <a:pt x="287006" y="1807013"/>
                  <a:pt x="112183" y="1719100"/>
                </a:cubicBezTo>
                <a:cubicBezTo>
                  <a:pt x="148588" y="1692398"/>
                  <a:pt x="188462" y="1710725"/>
                  <a:pt x="219936" y="1699568"/>
                </a:cubicBezTo>
                <a:cubicBezTo>
                  <a:pt x="218006" y="1694140"/>
                  <a:pt x="220184" y="1685834"/>
                  <a:pt x="214196" y="1683841"/>
                </a:cubicBezTo>
                <a:cubicBezTo>
                  <a:pt x="85284" y="1638910"/>
                  <a:pt x="83720" y="1637648"/>
                  <a:pt x="212296" y="1584947"/>
                </a:cubicBezTo>
                <a:cubicBezTo>
                  <a:pt x="257172" y="1566456"/>
                  <a:pt x="252206" y="1554019"/>
                  <a:pt x="226108" y="1538121"/>
                </a:cubicBezTo>
                <a:cubicBezTo>
                  <a:pt x="207682" y="1526866"/>
                  <a:pt x="185078" y="1517656"/>
                  <a:pt x="192710" y="1488723"/>
                </a:cubicBezTo>
                <a:cubicBezTo>
                  <a:pt x="268435" y="1518175"/>
                  <a:pt x="624154" y="1547955"/>
                  <a:pt x="685843" y="1538903"/>
                </a:cubicBezTo>
                <a:cubicBezTo>
                  <a:pt x="755173" y="1528619"/>
                  <a:pt x="994201" y="1520231"/>
                  <a:pt x="1067153" y="1523622"/>
                </a:cubicBezTo>
                <a:cubicBezTo>
                  <a:pt x="1063138" y="1522015"/>
                  <a:pt x="1059122" y="1520410"/>
                  <a:pt x="1055106" y="1518803"/>
                </a:cubicBezTo>
                <a:cubicBezTo>
                  <a:pt x="983007" y="1486514"/>
                  <a:pt x="909946" y="1454310"/>
                  <a:pt x="864245" y="1408231"/>
                </a:cubicBezTo>
                <a:cubicBezTo>
                  <a:pt x="862153" y="1406456"/>
                  <a:pt x="861045" y="1404874"/>
                  <a:pt x="856768" y="1405809"/>
                </a:cubicBezTo>
                <a:cubicBezTo>
                  <a:pt x="819307" y="1414974"/>
                  <a:pt x="822846" y="1400112"/>
                  <a:pt x="821342" y="1388491"/>
                </a:cubicBezTo>
                <a:cubicBezTo>
                  <a:pt x="819813" y="1376592"/>
                  <a:pt x="812736" y="1367699"/>
                  <a:pt x="784954" y="1371257"/>
                </a:cubicBezTo>
                <a:cubicBezTo>
                  <a:pt x="783512" y="1371384"/>
                  <a:pt x="781566" y="1371274"/>
                  <a:pt x="779619" y="1371165"/>
                </a:cubicBezTo>
                <a:cubicBezTo>
                  <a:pt x="766469" y="1370361"/>
                  <a:pt x="722835" y="1342290"/>
                  <a:pt x="728571" y="1335910"/>
                </a:cubicBezTo>
                <a:cubicBezTo>
                  <a:pt x="741389" y="1321912"/>
                  <a:pt x="726409" y="1316791"/>
                  <a:pt x="713734" y="1310348"/>
                </a:cubicBezTo>
                <a:cubicBezTo>
                  <a:pt x="696009" y="1301550"/>
                  <a:pt x="678333" y="1293308"/>
                  <a:pt x="659695" y="1285149"/>
                </a:cubicBezTo>
                <a:cubicBezTo>
                  <a:pt x="641562" y="1277227"/>
                  <a:pt x="622997" y="1269901"/>
                  <a:pt x="604409" y="1262299"/>
                </a:cubicBezTo>
                <a:cubicBezTo>
                  <a:pt x="561305" y="1256847"/>
                  <a:pt x="517819" y="1252549"/>
                  <a:pt x="472556" y="1250086"/>
                </a:cubicBezTo>
                <a:cubicBezTo>
                  <a:pt x="438951" y="1247999"/>
                  <a:pt x="401379" y="1244860"/>
                  <a:pt x="382690" y="1214040"/>
                </a:cubicBezTo>
                <a:cubicBezTo>
                  <a:pt x="418096" y="1214570"/>
                  <a:pt x="453575" y="1215933"/>
                  <a:pt x="489053" y="1217296"/>
                </a:cubicBezTo>
                <a:cubicBezTo>
                  <a:pt x="454954" y="1204059"/>
                  <a:pt x="421816" y="1190737"/>
                  <a:pt x="390047" y="1176456"/>
                </a:cubicBezTo>
                <a:cubicBezTo>
                  <a:pt x="363810" y="1164487"/>
                  <a:pt x="342232" y="1150431"/>
                  <a:pt x="333292" y="1131347"/>
                </a:cubicBezTo>
                <a:cubicBezTo>
                  <a:pt x="330930" y="1126518"/>
                  <a:pt x="329025" y="1121368"/>
                  <a:pt x="337841" y="1116956"/>
                </a:cubicBezTo>
                <a:cubicBezTo>
                  <a:pt x="347569" y="1111905"/>
                  <a:pt x="355552" y="1114562"/>
                  <a:pt x="363031" y="1116984"/>
                </a:cubicBezTo>
                <a:cubicBezTo>
                  <a:pt x="393929" y="1126864"/>
                  <a:pt x="425283" y="1136425"/>
                  <a:pt x="455724" y="1146625"/>
                </a:cubicBezTo>
                <a:cubicBezTo>
                  <a:pt x="496146" y="1160147"/>
                  <a:pt x="536111" y="1173989"/>
                  <a:pt x="576050" y="1187553"/>
                </a:cubicBezTo>
                <a:cubicBezTo>
                  <a:pt x="519650" y="1157524"/>
                  <a:pt x="457798" y="1131612"/>
                  <a:pt x="391358" y="1108621"/>
                </a:cubicBezTo>
                <a:cubicBezTo>
                  <a:pt x="343386" y="1091844"/>
                  <a:pt x="295414" y="1075067"/>
                  <a:pt x="258466" y="1051446"/>
                </a:cubicBezTo>
                <a:cubicBezTo>
                  <a:pt x="239512" y="1039678"/>
                  <a:pt x="230024" y="1025400"/>
                  <a:pt x="227119" y="1008864"/>
                </a:cubicBezTo>
                <a:cubicBezTo>
                  <a:pt x="226729" y="1004421"/>
                  <a:pt x="227253" y="999338"/>
                  <a:pt x="237176" y="996508"/>
                </a:cubicBezTo>
                <a:cubicBezTo>
                  <a:pt x="247123" y="993956"/>
                  <a:pt x="253208" y="997060"/>
                  <a:pt x="257395" y="1000610"/>
                </a:cubicBezTo>
                <a:cubicBezTo>
                  <a:pt x="262111" y="1004674"/>
                  <a:pt x="267716" y="1007820"/>
                  <a:pt x="275649" y="1009921"/>
                </a:cubicBezTo>
                <a:cubicBezTo>
                  <a:pt x="345186" y="1029563"/>
                  <a:pt x="406508" y="1054962"/>
                  <a:pt x="469199" y="1079402"/>
                </a:cubicBezTo>
                <a:cubicBezTo>
                  <a:pt x="558968" y="1114336"/>
                  <a:pt x="647368" y="1150231"/>
                  <a:pt x="753033" y="1173138"/>
                </a:cubicBezTo>
                <a:cubicBezTo>
                  <a:pt x="793015" y="1181661"/>
                  <a:pt x="834292" y="1188391"/>
                  <a:pt x="865682" y="1187316"/>
                </a:cubicBezTo>
                <a:cubicBezTo>
                  <a:pt x="750261" y="1147076"/>
                  <a:pt x="641375" y="1104025"/>
                  <a:pt x="543487" y="1053852"/>
                </a:cubicBezTo>
                <a:cubicBezTo>
                  <a:pt x="444589" y="1003208"/>
                  <a:pt x="357848" y="947579"/>
                  <a:pt x="295297" y="880592"/>
                </a:cubicBezTo>
                <a:cubicBezTo>
                  <a:pt x="288871" y="873601"/>
                  <a:pt x="284873" y="866676"/>
                  <a:pt x="264758" y="869281"/>
                </a:cubicBezTo>
                <a:cubicBezTo>
                  <a:pt x="255650" y="870360"/>
                  <a:pt x="252375" y="866170"/>
                  <a:pt x="254388" y="861516"/>
                </a:cubicBezTo>
                <a:cubicBezTo>
                  <a:pt x="266992" y="828509"/>
                  <a:pt x="236853" y="810726"/>
                  <a:pt x="190786" y="799099"/>
                </a:cubicBezTo>
                <a:cubicBezTo>
                  <a:pt x="176408" y="795324"/>
                  <a:pt x="175031" y="790688"/>
                  <a:pt x="184973" y="782539"/>
                </a:cubicBezTo>
                <a:cubicBezTo>
                  <a:pt x="198516" y="771277"/>
                  <a:pt x="196123" y="760574"/>
                  <a:pt x="187530" y="750974"/>
                </a:cubicBezTo>
                <a:cubicBezTo>
                  <a:pt x="182644" y="744967"/>
                  <a:pt x="176339" y="739364"/>
                  <a:pt x="170996" y="733676"/>
                </a:cubicBezTo>
                <a:cubicBezTo>
                  <a:pt x="167290" y="730083"/>
                  <a:pt x="161157" y="726424"/>
                  <a:pt x="169444" y="721499"/>
                </a:cubicBezTo>
                <a:cubicBezTo>
                  <a:pt x="177298" y="717172"/>
                  <a:pt x="185665" y="718676"/>
                  <a:pt x="193501" y="719668"/>
                </a:cubicBezTo>
                <a:cubicBezTo>
                  <a:pt x="231170" y="723917"/>
                  <a:pt x="254043" y="736181"/>
                  <a:pt x="265436" y="755609"/>
                </a:cubicBezTo>
                <a:cubicBezTo>
                  <a:pt x="273963" y="769971"/>
                  <a:pt x="281726" y="770130"/>
                  <a:pt x="302333" y="756567"/>
                </a:cubicBezTo>
                <a:cubicBezTo>
                  <a:pt x="317894" y="746247"/>
                  <a:pt x="332387" y="745814"/>
                  <a:pt x="346481" y="751853"/>
                </a:cubicBezTo>
                <a:cubicBezTo>
                  <a:pt x="354007" y="754830"/>
                  <a:pt x="358771" y="759448"/>
                  <a:pt x="364449" y="763428"/>
                </a:cubicBezTo>
                <a:cubicBezTo>
                  <a:pt x="392910" y="784156"/>
                  <a:pt x="422762" y="804202"/>
                  <a:pt x="467363" y="815678"/>
                </a:cubicBezTo>
                <a:cubicBezTo>
                  <a:pt x="487199" y="820933"/>
                  <a:pt x="508355" y="824672"/>
                  <a:pt x="537693" y="816781"/>
                </a:cubicBezTo>
                <a:cubicBezTo>
                  <a:pt x="518386" y="812039"/>
                  <a:pt x="499567" y="812852"/>
                  <a:pt x="482019" y="811593"/>
                </a:cubicBezTo>
                <a:cubicBezTo>
                  <a:pt x="464472" y="810335"/>
                  <a:pt x="454949" y="806693"/>
                  <a:pt x="467050" y="795557"/>
                </a:cubicBezTo>
                <a:cubicBezTo>
                  <a:pt x="473772" y="789371"/>
                  <a:pt x="472878" y="784693"/>
                  <a:pt x="465734" y="780562"/>
                </a:cubicBezTo>
                <a:cubicBezTo>
                  <a:pt x="442763" y="767188"/>
                  <a:pt x="430336" y="747011"/>
                  <a:pt x="384526" y="749353"/>
                </a:cubicBezTo>
                <a:cubicBezTo>
                  <a:pt x="382123" y="749564"/>
                  <a:pt x="379622" y="748664"/>
                  <a:pt x="377146" y="748041"/>
                </a:cubicBezTo>
                <a:cubicBezTo>
                  <a:pt x="367744" y="745789"/>
                  <a:pt x="357358" y="743342"/>
                  <a:pt x="360089" y="735827"/>
                </a:cubicBezTo>
                <a:cubicBezTo>
                  <a:pt x="363301" y="728269"/>
                  <a:pt x="375652" y="725506"/>
                  <a:pt x="386634" y="723703"/>
                </a:cubicBezTo>
                <a:cubicBezTo>
                  <a:pt x="414823" y="719269"/>
                  <a:pt x="437543" y="724271"/>
                  <a:pt x="459375" y="730191"/>
                </a:cubicBezTo>
                <a:cubicBezTo>
                  <a:pt x="512487" y="744837"/>
                  <a:pt x="556932" y="765561"/>
                  <a:pt x="603200" y="785006"/>
                </a:cubicBezTo>
                <a:cubicBezTo>
                  <a:pt x="672604" y="814173"/>
                  <a:pt x="734250" y="848778"/>
                  <a:pt x="810521" y="873425"/>
                </a:cubicBezTo>
                <a:cubicBezTo>
                  <a:pt x="1037317" y="946423"/>
                  <a:pt x="1260943" y="1021938"/>
                  <a:pt x="1494102" y="1090180"/>
                </a:cubicBezTo>
                <a:cubicBezTo>
                  <a:pt x="1580109" y="1115371"/>
                  <a:pt x="1667892" y="1138728"/>
                  <a:pt x="1756565" y="1161167"/>
                </a:cubicBezTo>
                <a:cubicBezTo>
                  <a:pt x="1756899" y="1159458"/>
                  <a:pt x="1757282" y="1158305"/>
                  <a:pt x="1757592" y="1156319"/>
                </a:cubicBezTo>
                <a:cubicBezTo>
                  <a:pt x="1757470" y="1154931"/>
                  <a:pt x="1757324" y="1153264"/>
                  <a:pt x="1757202" y="1151876"/>
                </a:cubicBezTo>
                <a:cubicBezTo>
                  <a:pt x="1694452" y="1137796"/>
                  <a:pt x="1632540" y="1122242"/>
                  <a:pt x="1572453" y="1105409"/>
                </a:cubicBezTo>
                <a:cubicBezTo>
                  <a:pt x="1424942" y="1063789"/>
                  <a:pt x="1288864" y="1014450"/>
                  <a:pt x="1171972" y="951953"/>
                </a:cubicBezTo>
                <a:cubicBezTo>
                  <a:pt x="1162328" y="946924"/>
                  <a:pt x="1152112" y="946421"/>
                  <a:pt x="1137334" y="949118"/>
                </a:cubicBezTo>
                <a:cubicBezTo>
                  <a:pt x="1089682" y="958058"/>
                  <a:pt x="1074050" y="951035"/>
                  <a:pt x="1081493" y="925476"/>
                </a:cubicBezTo>
                <a:cubicBezTo>
                  <a:pt x="1083360" y="919155"/>
                  <a:pt x="1083403" y="914115"/>
                  <a:pt x="1074768" y="909555"/>
                </a:cubicBezTo>
                <a:cubicBezTo>
                  <a:pt x="1036165" y="889158"/>
                  <a:pt x="995714" y="869763"/>
                  <a:pt x="952019" y="852050"/>
                </a:cubicBezTo>
                <a:cubicBezTo>
                  <a:pt x="871170" y="819410"/>
                  <a:pt x="784821" y="790332"/>
                  <a:pt x="709017" y="754450"/>
                </a:cubicBezTo>
                <a:cubicBezTo>
                  <a:pt x="686747" y="743533"/>
                  <a:pt x="669617" y="730485"/>
                  <a:pt x="659046" y="714902"/>
                </a:cubicBezTo>
                <a:cubicBezTo>
                  <a:pt x="655674" y="709602"/>
                  <a:pt x="653624" y="702786"/>
                  <a:pt x="664793" y="697608"/>
                </a:cubicBezTo>
                <a:cubicBezTo>
                  <a:pt x="675483" y="692472"/>
                  <a:pt x="684069" y="696476"/>
                  <a:pt x="692052" y="699133"/>
                </a:cubicBezTo>
                <a:cubicBezTo>
                  <a:pt x="725451" y="709913"/>
                  <a:pt x="759355" y="720929"/>
                  <a:pt x="792779" y="731987"/>
                </a:cubicBezTo>
                <a:cubicBezTo>
                  <a:pt x="826682" y="743003"/>
                  <a:pt x="860155" y="754616"/>
                  <a:pt x="895574" y="766338"/>
                </a:cubicBezTo>
                <a:cubicBezTo>
                  <a:pt x="897416" y="759741"/>
                  <a:pt x="890085" y="758985"/>
                  <a:pt x="886044" y="757101"/>
                </a:cubicBezTo>
                <a:cubicBezTo>
                  <a:pt x="828975" y="730489"/>
                  <a:pt x="766861" y="707118"/>
                  <a:pt x="702924" y="685027"/>
                </a:cubicBezTo>
                <a:cubicBezTo>
                  <a:pt x="653460" y="667821"/>
                  <a:pt x="605342" y="649378"/>
                  <a:pt x="571540" y="622962"/>
                </a:cubicBezTo>
                <a:cubicBezTo>
                  <a:pt x="558524" y="612632"/>
                  <a:pt x="551227" y="601239"/>
                  <a:pt x="552940" y="587657"/>
                </a:cubicBezTo>
                <a:cubicBezTo>
                  <a:pt x="553537" y="583407"/>
                  <a:pt x="554132" y="579157"/>
                  <a:pt x="563623" y="576925"/>
                </a:cubicBezTo>
                <a:cubicBezTo>
                  <a:pt x="571217" y="575139"/>
                  <a:pt x="576243" y="577216"/>
                  <a:pt x="580332" y="579656"/>
                </a:cubicBezTo>
                <a:cubicBezTo>
                  <a:pt x="587500" y="584063"/>
                  <a:pt x="594668" y="588471"/>
                  <a:pt x="604623" y="591516"/>
                </a:cubicBezTo>
                <a:cubicBezTo>
                  <a:pt x="664350" y="609779"/>
                  <a:pt x="720426" y="630601"/>
                  <a:pt x="775136" y="652383"/>
                </a:cubicBezTo>
                <a:cubicBezTo>
                  <a:pt x="864952" y="687874"/>
                  <a:pt x="953882" y="724283"/>
                  <a:pt x="1057795" y="749301"/>
                </a:cubicBezTo>
                <a:cubicBezTo>
                  <a:pt x="1096889" y="758742"/>
                  <a:pt x="1137304" y="766668"/>
                  <a:pt x="1183454" y="768213"/>
                </a:cubicBezTo>
                <a:cubicBezTo>
                  <a:pt x="1181768" y="765563"/>
                  <a:pt x="1178737" y="764150"/>
                  <a:pt x="1175732" y="763015"/>
                </a:cubicBezTo>
                <a:cubicBezTo>
                  <a:pt x="1075170" y="726508"/>
                  <a:pt x="977850" y="688319"/>
                  <a:pt x="888743" y="644370"/>
                </a:cubicBezTo>
                <a:cubicBezTo>
                  <a:pt x="778881" y="590211"/>
                  <a:pt x="683912" y="529148"/>
                  <a:pt x="615490" y="455960"/>
                </a:cubicBezTo>
                <a:cubicBezTo>
                  <a:pt x="612312" y="452882"/>
                  <a:pt x="610122" y="449996"/>
                  <a:pt x="602432" y="450671"/>
                </a:cubicBezTo>
                <a:cubicBezTo>
                  <a:pt x="582748" y="452678"/>
                  <a:pt x="580338" y="447293"/>
                  <a:pt x="582418" y="437876"/>
                </a:cubicBezTo>
                <a:cubicBezTo>
                  <a:pt x="588134" y="414707"/>
                  <a:pt x="573498" y="396964"/>
                  <a:pt x="539211" y="387101"/>
                </a:cubicBezTo>
                <a:cubicBezTo>
                  <a:pt x="514350" y="379769"/>
                  <a:pt x="493430" y="373210"/>
                  <a:pt x="519748" y="352990"/>
                </a:cubicBezTo>
                <a:cubicBezTo>
                  <a:pt x="526113" y="348234"/>
                  <a:pt x="523173" y="342336"/>
                  <a:pt x="520282" y="336993"/>
                </a:cubicBezTo>
                <a:cubicBezTo>
                  <a:pt x="516186" y="328957"/>
                  <a:pt x="507910" y="322968"/>
                  <a:pt x="498650" y="316785"/>
                </a:cubicBezTo>
                <a:cubicBezTo>
                  <a:pt x="493501" y="313319"/>
                  <a:pt x="487271" y="308549"/>
                  <a:pt x="493610" y="303515"/>
                </a:cubicBezTo>
                <a:cubicBezTo>
                  <a:pt x="500838" y="297564"/>
                  <a:pt x="511247" y="300288"/>
                  <a:pt x="519565" y="301237"/>
                </a:cubicBezTo>
                <a:cubicBezTo>
                  <a:pt x="557715" y="305444"/>
                  <a:pt x="581118" y="318221"/>
                  <a:pt x="592560" y="338204"/>
                </a:cubicBezTo>
                <a:cubicBezTo>
                  <a:pt x="599979" y="350985"/>
                  <a:pt x="609184" y="351016"/>
                  <a:pt x="627076" y="339652"/>
                </a:cubicBezTo>
                <a:cubicBezTo>
                  <a:pt x="647275" y="326965"/>
                  <a:pt x="664147" y="326044"/>
                  <a:pt x="679640" y="336997"/>
                </a:cubicBezTo>
                <a:cubicBezTo>
                  <a:pt x="692054" y="345981"/>
                  <a:pt x="702112" y="355732"/>
                  <a:pt x="716352" y="363437"/>
                </a:cubicBezTo>
                <a:cubicBezTo>
                  <a:pt x="754546" y="384710"/>
                  <a:pt x="790508" y="408138"/>
                  <a:pt x="869745" y="400343"/>
                </a:cubicBezTo>
                <a:cubicBezTo>
                  <a:pt x="847718" y="392203"/>
                  <a:pt x="825656" y="394699"/>
                  <a:pt x="806641" y="393290"/>
                </a:cubicBezTo>
                <a:cubicBezTo>
                  <a:pt x="792988" y="392249"/>
                  <a:pt x="779165" y="389265"/>
                  <a:pt x="791435" y="380072"/>
                </a:cubicBezTo>
                <a:cubicBezTo>
                  <a:pt x="805532" y="369601"/>
                  <a:pt x="796441" y="365362"/>
                  <a:pt x="787709" y="359692"/>
                </a:cubicBezTo>
                <a:cubicBezTo>
                  <a:pt x="767647" y="346342"/>
                  <a:pt x="751260" y="330710"/>
                  <a:pt x="711071" y="330880"/>
                </a:cubicBezTo>
                <a:cubicBezTo>
                  <a:pt x="704773" y="330873"/>
                  <a:pt x="699699" y="328240"/>
                  <a:pt x="694722" y="326718"/>
                </a:cubicBezTo>
                <a:cubicBezTo>
                  <a:pt x="687749" y="324532"/>
                  <a:pt x="681713" y="321984"/>
                  <a:pt x="684613" y="316412"/>
                </a:cubicBezTo>
                <a:cubicBezTo>
                  <a:pt x="687565" y="311396"/>
                  <a:pt x="694531" y="307986"/>
                  <a:pt x="703615" y="306629"/>
                </a:cubicBezTo>
                <a:cubicBezTo>
                  <a:pt x="711738" y="305356"/>
                  <a:pt x="720365" y="304319"/>
                  <a:pt x="728585" y="304157"/>
                </a:cubicBezTo>
                <a:cubicBezTo>
                  <a:pt x="765287" y="302895"/>
                  <a:pt x="791378" y="313197"/>
                  <a:pt x="817397" y="322666"/>
                </a:cubicBezTo>
                <a:cubicBezTo>
                  <a:pt x="908436" y="355531"/>
                  <a:pt x="989341" y="394323"/>
                  <a:pt x="1073943" y="431110"/>
                </a:cubicBezTo>
                <a:cubicBezTo>
                  <a:pt x="1158521" y="467620"/>
                  <a:pt x="1256741" y="493978"/>
                  <a:pt x="1349484" y="524175"/>
                </a:cubicBezTo>
                <a:cubicBezTo>
                  <a:pt x="1563417" y="594105"/>
                  <a:pt x="1778287" y="663672"/>
                  <a:pt x="2004921" y="723811"/>
                </a:cubicBezTo>
                <a:cubicBezTo>
                  <a:pt x="2226580" y="782429"/>
                  <a:pt x="2967159" y="809769"/>
                  <a:pt x="3111348" y="808027"/>
                </a:cubicBezTo>
                <a:cubicBezTo>
                  <a:pt x="3295676" y="805559"/>
                  <a:pt x="3730204" y="773014"/>
                  <a:pt x="4173417" y="745585"/>
                </a:cubicBezTo>
                <a:cubicBezTo>
                  <a:pt x="4223504" y="742307"/>
                  <a:pt x="4272653" y="739393"/>
                  <a:pt x="4324760" y="737057"/>
                </a:cubicBezTo>
                <a:cubicBezTo>
                  <a:pt x="5801059" y="670156"/>
                  <a:pt x="6841344" y="326433"/>
                  <a:pt x="6893789" y="305879"/>
                </a:cubicBezTo>
                <a:cubicBezTo>
                  <a:pt x="6978091" y="273014"/>
                  <a:pt x="7258655" y="208091"/>
                  <a:pt x="7259184" y="208604"/>
                </a:cubicBezTo>
                <a:cubicBezTo>
                  <a:pt x="7265440" y="213652"/>
                  <a:pt x="7297274" y="217644"/>
                  <a:pt x="7323059" y="220312"/>
                </a:cubicBezTo>
                <a:lnTo>
                  <a:pt x="7347572" y="222730"/>
                </a:lnTo>
                <a:lnTo>
                  <a:pt x="7350636" y="224083"/>
                </a:lnTo>
                <a:cubicBezTo>
                  <a:pt x="7359607" y="224205"/>
                  <a:pt x="7359159" y="223929"/>
                  <a:pt x="7353245" y="223290"/>
                </a:cubicBezTo>
                <a:lnTo>
                  <a:pt x="7347572" y="222730"/>
                </a:lnTo>
                <a:lnTo>
                  <a:pt x="7342573" y="220523"/>
                </a:lnTo>
                <a:cubicBezTo>
                  <a:pt x="7341302" y="218466"/>
                  <a:pt x="7341191" y="215818"/>
                  <a:pt x="7341465" y="213415"/>
                </a:cubicBezTo>
                <a:cubicBezTo>
                  <a:pt x="7342771" y="200707"/>
                  <a:pt x="7352468" y="189782"/>
                  <a:pt x="7375606" y="182994"/>
                </a:cubicBezTo>
                <a:cubicBezTo>
                  <a:pt x="7397808" y="176568"/>
                  <a:pt x="7420538" y="170655"/>
                  <a:pt x="7443270" y="164742"/>
                </a:cubicBezTo>
                <a:cubicBezTo>
                  <a:pt x="7462204" y="159722"/>
                  <a:pt x="7475181" y="158583"/>
                  <a:pt x="7478299" y="172021"/>
                </a:cubicBezTo>
                <a:cubicBezTo>
                  <a:pt x="7481416" y="185460"/>
                  <a:pt x="7508389" y="189249"/>
                  <a:pt x="7524024" y="179761"/>
                </a:cubicBezTo>
                <a:cubicBezTo>
                  <a:pt x="7585174" y="142492"/>
                  <a:pt x="7658615" y="112820"/>
                  <a:pt x="7727944" y="80430"/>
                </a:cubicBezTo>
                <a:cubicBezTo>
                  <a:pt x="7776349" y="57992"/>
                  <a:pt x="7827303" y="37009"/>
                  <a:pt x="7867024" y="9456"/>
                </a:cubicBezTo>
                <a:cubicBezTo>
                  <a:pt x="7874326" y="4338"/>
                  <a:pt x="7880999" y="-2404"/>
                  <a:pt x="7894848" y="858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3123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3A2B3B3-2CF3-8542-B3B3-FFAD4704A0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2213" y="1641814"/>
            <a:ext cx="1495080" cy="23693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7685E4-3CED-304C-86E1-38DF8F70B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9330" y="3238265"/>
            <a:ext cx="1621534" cy="2631793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3670AC81-1C50-0441-B0C5-53163F957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Eradication of smallpox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B3D34F92-81F6-BE45-80F9-FE7D03AAE6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15371" y="1641815"/>
            <a:ext cx="4038600" cy="4525963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Baskerville"/>
                <a:cs typeface="Baskerville"/>
              </a:rPr>
              <a:t>No animal reservoirs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Baskerville"/>
                <a:cs typeface="Baskerville"/>
              </a:rPr>
              <a:t>High levels of morbidity and mortality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Baskerville"/>
                <a:cs typeface="Baskerville"/>
              </a:rPr>
              <a:t>Infection results in life long immunity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Baskerville"/>
                <a:cs typeface="Baskerville"/>
              </a:rPr>
              <a:t>Effective vaccine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Baskerville"/>
                <a:cs typeface="Baskerville"/>
              </a:rPr>
              <a:t>Declared to be eradicated 1979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Baskerville"/>
                <a:cs typeface="Baskerville"/>
              </a:rPr>
              <a:t>R</a:t>
            </a:r>
            <a:r>
              <a:rPr lang="en-US" baseline="-25000" dirty="0">
                <a:latin typeface="Baskerville"/>
                <a:cs typeface="Baskerville"/>
              </a:rPr>
              <a:t>0 </a:t>
            </a:r>
            <a:r>
              <a:rPr lang="en-US" dirty="0">
                <a:latin typeface="Baskerville"/>
                <a:cs typeface="Baskerville"/>
              </a:rPr>
              <a:t>= 5-10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0312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5B1F5-ED80-014F-91FF-522402300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Vaccinating at birth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04A7F2-3D48-0E49-E6E4-20A043BACC82}"/>
              </a:ext>
            </a:extLst>
          </p:cNvPr>
          <p:cNvSpPr/>
          <p:nvPr/>
        </p:nvSpPr>
        <p:spPr>
          <a:xfrm>
            <a:off x="2208742" y="3348940"/>
            <a:ext cx="1063313" cy="105337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S</a:t>
            </a:r>
            <a:endParaRPr lang="en-US" sz="5400" baseline="-25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278804-397C-0D56-55BB-1B3A37720925}"/>
              </a:ext>
            </a:extLst>
          </p:cNvPr>
          <p:cNvSpPr/>
          <p:nvPr/>
        </p:nvSpPr>
        <p:spPr>
          <a:xfrm>
            <a:off x="4019286" y="3348940"/>
            <a:ext cx="1063313" cy="10533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I</a:t>
            </a:r>
            <a:endParaRPr lang="en-US" sz="5400" baseline="-25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17F922-AC2C-996C-1F1D-24C7341310AD}"/>
              </a:ext>
            </a:extLst>
          </p:cNvPr>
          <p:cNvSpPr/>
          <p:nvPr/>
        </p:nvSpPr>
        <p:spPr>
          <a:xfrm>
            <a:off x="5791885" y="3348939"/>
            <a:ext cx="1063313" cy="1053373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R</a:t>
            </a:r>
            <a:endParaRPr lang="en-US" sz="5400" baseline="-25000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47E5AA1-3CC1-2016-9F4C-088B0424EF78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3272055" y="3875627"/>
            <a:ext cx="747231" cy="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3DE8899-D909-4001-C444-6AD471117A1E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 flipV="1">
            <a:off x="5082599" y="3875626"/>
            <a:ext cx="709286" cy="1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E7FEEAE-6628-8E96-27C1-64DD355BFF92}"/>
              </a:ext>
            </a:extLst>
          </p:cNvPr>
          <p:cNvCxnSpPr>
            <a:cxnSpLocks/>
          </p:cNvCxnSpPr>
          <p:nvPr/>
        </p:nvCxnSpPr>
        <p:spPr>
          <a:xfrm>
            <a:off x="1431271" y="3875626"/>
            <a:ext cx="777471" cy="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85A1ECA-3959-6E82-6340-2952AE5272E8}"/>
              </a:ext>
            </a:extLst>
          </p:cNvPr>
          <p:cNvCxnSpPr>
            <a:cxnSpLocks/>
          </p:cNvCxnSpPr>
          <p:nvPr/>
        </p:nvCxnSpPr>
        <p:spPr>
          <a:xfrm>
            <a:off x="2740398" y="4389010"/>
            <a:ext cx="0" cy="760463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6000A73-E169-4640-2F9E-54ED92986EC4}"/>
              </a:ext>
            </a:extLst>
          </p:cNvPr>
          <p:cNvCxnSpPr>
            <a:cxnSpLocks/>
          </p:cNvCxnSpPr>
          <p:nvPr/>
        </p:nvCxnSpPr>
        <p:spPr>
          <a:xfrm>
            <a:off x="4528416" y="4402311"/>
            <a:ext cx="0" cy="760463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3061A45-FD68-12C3-AFF7-2C303862C386}"/>
              </a:ext>
            </a:extLst>
          </p:cNvPr>
          <p:cNvCxnSpPr>
            <a:cxnSpLocks/>
          </p:cNvCxnSpPr>
          <p:nvPr/>
        </p:nvCxnSpPr>
        <p:spPr>
          <a:xfrm>
            <a:off x="6323541" y="4402311"/>
            <a:ext cx="0" cy="760463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4EFF427-22E4-1D0C-F8DA-D80FDA501855}"/>
                  </a:ext>
                </a:extLst>
              </p:cNvPr>
              <p:cNvSpPr txBox="1"/>
              <p:nvPr/>
            </p:nvSpPr>
            <p:spPr>
              <a:xfrm>
                <a:off x="261912" y="3545262"/>
                <a:ext cx="116935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800" dirty="0">
                    <a:ea typeface="Cambria Math" panose="02040503050406030204" pitchFamily="18" charset="0"/>
                  </a:rPr>
                  <a:t>(1-p)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  <m:r>
                      <a:rPr lang="en-GB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𝑁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4EFF427-22E4-1D0C-F8DA-D80FDA5018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912" y="3545262"/>
                <a:ext cx="1169359" cy="430887"/>
              </a:xfrm>
              <a:prstGeom prst="rect">
                <a:avLst/>
              </a:prstGeom>
              <a:blipFill>
                <a:blip r:embed="rId3"/>
                <a:stretch>
                  <a:fillRect l="-18280" t="-26471" r="-8602" b="-5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511EF57-F9C2-5EE0-8E62-8CCF730D9A0F}"/>
                  </a:ext>
                </a:extLst>
              </p:cNvPr>
              <p:cNvSpPr txBox="1"/>
              <p:nvPr/>
            </p:nvSpPr>
            <p:spPr>
              <a:xfrm>
                <a:off x="2456282" y="5220076"/>
                <a:ext cx="49430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511EF57-F9C2-5EE0-8E62-8CCF730D9A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6282" y="5220076"/>
                <a:ext cx="494301" cy="430887"/>
              </a:xfrm>
              <a:prstGeom prst="rect">
                <a:avLst/>
              </a:prstGeom>
              <a:blipFill>
                <a:blip r:embed="rId4"/>
                <a:stretch>
                  <a:fillRect l="-12500" r="-12500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C0F3229-8D68-A2C0-4016-D0542F724F66}"/>
                  </a:ext>
                </a:extLst>
              </p:cNvPr>
              <p:cNvSpPr txBox="1"/>
              <p:nvPr/>
            </p:nvSpPr>
            <p:spPr>
              <a:xfrm>
                <a:off x="4303791" y="5192163"/>
                <a:ext cx="44422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C0F3229-8D68-A2C0-4016-D0542F724F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3791" y="5192163"/>
                <a:ext cx="444224" cy="430887"/>
              </a:xfrm>
              <a:prstGeom prst="rect">
                <a:avLst/>
              </a:prstGeom>
              <a:blipFill>
                <a:blip r:embed="rId5"/>
                <a:stretch>
                  <a:fillRect l="-13889" r="-13889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BCA0685-D167-ED28-5A96-5F05505CE4C8}"/>
                  </a:ext>
                </a:extLst>
              </p:cNvPr>
              <p:cNvSpPr txBox="1"/>
              <p:nvPr/>
            </p:nvSpPr>
            <p:spPr>
              <a:xfrm>
                <a:off x="6101223" y="5220076"/>
                <a:ext cx="53630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BCA0685-D167-ED28-5A96-5F05505CE4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1223" y="5220076"/>
                <a:ext cx="536301" cy="430887"/>
              </a:xfrm>
              <a:prstGeom prst="rect">
                <a:avLst/>
              </a:prstGeom>
              <a:blipFill>
                <a:blip r:embed="rId6"/>
                <a:stretch>
                  <a:fillRect l="-11628" r="-11628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0796E49-34F8-14AE-8C8D-42ECA36AAF5B}"/>
                  </a:ext>
                </a:extLst>
              </p:cNvPr>
              <p:cNvSpPr txBox="1"/>
              <p:nvPr/>
            </p:nvSpPr>
            <p:spPr>
              <a:xfrm>
                <a:off x="3379547" y="3276297"/>
                <a:ext cx="49430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0796E49-34F8-14AE-8C8D-42ECA36AAF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9547" y="3276297"/>
                <a:ext cx="494301" cy="430887"/>
              </a:xfrm>
              <a:prstGeom prst="rect">
                <a:avLst/>
              </a:prstGeom>
              <a:blipFill>
                <a:blip r:embed="rId7"/>
                <a:stretch>
                  <a:fillRect l="-12500" r="-12500" b="-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B15792E-6AD8-E198-0583-643CC20473C1}"/>
                  </a:ext>
                </a:extLst>
              </p:cNvPr>
              <p:cNvSpPr txBox="1"/>
              <p:nvPr/>
            </p:nvSpPr>
            <p:spPr>
              <a:xfrm>
                <a:off x="5179573" y="3276296"/>
                <a:ext cx="43621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B15792E-6AD8-E198-0583-643CC20473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9573" y="3276296"/>
                <a:ext cx="436210" cy="430887"/>
              </a:xfrm>
              <a:prstGeom prst="rect">
                <a:avLst/>
              </a:prstGeom>
              <a:blipFill>
                <a:blip r:embed="rId8"/>
                <a:stretch>
                  <a:fillRect l="-17143" r="-11429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25084D9D-5126-93DA-BB86-EA5C7D473A0A}"/>
                  </a:ext>
                </a:extLst>
              </p:cNvPr>
              <p:cNvSpPr txBox="1"/>
              <p:nvPr/>
            </p:nvSpPr>
            <p:spPr>
              <a:xfrm>
                <a:off x="288600" y="2625845"/>
                <a:ext cx="65800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800" dirty="0">
                    <a:ea typeface="Cambria Math" panose="02040503050406030204" pitchFamily="18" charset="0"/>
                  </a:rPr>
                  <a:t>p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  <m:r>
                      <a:rPr lang="en-GB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𝑁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25084D9D-5126-93DA-BB86-EA5C7D473A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600" y="2625845"/>
                <a:ext cx="658001" cy="430887"/>
              </a:xfrm>
              <a:prstGeom prst="rect">
                <a:avLst/>
              </a:prstGeom>
              <a:blipFill>
                <a:blip r:embed="rId9"/>
                <a:stretch>
                  <a:fillRect l="-32075" t="-22857" r="-16981" b="-4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Content Placeholder 11">
            <a:extLst>
              <a:ext uri="{FF2B5EF4-FFF2-40B4-BE49-F238E27FC236}">
                <a16:creationId xmlns:a16="http://schemas.microsoft.com/office/drawing/2014/main" id="{D3B3934B-6677-180F-CC22-14C0C6FC9EFB}"/>
              </a:ext>
            </a:extLst>
          </p:cNvPr>
          <p:cNvSpPr txBox="1">
            <a:spLocks/>
          </p:cNvSpPr>
          <p:nvPr/>
        </p:nvSpPr>
        <p:spPr>
          <a:xfrm>
            <a:off x="7354958" y="1603617"/>
            <a:ext cx="4038600" cy="4525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Vaccination at birth can be thought of as short circuiting the path to recovery</a:t>
            </a:r>
          </a:p>
          <a:p>
            <a:r>
              <a:rPr lang="en-US" dirty="0">
                <a:latin typeface="Baskerville"/>
                <a:cs typeface="Baskerville"/>
              </a:rPr>
              <a:t>“Birth rate” directly into recovered compartment for proportion p</a:t>
            </a:r>
          </a:p>
          <a:p>
            <a:r>
              <a:rPr lang="en-US" dirty="0">
                <a:latin typeface="Baskerville"/>
                <a:cs typeface="Baskerville"/>
              </a:rPr>
              <a:t>If we want to bookkeep number vaccinated – or model different vaccine effects or timing…</a:t>
            </a:r>
          </a:p>
          <a:p>
            <a:endParaRPr lang="en-US" dirty="0">
              <a:latin typeface="Baskerville"/>
              <a:cs typeface="Baskerville"/>
            </a:endParaRPr>
          </a:p>
          <a:p>
            <a:endParaRPr lang="en-US" dirty="0">
              <a:latin typeface="Baskerville"/>
              <a:cs typeface="Baskerville"/>
            </a:endParaRPr>
          </a:p>
          <a:p>
            <a:endParaRPr lang="en-US" dirty="0"/>
          </a:p>
        </p:txBody>
      </p:sp>
      <p:cxnSp>
        <p:nvCxnSpPr>
          <p:cNvPr id="51" name="Elbow Connector 50">
            <a:extLst>
              <a:ext uri="{FF2B5EF4-FFF2-40B4-BE49-F238E27FC236}">
                <a16:creationId xmlns:a16="http://schemas.microsoft.com/office/drawing/2014/main" id="{76194749-1727-E165-0D32-C6FED5DF3399}"/>
              </a:ext>
            </a:extLst>
          </p:cNvPr>
          <p:cNvCxnSpPr>
            <a:stCxn id="43" idx="3"/>
            <a:endCxn id="7" idx="0"/>
          </p:cNvCxnSpPr>
          <p:nvPr/>
        </p:nvCxnSpPr>
        <p:spPr>
          <a:xfrm>
            <a:off x="946601" y="2841289"/>
            <a:ext cx="5376941" cy="507650"/>
          </a:xfrm>
          <a:prstGeom prst="bentConnector2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0099390-9B90-EF85-99AD-484BECD9DAD2}"/>
                  </a:ext>
                </a:extLst>
              </p:cNvPr>
              <p:cNvSpPr txBox="1"/>
              <p:nvPr/>
            </p:nvSpPr>
            <p:spPr>
              <a:xfrm>
                <a:off x="6573783" y="416521"/>
                <a:ext cx="6100762" cy="4841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GB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GB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  <m:f>
                      <m:fPr>
                        <m:ctrlPr>
                          <a:rPr lang="en-GB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𝐼</m:t>
                        </m:r>
                      </m:num>
                      <m:den>
                        <m:r>
                          <a:rPr lang="en-GB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</m:den>
                    </m:f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0099390-9B90-EF85-99AD-484BECD9DA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3783" y="416521"/>
                <a:ext cx="6100762" cy="48417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25E7C60-ACC6-E60A-C394-AE2D15110121}"/>
                  </a:ext>
                </a:extLst>
              </p:cNvPr>
              <p:cNvSpPr txBox="1"/>
              <p:nvPr/>
            </p:nvSpPr>
            <p:spPr>
              <a:xfrm>
                <a:off x="222656" y="1525539"/>
                <a:ext cx="1597350" cy="78906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GB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GB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  <m:f>
                      <m:fPr>
                        <m:ctrlPr>
                          <a:rPr lang="en-GB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𝐼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</m:den>
                    </m:f>
                  </m:oMath>
                </a14:m>
                <a:r>
                  <a:rPr lang="en-US" sz="3200" dirty="0"/>
                  <a:t> 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25E7C60-ACC6-E60A-C394-AE2D151101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656" y="1525539"/>
                <a:ext cx="1597350" cy="789062"/>
              </a:xfrm>
              <a:prstGeom prst="rect">
                <a:avLst/>
              </a:prstGeom>
              <a:blipFill>
                <a:blip r:embed="rId11"/>
                <a:stretch>
                  <a:fillRect l="-2326" b="-3077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8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5B1F5-ED80-014F-91FF-522402300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Vaccinating at birth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04A7F2-3D48-0E49-E6E4-20A043BACC82}"/>
              </a:ext>
            </a:extLst>
          </p:cNvPr>
          <p:cNvSpPr/>
          <p:nvPr/>
        </p:nvSpPr>
        <p:spPr>
          <a:xfrm>
            <a:off x="2180167" y="2902313"/>
            <a:ext cx="1063313" cy="105337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S</a:t>
            </a:r>
            <a:endParaRPr lang="en-US" sz="5400" baseline="-25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278804-397C-0D56-55BB-1B3A37720925}"/>
              </a:ext>
            </a:extLst>
          </p:cNvPr>
          <p:cNvSpPr/>
          <p:nvPr/>
        </p:nvSpPr>
        <p:spPr>
          <a:xfrm>
            <a:off x="3990711" y="2902313"/>
            <a:ext cx="1063313" cy="10533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I</a:t>
            </a:r>
            <a:endParaRPr lang="en-US" sz="5400" baseline="-25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17F922-AC2C-996C-1F1D-24C7341310AD}"/>
              </a:ext>
            </a:extLst>
          </p:cNvPr>
          <p:cNvSpPr/>
          <p:nvPr/>
        </p:nvSpPr>
        <p:spPr>
          <a:xfrm>
            <a:off x="5763310" y="2902312"/>
            <a:ext cx="1063313" cy="1053373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R</a:t>
            </a:r>
            <a:endParaRPr lang="en-US" sz="5400" baseline="-25000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47E5AA1-3CC1-2016-9F4C-088B0424EF78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3243480" y="3429000"/>
            <a:ext cx="747231" cy="0"/>
          </a:xfrm>
          <a:prstGeom prst="straightConnector1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3DE8899-D909-4001-C444-6AD471117A1E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 flipV="1">
            <a:off x="5054024" y="3428999"/>
            <a:ext cx="709286" cy="1"/>
          </a:xfrm>
          <a:prstGeom prst="straightConnector1">
            <a:avLst/>
          </a:prstGeom>
          <a:ln w="76200">
            <a:solidFill>
              <a:srgbClr val="7030A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E7FEEAE-6628-8E96-27C1-64DD355BFF92}"/>
              </a:ext>
            </a:extLst>
          </p:cNvPr>
          <p:cNvCxnSpPr>
            <a:cxnSpLocks/>
          </p:cNvCxnSpPr>
          <p:nvPr/>
        </p:nvCxnSpPr>
        <p:spPr>
          <a:xfrm>
            <a:off x="783937" y="3428999"/>
            <a:ext cx="1396230" cy="0"/>
          </a:xfrm>
          <a:prstGeom prst="straightConnector1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85A1ECA-3959-6E82-6340-2952AE5272E8}"/>
              </a:ext>
            </a:extLst>
          </p:cNvPr>
          <p:cNvCxnSpPr>
            <a:cxnSpLocks/>
          </p:cNvCxnSpPr>
          <p:nvPr/>
        </p:nvCxnSpPr>
        <p:spPr>
          <a:xfrm>
            <a:off x="2711823" y="3942383"/>
            <a:ext cx="0" cy="760463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6000A73-E169-4640-2F9E-54ED92986EC4}"/>
              </a:ext>
            </a:extLst>
          </p:cNvPr>
          <p:cNvCxnSpPr>
            <a:cxnSpLocks/>
          </p:cNvCxnSpPr>
          <p:nvPr/>
        </p:nvCxnSpPr>
        <p:spPr>
          <a:xfrm>
            <a:off x="4499841" y="3955684"/>
            <a:ext cx="0" cy="760463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3061A45-FD68-12C3-AFF7-2C303862C386}"/>
              </a:ext>
            </a:extLst>
          </p:cNvPr>
          <p:cNvCxnSpPr>
            <a:cxnSpLocks/>
          </p:cNvCxnSpPr>
          <p:nvPr/>
        </p:nvCxnSpPr>
        <p:spPr>
          <a:xfrm>
            <a:off x="6294966" y="3955684"/>
            <a:ext cx="0" cy="760463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4EFF427-22E4-1D0C-F8DA-D80FDA501855}"/>
                  </a:ext>
                </a:extLst>
              </p:cNvPr>
              <p:cNvSpPr txBox="1"/>
              <p:nvPr/>
            </p:nvSpPr>
            <p:spPr>
              <a:xfrm>
                <a:off x="233337" y="3098635"/>
                <a:ext cx="55060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4EFF427-22E4-1D0C-F8DA-D80FDA5018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337" y="3098635"/>
                <a:ext cx="550600" cy="430887"/>
              </a:xfrm>
              <a:prstGeom prst="rect">
                <a:avLst/>
              </a:prstGeom>
              <a:blipFill>
                <a:blip r:embed="rId3"/>
                <a:stretch>
                  <a:fillRect l="-13636" r="-13636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511EF57-F9C2-5EE0-8E62-8CCF730D9A0F}"/>
                  </a:ext>
                </a:extLst>
              </p:cNvPr>
              <p:cNvSpPr txBox="1"/>
              <p:nvPr/>
            </p:nvSpPr>
            <p:spPr>
              <a:xfrm>
                <a:off x="2427707" y="4773449"/>
                <a:ext cx="49430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511EF57-F9C2-5EE0-8E62-8CCF730D9A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7707" y="4773449"/>
                <a:ext cx="494301" cy="430887"/>
              </a:xfrm>
              <a:prstGeom prst="rect">
                <a:avLst/>
              </a:prstGeom>
              <a:blipFill>
                <a:blip r:embed="rId4"/>
                <a:stretch>
                  <a:fillRect l="-15385" r="-15385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C0F3229-8D68-A2C0-4016-D0542F724F66}"/>
                  </a:ext>
                </a:extLst>
              </p:cNvPr>
              <p:cNvSpPr txBox="1"/>
              <p:nvPr/>
            </p:nvSpPr>
            <p:spPr>
              <a:xfrm>
                <a:off x="4275216" y="4745536"/>
                <a:ext cx="44422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C0F3229-8D68-A2C0-4016-D0542F724F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5216" y="4745536"/>
                <a:ext cx="444224" cy="430887"/>
              </a:xfrm>
              <a:prstGeom prst="rect">
                <a:avLst/>
              </a:prstGeom>
              <a:blipFill>
                <a:blip r:embed="rId5"/>
                <a:stretch>
                  <a:fillRect l="-13889" r="-13889" b="-1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BCA0685-D167-ED28-5A96-5F05505CE4C8}"/>
                  </a:ext>
                </a:extLst>
              </p:cNvPr>
              <p:cNvSpPr txBox="1"/>
              <p:nvPr/>
            </p:nvSpPr>
            <p:spPr>
              <a:xfrm>
                <a:off x="6072648" y="4773449"/>
                <a:ext cx="53630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BCA0685-D167-ED28-5A96-5F05505CE4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2648" y="4773449"/>
                <a:ext cx="536301" cy="430887"/>
              </a:xfrm>
              <a:prstGeom prst="rect">
                <a:avLst/>
              </a:prstGeom>
              <a:blipFill>
                <a:blip r:embed="rId6"/>
                <a:stretch>
                  <a:fillRect l="-13953" r="-11628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0796E49-34F8-14AE-8C8D-42ECA36AAF5B}"/>
                  </a:ext>
                </a:extLst>
              </p:cNvPr>
              <p:cNvSpPr txBox="1"/>
              <p:nvPr/>
            </p:nvSpPr>
            <p:spPr>
              <a:xfrm>
                <a:off x="3350972" y="2829670"/>
                <a:ext cx="49430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0796E49-34F8-14AE-8C8D-42ECA36AAF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0972" y="2829670"/>
                <a:ext cx="494301" cy="430887"/>
              </a:xfrm>
              <a:prstGeom prst="rect">
                <a:avLst/>
              </a:prstGeom>
              <a:blipFill>
                <a:blip r:embed="rId7"/>
                <a:stretch>
                  <a:fillRect l="-15385" r="-12821" b="-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B15792E-6AD8-E198-0583-643CC20473C1}"/>
                  </a:ext>
                </a:extLst>
              </p:cNvPr>
              <p:cNvSpPr txBox="1"/>
              <p:nvPr/>
            </p:nvSpPr>
            <p:spPr>
              <a:xfrm>
                <a:off x="5150998" y="2829669"/>
                <a:ext cx="43621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B15792E-6AD8-E198-0583-643CC20473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0998" y="2829669"/>
                <a:ext cx="436210" cy="430887"/>
              </a:xfrm>
              <a:prstGeom prst="rect">
                <a:avLst/>
              </a:prstGeom>
              <a:blipFill>
                <a:blip r:embed="rId8"/>
                <a:stretch>
                  <a:fillRect l="-13889" r="-11111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D9432AFC-CB92-BFB7-B999-461D364A9AE8}"/>
              </a:ext>
            </a:extLst>
          </p:cNvPr>
          <p:cNvSpPr txBox="1"/>
          <p:nvPr/>
        </p:nvSpPr>
        <p:spPr>
          <a:xfrm>
            <a:off x="920837" y="2855518"/>
            <a:ext cx="1122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ea typeface="Cambria Math" panose="02040503050406030204" pitchFamily="18" charset="0"/>
              </a:rPr>
              <a:t>(1-p)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1A6C7DB-2507-C992-B719-F66B6DD75D37}"/>
                  </a:ext>
                </a:extLst>
              </p:cNvPr>
              <p:cNvSpPr txBox="1"/>
              <p:nvPr/>
            </p:nvSpPr>
            <p:spPr>
              <a:xfrm>
                <a:off x="7205767" y="1204855"/>
                <a:ext cx="4793363" cy="14274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en-US" sz="32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d>
                        <m:dPr>
                          <m:ctrlP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e>
                      </m:d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en-US" sz="3200" dirty="0"/>
              </a:p>
              <a:p>
                <a:endParaRPr lang="en-US" sz="32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1A6C7DB-2507-C992-B719-F66B6DD75D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5767" y="1204855"/>
                <a:ext cx="4793363" cy="1427442"/>
              </a:xfrm>
              <a:prstGeom prst="rect">
                <a:avLst/>
              </a:prstGeom>
              <a:blipFill>
                <a:blip r:embed="rId10"/>
                <a:stretch>
                  <a:fillRect l="-1587" t="-885" r="-21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B55B05C3-8BB4-F221-E74B-38B58942450A}"/>
                  </a:ext>
                </a:extLst>
              </p:cNvPr>
              <p:cNvSpPr txBox="1"/>
              <p:nvPr/>
            </p:nvSpPr>
            <p:spPr>
              <a:xfrm>
                <a:off x="7205767" y="2518964"/>
                <a:ext cx="3318601" cy="14274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num>
                        <m:den>
                          <m:r>
                            <a:rPr lang="en-US" sz="32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 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 sz="3200" dirty="0"/>
              </a:p>
              <a:p>
                <a:endParaRPr lang="en-US" sz="32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B55B05C3-8BB4-F221-E74B-38B5894245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5767" y="2518964"/>
                <a:ext cx="3318601" cy="1427442"/>
              </a:xfrm>
              <a:prstGeom prst="rect">
                <a:avLst/>
              </a:prstGeom>
              <a:blipFill>
                <a:blip r:embed="rId11"/>
                <a:stretch>
                  <a:fillRect l="-2672" t="-885" r="-3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68957B90-5729-5816-8D1D-D5398F83D69A}"/>
                  </a:ext>
                </a:extLst>
              </p:cNvPr>
              <p:cNvSpPr txBox="1"/>
              <p:nvPr/>
            </p:nvSpPr>
            <p:spPr>
              <a:xfrm>
                <a:off x="7190703" y="3761630"/>
                <a:ext cx="2508957" cy="14274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num>
                        <m:den>
                          <m:r>
                            <a:rPr lang="en-US" sz="32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US" sz="3200" dirty="0"/>
              </a:p>
              <a:p>
                <a:endParaRPr lang="en-US" sz="32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68957B90-5729-5816-8D1D-D5398F83D6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0703" y="3761630"/>
                <a:ext cx="2508957" cy="1427442"/>
              </a:xfrm>
              <a:prstGeom prst="rect">
                <a:avLst/>
              </a:prstGeom>
              <a:blipFill>
                <a:blip r:embed="rId12"/>
                <a:stretch>
                  <a:fillRect l="-3535" t="-885" r="-40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44EC1D5-5C1F-A06E-4BE5-1DC02CB9FF61}"/>
                  </a:ext>
                </a:extLst>
              </p:cNvPr>
              <p:cNvSpPr txBox="1"/>
              <p:nvPr/>
            </p:nvSpPr>
            <p:spPr>
              <a:xfrm>
                <a:off x="7190703" y="5504321"/>
                <a:ext cx="3068532" cy="14274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en-US" sz="32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𝑚𝑉</m:t>
                      </m:r>
                    </m:oMath>
                  </m:oMathPara>
                </a14:m>
                <a:endParaRPr lang="en-US" sz="3200" dirty="0"/>
              </a:p>
              <a:p>
                <a:endParaRPr lang="en-US" sz="32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44EC1D5-5C1F-A06E-4BE5-1DC02CB9FF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0703" y="5504321"/>
                <a:ext cx="3068532" cy="1427442"/>
              </a:xfrm>
              <a:prstGeom prst="rect">
                <a:avLst/>
              </a:prstGeom>
              <a:blipFill>
                <a:blip r:embed="rId13"/>
                <a:stretch>
                  <a:fillRect l="-1653" t="-885" r="-12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9" name="Group 48">
            <a:extLst>
              <a:ext uri="{FF2B5EF4-FFF2-40B4-BE49-F238E27FC236}">
                <a16:creationId xmlns:a16="http://schemas.microsoft.com/office/drawing/2014/main" id="{22E76A6B-75E0-65E8-FDF6-B5513C43B7C0}"/>
              </a:ext>
            </a:extLst>
          </p:cNvPr>
          <p:cNvGrpSpPr/>
          <p:nvPr/>
        </p:nvGrpSpPr>
        <p:grpSpPr>
          <a:xfrm>
            <a:off x="8281971" y="1432817"/>
            <a:ext cx="1789681" cy="4890256"/>
            <a:chOff x="8281971" y="1432817"/>
            <a:chExt cx="1789681" cy="4890256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B3E875C-4FCC-F362-9223-C1349D00C06D}"/>
                </a:ext>
              </a:extLst>
            </p:cNvPr>
            <p:cNvSpPr/>
            <p:nvPr/>
          </p:nvSpPr>
          <p:spPr>
            <a:xfrm>
              <a:off x="8281971" y="1432817"/>
              <a:ext cx="1789681" cy="573120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24000"/>
              </a:schemeClr>
            </a:solidFill>
            <a:ln>
              <a:solidFill>
                <a:schemeClr val="accent1">
                  <a:shade val="50000"/>
                  <a:alpha val="16711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24E9D92-45EA-10B7-7CE1-C4490EB12D71}"/>
                </a:ext>
              </a:extLst>
            </p:cNvPr>
            <p:cNvSpPr/>
            <p:nvPr/>
          </p:nvSpPr>
          <p:spPr>
            <a:xfrm>
              <a:off x="8281971" y="5810492"/>
              <a:ext cx="835526" cy="512581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24000"/>
              </a:schemeClr>
            </a:solidFill>
            <a:ln>
              <a:solidFill>
                <a:schemeClr val="accent1">
                  <a:shade val="50000"/>
                  <a:alpha val="16711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E10D0AC1-B2D8-7729-E546-C68BD6C70A0A}"/>
              </a:ext>
            </a:extLst>
          </p:cNvPr>
          <p:cNvGrpSpPr/>
          <p:nvPr/>
        </p:nvGrpSpPr>
        <p:grpSpPr>
          <a:xfrm>
            <a:off x="8123281" y="1423250"/>
            <a:ext cx="2951908" cy="1913130"/>
            <a:chOff x="8123281" y="1423250"/>
            <a:chExt cx="2951908" cy="191313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A21A73D4-8548-FD58-0CBE-E59C5E175F24}"/>
                </a:ext>
              </a:extLst>
            </p:cNvPr>
            <p:cNvSpPr/>
            <p:nvPr/>
          </p:nvSpPr>
          <p:spPr>
            <a:xfrm>
              <a:off x="10473501" y="1423250"/>
              <a:ext cx="601688" cy="592514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24000"/>
              </a:schemeClr>
            </a:solidFill>
            <a:ln>
              <a:solidFill>
                <a:schemeClr val="accent1">
                  <a:shade val="50000"/>
                  <a:alpha val="16711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841560A-D3F6-EC28-FEC6-20839078B441}"/>
                </a:ext>
              </a:extLst>
            </p:cNvPr>
            <p:cNvSpPr/>
            <p:nvPr/>
          </p:nvSpPr>
          <p:spPr>
            <a:xfrm>
              <a:off x="8123281" y="2743866"/>
              <a:ext cx="601688" cy="592514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24000"/>
              </a:schemeClr>
            </a:solidFill>
            <a:ln>
              <a:solidFill>
                <a:schemeClr val="accent1">
                  <a:shade val="50000"/>
                  <a:alpha val="16711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64D030EA-7155-6B19-54E1-3EF84D2A54B1}"/>
                </a:ext>
              </a:extLst>
            </p:cNvPr>
            <p:cNvCxnSpPr>
              <a:stCxn id="34" idx="2"/>
              <a:endCxn id="35" idx="0"/>
            </p:cNvCxnSpPr>
            <p:nvPr/>
          </p:nvCxnSpPr>
          <p:spPr>
            <a:xfrm flipH="1">
              <a:off x="8424125" y="2015764"/>
              <a:ext cx="2350220" cy="728102"/>
            </a:xfrm>
            <a:prstGeom prst="straightConnector1">
              <a:avLst/>
            </a:prstGeom>
            <a:ln w="47625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8E3DA01-7684-918E-7E79-942CD4ACFC6D}"/>
              </a:ext>
            </a:extLst>
          </p:cNvPr>
          <p:cNvGrpSpPr/>
          <p:nvPr/>
        </p:nvGrpSpPr>
        <p:grpSpPr>
          <a:xfrm>
            <a:off x="8164542" y="2743866"/>
            <a:ext cx="1460126" cy="1817850"/>
            <a:chOff x="8164542" y="2743866"/>
            <a:chExt cx="1460126" cy="1817850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B9121F5-9283-F480-96F2-7C38B44B2B6D}"/>
                </a:ext>
              </a:extLst>
            </p:cNvPr>
            <p:cNvSpPr/>
            <p:nvPr/>
          </p:nvSpPr>
          <p:spPr>
            <a:xfrm>
              <a:off x="9022980" y="2743866"/>
              <a:ext cx="601688" cy="592514"/>
            </a:xfrm>
            <a:prstGeom prst="rect">
              <a:avLst/>
            </a:prstGeom>
            <a:solidFill>
              <a:srgbClr val="7030A0">
                <a:alpha val="24000"/>
              </a:srgbClr>
            </a:solidFill>
            <a:ln>
              <a:solidFill>
                <a:schemeClr val="accent1">
                  <a:shade val="50000"/>
                  <a:alpha val="16711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652AB44-58F6-7012-EECB-EDFD5D77D7D7}"/>
                </a:ext>
              </a:extLst>
            </p:cNvPr>
            <p:cNvSpPr/>
            <p:nvPr/>
          </p:nvSpPr>
          <p:spPr>
            <a:xfrm>
              <a:off x="8164542" y="3969202"/>
              <a:ext cx="601688" cy="592514"/>
            </a:xfrm>
            <a:prstGeom prst="rect">
              <a:avLst/>
            </a:prstGeom>
            <a:solidFill>
              <a:srgbClr val="7030A0">
                <a:alpha val="24000"/>
              </a:srgbClr>
            </a:solidFill>
            <a:ln>
              <a:solidFill>
                <a:schemeClr val="accent1">
                  <a:shade val="50000"/>
                  <a:alpha val="16711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375401CD-0817-2A43-A94F-2455F1427297}"/>
                </a:ext>
              </a:extLst>
            </p:cNvPr>
            <p:cNvCxnSpPr>
              <a:cxnSpLocks/>
              <a:stCxn id="36" idx="2"/>
            </p:cNvCxnSpPr>
            <p:nvPr/>
          </p:nvCxnSpPr>
          <p:spPr>
            <a:xfrm flipH="1">
              <a:off x="8740033" y="3336380"/>
              <a:ext cx="583791" cy="650152"/>
            </a:xfrm>
            <a:prstGeom prst="straightConnector1">
              <a:avLst/>
            </a:prstGeom>
            <a:ln w="47625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3858D19-FCD7-BBB2-97FB-E75B732F450E}"/>
              </a:ext>
            </a:extLst>
          </p:cNvPr>
          <p:cNvGrpSpPr/>
          <p:nvPr/>
        </p:nvGrpSpPr>
        <p:grpSpPr>
          <a:xfrm>
            <a:off x="700613" y="3529522"/>
            <a:ext cx="3928943" cy="2946675"/>
            <a:chOff x="700613" y="3529522"/>
            <a:chExt cx="3928943" cy="294667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0A44CE8-8EA5-930A-F0C2-EF23DF6D48B7}"/>
                </a:ext>
              </a:extLst>
            </p:cNvPr>
            <p:cNvSpPr/>
            <p:nvPr/>
          </p:nvSpPr>
          <p:spPr>
            <a:xfrm>
              <a:off x="2180166" y="5422824"/>
              <a:ext cx="1063313" cy="105337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/>
                <a:t>V</a:t>
              </a:r>
              <a:endParaRPr lang="en-US" sz="5400" baseline="-25000" dirty="0"/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CF590184-B6EA-725A-207A-4B86020EB656}"/>
                </a:ext>
              </a:extLst>
            </p:cNvPr>
            <p:cNvCxnSpPr>
              <a:cxnSpLocks/>
            </p:cNvCxnSpPr>
            <p:nvPr/>
          </p:nvCxnSpPr>
          <p:spPr>
            <a:xfrm>
              <a:off x="700613" y="3529522"/>
              <a:ext cx="1426217" cy="2280971"/>
            </a:xfrm>
            <a:prstGeom prst="straightConnector1">
              <a:avLst/>
            </a:prstGeom>
            <a:ln w="76200">
              <a:solidFill>
                <a:schemeClr val="tx2">
                  <a:lumMod val="60000"/>
                  <a:lumOff val="40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E00697EC-1C12-A624-9A74-24F6E8EEBF75}"/>
                    </a:ext>
                  </a:extLst>
                </p:cNvPr>
                <p:cNvSpPr txBox="1"/>
                <p:nvPr/>
              </p:nvSpPr>
              <p:spPr>
                <a:xfrm>
                  <a:off x="854765" y="4220833"/>
                  <a:ext cx="286489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E00697EC-1C12-A624-9A74-24F6E8EEBF7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4765" y="4220833"/>
                  <a:ext cx="286489" cy="430887"/>
                </a:xfrm>
                <a:prstGeom prst="rect">
                  <a:avLst/>
                </a:prstGeom>
                <a:blipFill>
                  <a:blip r:embed="rId14"/>
                  <a:stretch>
                    <a:fillRect l="-30435" r="-26087" b="-2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BE14F4BF-DEF2-4F1B-A109-307CD77BC7FA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>
              <a:off x="3243479" y="5949511"/>
              <a:ext cx="871321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3B8084EA-C104-7E40-77FD-BCFE452B486E}"/>
                    </a:ext>
                  </a:extLst>
                </p:cNvPr>
                <p:cNvSpPr txBox="1"/>
                <p:nvPr/>
              </p:nvSpPr>
              <p:spPr>
                <a:xfrm>
                  <a:off x="4114800" y="5719403"/>
                  <a:ext cx="514756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  <m:r>
                          <a:rPr lang="en-GB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3B8084EA-C104-7E40-77FD-BCFE452B486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14800" y="5719403"/>
                  <a:ext cx="514756" cy="430887"/>
                </a:xfrm>
                <a:prstGeom prst="rect">
                  <a:avLst/>
                </a:prstGeom>
                <a:blipFill>
                  <a:blip r:embed="rId15"/>
                  <a:stretch>
                    <a:fillRect l="-14634" r="-14634" b="-1714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BAC59F1-72A5-4F5A-4854-B8146C3CA819}"/>
                  </a:ext>
                </a:extLst>
              </p:cNvPr>
              <p:cNvSpPr txBox="1"/>
              <p:nvPr/>
            </p:nvSpPr>
            <p:spPr>
              <a:xfrm>
                <a:off x="222656" y="1525539"/>
                <a:ext cx="1597350" cy="78906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GB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GB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  <m:f>
                      <m:fPr>
                        <m:ctrlPr>
                          <a:rPr lang="en-GB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𝐼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</m:den>
                    </m:f>
                  </m:oMath>
                </a14:m>
                <a:r>
                  <a:rPr lang="en-US" sz="3200" dirty="0"/>
                  <a:t> </a:t>
                </a: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BAC59F1-72A5-4F5A-4854-B8146C3CA8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656" y="1525539"/>
                <a:ext cx="1597350" cy="789062"/>
              </a:xfrm>
              <a:prstGeom prst="rect">
                <a:avLst/>
              </a:prstGeom>
              <a:blipFill>
                <a:blip r:embed="rId5"/>
                <a:stretch>
                  <a:fillRect l="-2326" b="-3077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5343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/>
        </p:nvSpPr>
        <p:spPr>
          <a:xfrm>
            <a:off x="7285039" y="6145690"/>
            <a:ext cx="434975" cy="40862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>
            <a:spAutoFit/>
          </a:bodyPr>
          <a:lstStyle/>
          <a:p>
            <a:pPr algn="ctr"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4829175" y="2141538"/>
            <a:ext cx="5603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701800" y="441901"/>
            <a:ext cx="89662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Steady state</a:t>
            </a:r>
          </a:p>
        </p:txBody>
      </p:sp>
      <p:graphicFrame>
        <p:nvGraphicFramePr>
          <p:cNvPr id="57348" name="Object 4"/>
          <p:cNvGraphicFramePr>
            <a:graphicFrameLocks noChangeAspect="1"/>
          </p:cNvGraphicFramePr>
          <p:nvPr/>
        </p:nvGraphicFramePr>
        <p:xfrm>
          <a:off x="3225800" y="1771650"/>
          <a:ext cx="1233488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60400" imgH="393700" progId="Equation.3">
                  <p:embed/>
                </p:oleObj>
              </mc:Choice>
              <mc:Fallback>
                <p:oleObj name="Equation" r:id="rId3" imgW="660400" imgH="393700" progId="Equation.3">
                  <p:embed/>
                  <p:pic>
                    <p:nvPicPr>
                      <p:cNvPr id="573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5800" y="1771650"/>
                        <a:ext cx="1233488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Oval 12"/>
          <p:cNvSpPr/>
          <p:nvPr/>
        </p:nvSpPr>
        <p:spPr>
          <a:xfrm>
            <a:off x="2476501" y="1968501"/>
            <a:ext cx="360363" cy="360363"/>
          </a:xfrm>
          <a:prstGeom prst="ellipse">
            <a:avLst/>
          </a:prstGeom>
          <a:solidFill>
            <a:srgbClr val="FF9999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b="1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4" name="Oval 13"/>
          <p:cNvSpPr/>
          <p:nvPr/>
        </p:nvSpPr>
        <p:spPr>
          <a:xfrm>
            <a:off x="2501901" y="3273426"/>
            <a:ext cx="360363" cy="358775"/>
          </a:xfrm>
          <a:prstGeom prst="ellipse">
            <a:avLst/>
          </a:prstGeom>
          <a:solidFill>
            <a:srgbClr val="FF9999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b="1" dirty="0">
                <a:solidFill>
                  <a:srgbClr val="000000"/>
                </a:solidFill>
              </a:rPr>
              <a:t>2</a:t>
            </a:r>
          </a:p>
        </p:txBody>
      </p:sp>
      <p:graphicFrame>
        <p:nvGraphicFramePr>
          <p:cNvPr id="44039" name="Object 4"/>
          <p:cNvGraphicFramePr>
            <a:graphicFrameLocks noChangeAspect="1"/>
          </p:cNvGraphicFramePr>
          <p:nvPr/>
        </p:nvGraphicFramePr>
        <p:xfrm>
          <a:off x="3282951" y="3057525"/>
          <a:ext cx="127952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85800" imgH="393700" progId="Equation.3">
                  <p:embed/>
                </p:oleObj>
              </mc:Choice>
              <mc:Fallback>
                <p:oleObj name="Equation" r:id="rId5" imgW="685800" imgH="393700" progId="Equation.3">
                  <p:embed/>
                  <p:pic>
                    <p:nvPicPr>
                      <p:cNvPr id="4403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2951" y="3057525"/>
                        <a:ext cx="1279525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Line 7"/>
          <p:cNvSpPr>
            <a:spLocks noChangeShapeType="1"/>
          </p:cNvSpPr>
          <p:nvPr/>
        </p:nvSpPr>
        <p:spPr bwMode="auto">
          <a:xfrm>
            <a:off x="4818064" y="3427413"/>
            <a:ext cx="5603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701801" y="1242262"/>
            <a:ext cx="572688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cs typeface="Arial" charset="0"/>
              </a:rPr>
              <a:t>What is the</a:t>
            </a:r>
            <a:r>
              <a:rPr lang="en-GB" b="1" dirty="0">
                <a:solidFill>
                  <a:srgbClr val="FF0000"/>
                </a:solidFill>
                <a:cs typeface="Arial" charset="0"/>
              </a:rPr>
              <a:t> equilibrium number of cases </a:t>
            </a:r>
            <a:r>
              <a:rPr lang="en-GB" dirty="0">
                <a:solidFill>
                  <a:srgbClr val="000000"/>
                </a:solidFill>
                <a:cs typeface="Arial" charset="0"/>
              </a:rPr>
              <a:t>with vaccination</a:t>
            </a:r>
            <a:r>
              <a:rPr lang="en-GB" dirty="0">
                <a:cs typeface="Arial" charset="0"/>
              </a:rPr>
              <a:t>?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847139" y="1945959"/>
            <a:ext cx="1203325" cy="40862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000000"/>
                </a:solidFill>
              </a:rPr>
              <a:t>Same as SIR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863013" y="3259615"/>
            <a:ext cx="1204912" cy="40862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000000"/>
                </a:solidFill>
              </a:rPr>
              <a:t>Same as SIR</a:t>
            </a:r>
          </a:p>
        </p:txBody>
      </p:sp>
      <p:sp>
        <p:nvSpPr>
          <p:cNvPr id="22" name="Oval 21"/>
          <p:cNvSpPr/>
          <p:nvPr/>
        </p:nvSpPr>
        <p:spPr>
          <a:xfrm>
            <a:off x="2517776" y="4105276"/>
            <a:ext cx="360363" cy="360363"/>
          </a:xfrm>
          <a:prstGeom prst="ellipse">
            <a:avLst/>
          </a:prstGeom>
          <a:solidFill>
            <a:srgbClr val="FF9999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b="1" dirty="0">
                <a:solidFill>
                  <a:srgbClr val="000000"/>
                </a:solidFill>
              </a:rPr>
              <a:t>3</a:t>
            </a:r>
          </a:p>
        </p:txBody>
      </p:sp>
      <p:graphicFrame>
        <p:nvGraphicFramePr>
          <p:cNvPr id="44045" name="Object 4"/>
          <p:cNvGraphicFramePr>
            <a:graphicFrameLocks noChangeAspect="1"/>
          </p:cNvGraphicFramePr>
          <p:nvPr/>
        </p:nvGraphicFramePr>
        <p:xfrm>
          <a:off x="3275013" y="3890963"/>
          <a:ext cx="132715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11200" imgH="393700" progId="Equation.3">
                  <p:embed/>
                </p:oleObj>
              </mc:Choice>
              <mc:Fallback>
                <p:oleObj name="Equation" r:id="rId7" imgW="711200" imgH="393700" progId="Equation.3">
                  <p:embed/>
                  <p:pic>
                    <p:nvPicPr>
                      <p:cNvPr id="4404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013" y="3890963"/>
                        <a:ext cx="132715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Line 7"/>
          <p:cNvSpPr>
            <a:spLocks noChangeShapeType="1"/>
          </p:cNvSpPr>
          <p:nvPr/>
        </p:nvSpPr>
        <p:spPr bwMode="auto">
          <a:xfrm>
            <a:off x="4835525" y="4260850"/>
            <a:ext cx="5603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2500313" y="5384801"/>
            <a:ext cx="360362" cy="360363"/>
          </a:xfrm>
          <a:prstGeom prst="ellipse">
            <a:avLst/>
          </a:prstGeom>
          <a:solidFill>
            <a:srgbClr val="FF9999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b="1" dirty="0">
                <a:solidFill>
                  <a:srgbClr val="000000"/>
                </a:solidFill>
              </a:rPr>
              <a:t>4</a:t>
            </a:r>
          </a:p>
        </p:txBody>
      </p:sp>
      <p:graphicFrame>
        <p:nvGraphicFramePr>
          <p:cNvPr id="44048" name="Object 4"/>
          <p:cNvGraphicFramePr>
            <a:graphicFrameLocks noChangeAspect="1"/>
          </p:cNvGraphicFramePr>
          <p:nvPr/>
        </p:nvGraphicFramePr>
        <p:xfrm>
          <a:off x="3003550" y="5391151"/>
          <a:ext cx="21097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30300" imgH="177800" progId="Equation.3">
                  <p:embed/>
                </p:oleObj>
              </mc:Choice>
              <mc:Fallback>
                <p:oleObj name="Equation" r:id="rId9" imgW="1130300" imgH="177800" progId="Equation.3">
                  <p:embed/>
                  <p:pic>
                    <p:nvPicPr>
                      <p:cNvPr id="440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3550" y="5391151"/>
                        <a:ext cx="210978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29783" dir="3885598" algn="ctr" rotWithShape="0">
                                <a:srgbClr val="B2B2B2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Line 7"/>
          <p:cNvSpPr>
            <a:spLocks noChangeShapeType="1"/>
          </p:cNvSpPr>
          <p:nvPr/>
        </p:nvSpPr>
        <p:spPr bwMode="auto">
          <a:xfrm>
            <a:off x="5089525" y="5548313"/>
            <a:ext cx="5603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graphicFrame>
        <p:nvGraphicFramePr>
          <p:cNvPr id="44050" name="Object 13"/>
          <p:cNvGraphicFramePr>
            <a:graphicFrameLocks noChangeAspect="1"/>
          </p:cNvGraphicFramePr>
          <p:nvPr/>
        </p:nvGraphicFramePr>
        <p:xfrm>
          <a:off x="5626101" y="5184775"/>
          <a:ext cx="3554413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866900" imgH="406400" progId="Equation.3">
                  <p:embed/>
                </p:oleObj>
              </mc:Choice>
              <mc:Fallback>
                <p:oleObj name="Equation" r:id="rId11" imgW="1866900" imgH="406400" progId="Equation.3">
                  <p:embed/>
                  <p:pic>
                    <p:nvPicPr>
                      <p:cNvPr id="4405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6101" y="5184775"/>
                        <a:ext cx="3554413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51" name="Object 13"/>
          <p:cNvGraphicFramePr>
            <a:graphicFrameLocks noChangeAspect="1"/>
          </p:cNvGraphicFramePr>
          <p:nvPr/>
        </p:nvGraphicFramePr>
        <p:xfrm>
          <a:off x="5492751" y="5905501"/>
          <a:ext cx="3292475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27200" imgH="431800" progId="Equation.3">
                  <p:embed/>
                </p:oleObj>
              </mc:Choice>
              <mc:Fallback>
                <p:oleObj name="Equation" r:id="rId13" imgW="1727200" imgH="431800" progId="Equation.3">
                  <p:embed/>
                  <p:pic>
                    <p:nvPicPr>
                      <p:cNvPr id="4405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2751" y="5905501"/>
                        <a:ext cx="3292475" cy="823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ounded Rectangle 29"/>
          <p:cNvSpPr/>
          <p:nvPr/>
        </p:nvSpPr>
        <p:spPr>
          <a:xfrm>
            <a:off x="9288464" y="5471756"/>
            <a:ext cx="1203325" cy="71508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000000"/>
                </a:solidFill>
              </a:rPr>
              <a:t>Nearly the same as SIR</a:t>
            </a:r>
          </a:p>
        </p:txBody>
      </p:sp>
      <p:graphicFrame>
        <p:nvGraphicFramePr>
          <p:cNvPr id="44053" name="Object 13"/>
          <p:cNvGraphicFramePr>
            <a:graphicFrameLocks noChangeAspect="1"/>
          </p:cNvGraphicFramePr>
          <p:nvPr/>
        </p:nvGraphicFramePr>
        <p:xfrm>
          <a:off x="5826126" y="3830638"/>
          <a:ext cx="944563" cy="82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95300" imgH="431800" progId="Equation.3">
                  <p:embed/>
                </p:oleObj>
              </mc:Choice>
              <mc:Fallback>
                <p:oleObj name="Equation" r:id="rId15" imgW="495300" imgH="431800" progId="Equation.3">
                  <p:embed/>
                  <p:pic>
                    <p:nvPicPr>
                      <p:cNvPr id="44053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6126" y="3830638"/>
                        <a:ext cx="944563" cy="823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54" name="Object 13"/>
          <p:cNvGraphicFramePr>
            <a:graphicFrameLocks noChangeAspect="1"/>
          </p:cNvGraphicFramePr>
          <p:nvPr/>
        </p:nvGraphicFramePr>
        <p:xfrm>
          <a:off x="5670550" y="3035301"/>
          <a:ext cx="1162050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09600" imgH="406400" progId="Equation.3">
                  <p:embed/>
                </p:oleObj>
              </mc:Choice>
              <mc:Fallback>
                <p:oleObj name="Equation" r:id="rId17" imgW="609600" imgH="406400" progId="Equation.3">
                  <p:embed/>
                  <p:pic>
                    <p:nvPicPr>
                      <p:cNvPr id="4405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0550" y="3035301"/>
                        <a:ext cx="1162050" cy="773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55" name="Object 8"/>
          <p:cNvGraphicFramePr>
            <a:graphicFrameLocks noChangeAspect="1"/>
          </p:cNvGraphicFramePr>
          <p:nvPr/>
        </p:nvGraphicFramePr>
        <p:xfrm>
          <a:off x="5476876" y="1604964"/>
          <a:ext cx="2563813" cy="129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485900" imgH="749300" progId="Equation.DSMT4">
                  <p:embed/>
                </p:oleObj>
              </mc:Choice>
              <mc:Fallback>
                <p:oleObj name="Equation" r:id="rId19" imgW="1485900" imgH="749300" progId="Equation.DSMT4">
                  <p:embed/>
                  <p:pic>
                    <p:nvPicPr>
                      <p:cNvPr id="44055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6876" y="1604964"/>
                        <a:ext cx="2563813" cy="129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81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4" grpId="0" animBg="1"/>
      <p:bldP spid="19" grpId="0" animBg="1"/>
      <p:bldP spid="20" grpId="0" animBg="1"/>
      <p:bldP spid="22" grpId="0" animBg="1"/>
      <p:bldP spid="25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2813538" y="5880507"/>
            <a:ext cx="9144000" cy="73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GB" b="1" dirty="0">
                <a:solidFill>
                  <a:srgbClr val="FF0000"/>
                </a:solidFill>
                <a:cs typeface="Arial" charset="0"/>
              </a:rPr>
              <a:t>Same threshold as in the simple SIR model:</a:t>
            </a:r>
          </a:p>
          <a:p>
            <a:pPr>
              <a:lnSpc>
                <a:spcPct val="120000"/>
              </a:lnSpc>
              <a:defRPr/>
            </a:pPr>
            <a:r>
              <a:rPr lang="en-GB" dirty="0">
                <a:cs typeface="Arial" charset="0"/>
                <a:sym typeface="Wingdings" charset="0"/>
              </a:rPr>
              <a:t>Same vaccination coverage needed to prevent epidemic outbreak, </a:t>
            </a:r>
            <a:r>
              <a:rPr lang="en-GB" dirty="0">
                <a:cs typeface="Arial" charset="0"/>
              </a:rPr>
              <a:t>eliminate endemic disease.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91896" y="313529"/>
            <a:ext cx="10515600" cy="132556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Elimination</a:t>
            </a:r>
          </a:p>
        </p:txBody>
      </p:sp>
      <p:pic>
        <p:nvPicPr>
          <p:cNvPr id="58371" name="Picture 2" descr="Svac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463" y="498476"/>
            <a:ext cx="5383212" cy="538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375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Vaccination reduces number of cases</a:t>
            </a:r>
          </a:p>
        </p:txBody>
      </p:sp>
      <p:pic>
        <p:nvPicPr>
          <p:cNvPr id="8" name="Picture 7" descr="vaccinecoverage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474" y="2071220"/>
            <a:ext cx="3889883" cy="38898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94409" y="4133568"/>
            <a:ext cx="4681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Number of cases at equilibrium </a:t>
            </a:r>
            <a:r>
              <a:rPr lang="en-US" b="1" dirty="0">
                <a:latin typeface="Arial"/>
                <a:cs typeface="Arial"/>
              </a:rPr>
              <a:t>decreases</a:t>
            </a:r>
            <a:r>
              <a:rPr lang="en-US" dirty="0">
                <a:latin typeface="Arial"/>
                <a:cs typeface="Arial"/>
              </a:rPr>
              <a:t> as vaccine coverage </a:t>
            </a:r>
            <a:r>
              <a:rPr lang="en-US" b="1" dirty="0">
                <a:latin typeface="Arial"/>
                <a:cs typeface="Arial"/>
              </a:rPr>
              <a:t>increases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38E2DBE-7349-AD43-9382-0077E4CD2AF8}"/>
                  </a:ext>
                </a:extLst>
              </p:cNvPr>
              <p:cNvSpPr txBox="1"/>
              <p:nvPr/>
            </p:nvSpPr>
            <p:spPr>
              <a:xfrm>
                <a:off x="2744025" y="2700055"/>
                <a:ext cx="3182112" cy="10604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p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</m:den>
                      </m:f>
                      <m:r>
                        <a:rPr lang="en-GB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den>
                          </m:f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num>
                        <m:den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𝛾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38E2DBE-7349-AD43-9382-0077E4CD2A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4025" y="2700055"/>
                <a:ext cx="3182112" cy="1060418"/>
              </a:xfrm>
              <a:prstGeom prst="rect">
                <a:avLst/>
              </a:prstGeom>
              <a:blipFill>
                <a:blip r:embed="rId4"/>
                <a:stretch>
                  <a:fillRect b="-11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88547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16" descr="vacthreshold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281" y="1095026"/>
            <a:ext cx="5761439" cy="5762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D676AC-0EEC-DC43-B87D-595F284B8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00CC"/>
                </a:solidFill>
                <a:cs typeface="Arial" charset="0"/>
              </a:rPr>
              <a:t>Critical vaccination threshold</a:t>
            </a:r>
            <a:br>
              <a:rPr lang="en-US" dirty="0">
                <a:solidFill>
                  <a:srgbClr val="0000CC"/>
                </a:solidFill>
                <a:cs typeface="Arial" charset="0"/>
              </a:rPr>
            </a:br>
            <a:endParaRPr lang="en-US" dirty="0"/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6A7CC403-ACD3-F940-A078-28564D0FB1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4282" y="4451238"/>
            <a:ext cx="2318543" cy="175432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/>
              <a:t>Why do we still get flu epidemics every year?</a:t>
            </a:r>
          </a:p>
          <a:p>
            <a:pPr eaLnBrk="1" hangingPunct="1"/>
            <a:endParaRPr lang="en-US" sz="1800" dirty="0"/>
          </a:p>
          <a:p>
            <a:pPr eaLnBrk="1" hangingPunct="1"/>
            <a:r>
              <a:rPr lang="en-US" sz="1800" dirty="0"/>
              <a:t>Why have we not eradicated measles?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B424664-F4F7-6FD0-400E-91B693B07C89}"/>
              </a:ext>
            </a:extLst>
          </p:cNvPr>
          <p:cNvGrpSpPr/>
          <p:nvPr/>
        </p:nvGrpSpPr>
        <p:grpSpPr>
          <a:xfrm>
            <a:off x="432129" y="168962"/>
            <a:ext cx="11409171" cy="6478692"/>
            <a:chOff x="432129" y="168962"/>
            <a:chExt cx="11409171" cy="6478692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C2C424FD-ED70-FB0F-B45F-D7A0453FE7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32129" y="4430231"/>
              <a:ext cx="1724662" cy="2217423"/>
            </a:xfrm>
            <a:prstGeom prst="rect">
              <a:avLst/>
            </a:prstGeom>
          </p:spPr>
        </p:pic>
        <p:pic>
          <p:nvPicPr>
            <p:cNvPr id="7" name="Picture 6" descr="vidcon4">
              <a:extLst>
                <a:ext uri="{FF2B5EF4-FFF2-40B4-BE49-F238E27FC236}">
                  <a16:creationId xmlns:a16="http://schemas.microsoft.com/office/drawing/2014/main" id="{2557E02C-C4C0-D8CE-C78E-1799BCBD5A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05809" y="168962"/>
              <a:ext cx="2735491" cy="218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3269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F60077-EB27-2D47-9BA9-D419DB43B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lecture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807A0E8-61BF-9444-97A1-7BB87643FE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Why is vaccination the most efficient control method for infectious disease?</a:t>
            </a:r>
          </a:p>
          <a:p>
            <a:pPr lvl="1"/>
            <a:r>
              <a:rPr lang="en-US" dirty="0"/>
              <a:t>Herd immunity</a:t>
            </a:r>
          </a:p>
          <a:p>
            <a:pPr lvl="1"/>
            <a:r>
              <a:rPr lang="en-US" dirty="0"/>
              <a:t>Effective reproduction number</a:t>
            </a:r>
          </a:p>
          <a:p>
            <a:pPr lvl="1"/>
            <a:r>
              <a:rPr lang="en-US" dirty="0"/>
              <a:t>Critical vaccination threshold for given transmission parameters</a:t>
            </a:r>
          </a:p>
          <a:p>
            <a:r>
              <a:rPr lang="en-US" dirty="0"/>
              <a:t>How can we use vaccines to eliminate endemic diseases?</a:t>
            </a:r>
          </a:p>
          <a:p>
            <a:r>
              <a:rPr lang="en-US" dirty="0"/>
              <a:t>How can vaccination have “perverse consequences”?</a:t>
            </a:r>
          </a:p>
          <a:p>
            <a:r>
              <a:rPr lang="en-US" dirty="0"/>
              <a:t>Why is the structure of populations important for vaccination?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1397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5BA2617-FA07-F240-8A38-8A2A09C4A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0" y="4370227"/>
            <a:ext cx="6858000" cy="119313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800" dirty="0"/>
              <a:t>Age at infection and vaccination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967B8F-AEF5-4D4A-91AD-284F16C831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008" b="7481"/>
          <a:stretch/>
        </p:blipFill>
        <p:spPr>
          <a:xfrm>
            <a:off x="2791535" y="386205"/>
            <a:ext cx="6677581" cy="3766876"/>
          </a:xfrm>
          <a:custGeom>
            <a:avLst/>
            <a:gdLst/>
            <a:ahLst/>
            <a:cxnLst/>
            <a:rect l="l" t="t" r="r" b="b"/>
            <a:pathLst>
              <a:path w="8903441" h="3766876">
                <a:moveTo>
                  <a:pt x="8890380" y="1667288"/>
                </a:moveTo>
                <a:lnTo>
                  <a:pt x="8895460" y="1677046"/>
                </a:lnTo>
                <a:cubicBezTo>
                  <a:pt x="8905866" y="1703466"/>
                  <a:pt x="8906717" y="1724063"/>
                  <a:pt x="8894323" y="1729738"/>
                </a:cubicBezTo>
                <a:lnTo>
                  <a:pt x="8891365" y="1729349"/>
                </a:lnTo>
                <a:lnTo>
                  <a:pt x="8891421" y="1712412"/>
                </a:lnTo>
                <a:cubicBezTo>
                  <a:pt x="8891337" y="1700170"/>
                  <a:pt x="8891138" y="1688653"/>
                  <a:pt x="8890856" y="1678595"/>
                </a:cubicBezTo>
                <a:close/>
                <a:moveTo>
                  <a:pt x="8888451" y="1641624"/>
                </a:moveTo>
                <a:cubicBezTo>
                  <a:pt x="8888927" y="1642911"/>
                  <a:pt x="8889388" y="1647125"/>
                  <a:pt x="8889800" y="1653531"/>
                </a:cubicBezTo>
                <a:lnTo>
                  <a:pt x="8890380" y="1667288"/>
                </a:lnTo>
                <a:lnTo>
                  <a:pt x="8884645" y="1656272"/>
                </a:lnTo>
                <a:lnTo>
                  <a:pt x="8886368" y="1643902"/>
                </a:lnTo>
                <a:cubicBezTo>
                  <a:pt x="8887058" y="1640758"/>
                  <a:pt x="8887743" y="1639762"/>
                  <a:pt x="8888451" y="1641624"/>
                </a:cubicBezTo>
                <a:close/>
                <a:moveTo>
                  <a:pt x="999724" y="1241031"/>
                </a:moveTo>
                <a:cubicBezTo>
                  <a:pt x="998379" y="1242269"/>
                  <a:pt x="996554" y="1243547"/>
                  <a:pt x="995210" y="1244785"/>
                </a:cubicBezTo>
                <a:cubicBezTo>
                  <a:pt x="1005261" y="1248940"/>
                  <a:pt x="1015746" y="1252497"/>
                  <a:pt x="1025774" y="1256374"/>
                </a:cubicBezTo>
                <a:cubicBezTo>
                  <a:pt x="1037480" y="1257305"/>
                  <a:pt x="1049668" y="1258195"/>
                  <a:pt x="1060894" y="1259168"/>
                </a:cubicBezTo>
                <a:cubicBezTo>
                  <a:pt x="1040504" y="1253123"/>
                  <a:pt x="1020115" y="1247076"/>
                  <a:pt x="999724" y="1241031"/>
                </a:cubicBezTo>
                <a:close/>
                <a:moveTo>
                  <a:pt x="1319296" y="820371"/>
                </a:moveTo>
                <a:cubicBezTo>
                  <a:pt x="1421680" y="872109"/>
                  <a:pt x="1548101" y="905226"/>
                  <a:pt x="1681342" y="933268"/>
                </a:cubicBezTo>
                <a:cubicBezTo>
                  <a:pt x="1683167" y="931988"/>
                  <a:pt x="1684512" y="930751"/>
                  <a:pt x="1686338" y="929471"/>
                </a:cubicBezTo>
                <a:cubicBezTo>
                  <a:pt x="1563998" y="893197"/>
                  <a:pt x="1441635" y="856646"/>
                  <a:pt x="1319296" y="820371"/>
                </a:cubicBezTo>
                <a:close/>
                <a:moveTo>
                  <a:pt x="7894848" y="858"/>
                </a:moveTo>
                <a:cubicBezTo>
                  <a:pt x="7906700" y="3455"/>
                  <a:pt x="7910528" y="8436"/>
                  <a:pt x="7907341" y="16271"/>
                </a:cubicBezTo>
                <a:cubicBezTo>
                  <a:pt x="7902882" y="26177"/>
                  <a:pt x="7893520" y="35394"/>
                  <a:pt x="7882642" y="43904"/>
                </a:cubicBezTo>
                <a:cubicBezTo>
                  <a:pt x="7831903" y="83897"/>
                  <a:pt x="7856047" y="94090"/>
                  <a:pt x="7927648" y="93123"/>
                </a:cubicBezTo>
                <a:cubicBezTo>
                  <a:pt x="7991511" y="92274"/>
                  <a:pt x="8055318" y="85274"/>
                  <a:pt x="8119655" y="78787"/>
                </a:cubicBezTo>
                <a:cubicBezTo>
                  <a:pt x="8151329" y="75447"/>
                  <a:pt x="8152942" y="77265"/>
                  <a:pt x="8141786" y="93635"/>
                </a:cubicBezTo>
                <a:cubicBezTo>
                  <a:pt x="8123815" y="120677"/>
                  <a:pt x="8122595" y="145410"/>
                  <a:pt x="8151055" y="166138"/>
                </a:cubicBezTo>
                <a:cubicBezTo>
                  <a:pt x="8157767" y="170866"/>
                  <a:pt x="8162605" y="176318"/>
                  <a:pt x="8160811" y="183471"/>
                </a:cubicBezTo>
                <a:cubicBezTo>
                  <a:pt x="8152723" y="212724"/>
                  <a:pt x="8169841" y="236686"/>
                  <a:pt x="8187466" y="260884"/>
                </a:cubicBezTo>
                <a:cubicBezTo>
                  <a:pt x="8217175" y="301371"/>
                  <a:pt x="8254836" y="338641"/>
                  <a:pt x="8295790" y="374783"/>
                </a:cubicBezTo>
                <a:cubicBezTo>
                  <a:pt x="8324664" y="400232"/>
                  <a:pt x="8342922" y="431650"/>
                  <a:pt x="8406170" y="440370"/>
                </a:cubicBezTo>
                <a:cubicBezTo>
                  <a:pt x="8421364" y="442394"/>
                  <a:pt x="8426373" y="449790"/>
                  <a:pt x="8420903" y="459225"/>
                </a:cubicBezTo>
                <a:cubicBezTo>
                  <a:pt x="8402820" y="490474"/>
                  <a:pt x="8417534" y="514648"/>
                  <a:pt x="8450800" y="534955"/>
                </a:cubicBezTo>
                <a:cubicBezTo>
                  <a:pt x="8462563" y="542037"/>
                  <a:pt x="8458146" y="546902"/>
                  <a:pt x="8442097" y="551669"/>
                </a:cubicBezTo>
                <a:cubicBezTo>
                  <a:pt x="8423667" y="556925"/>
                  <a:pt x="8409328" y="564619"/>
                  <a:pt x="8398067" y="574282"/>
                </a:cubicBezTo>
                <a:cubicBezTo>
                  <a:pt x="8379577" y="589897"/>
                  <a:pt x="8370872" y="606612"/>
                  <a:pt x="8363634" y="623477"/>
                </a:cubicBezTo>
                <a:cubicBezTo>
                  <a:pt x="8352394" y="649929"/>
                  <a:pt x="8339133" y="675439"/>
                  <a:pt x="8295388" y="695789"/>
                </a:cubicBezTo>
                <a:cubicBezTo>
                  <a:pt x="8282368" y="701969"/>
                  <a:pt x="8271923" y="709882"/>
                  <a:pt x="8260972" y="717559"/>
                </a:cubicBezTo>
                <a:cubicBezTo>
                  <a:pt x="8264466" y="724248"/>
                  <a:pt x="8273101" y="728807"/>
                  <a:pt x="8289132" y="729358"/>
                </a:cubicBezTo>
                <a:cubicBezTo>
                  <a:pt x="8391169" y="732995"/>
                  <a:pt x="8386647" y="769770"/>
                  <a:pt x="8387346" y="810845"/>
                </a:cubicBezTo>
                <a:cubicBezTo>
                  <a:pt x="8388418" y="861681"/>
                  <a:pt x="8330862" y="890238"/>
                  <a:pt x="8259532" y="916368"/>
                </a:cubicBezTo>
                <a:cubicBezTo>
                  <a:pt x="8235122" y="925226"/>
                  <a:pt x="8199529" y="928071"/>
                  <a:pt x="8191769" y="950020"/>
                </a:cubicBezTo>
                <a:cubicBezTo>
                  <a:pt x="8234379" y="966427"/>
                  <a:pt x="8282955" y="945934"/>
                  <a:pt x="8327664" y="947606"/>
                </a:cubicBezTo>
                <a:cubicBezTo>
                  <a:pt x="8364609" y="949119"/>
                  <a:pt x="8424473" y="941347"/>
                  <a:pt x="8378206" y="982626"/>
                </a:cubicBezTo>
                <a:cubicBezTo>
                  <a:pt x="8364736" y="994722"/>
                  <a:pt x="8382242" y="1001021"/>
                  <a:pt x="8400605" y="1000529"/>
                </a:cubicBezTo>
                <a:cubicBezTo>
                  <a:pt x="8549357" y="995586"/>
                  <a:pt x="8487684" y="1076555"/>
                  <a:pt x="8538706" y="1111533"/>
                </a:cubicBezTo>
                <a:cubicBezTo>
                  <a:pt x="8553092" y="1120905"/>
                  <a:pt x="8540810" y="1141011"/>
                  <a:pt x="8520556" y="1147547"/>
                </a:cubicBezTo>
                <a:cubicBezTo>
                  <a:pt x="8392015" y="1189611"/>
                  <a:pt x="8380569" y="1263373"/>
                  <a:pt x="8322605" y="1331423"/>
                </a:cubicBezTo>
                <a:cubicBezTo>
                  <a:pt x="8393509" y="1350105"/>
                  <a:pt x="8476647" y="1348124"/>
                  <a:pt x="8552563" y="1357692"/>
                </a:cubicBezTo>
                <a:cubicBezTo>
                  <a:pt x="8631413" y="1367560"/>
                  <a:pt x="8632510" y="1380057"/>
                  <a:pt x="8572872" y="1434543"/>
                </a:cubicBezTo>
                <a:cubicBezTo>
                  <a:pt x="8740108" y="1430496"/>
                  <a:pt x="8740108" y="1430496"/>
                  <a:pt x="8695911" y="1511890"/>
                </a:cubicBezTo>
                <a:cubicBezTo>
                  <a:pt x="8766152" y="1509223"/>
                  <a:pt x="8835070" y="1574251"/>
                  <a:pt x="8873147" y="1634187"/>
                </a:cubicBezTo>
                <a:lnTo>
                  <a:pt x="8884645" y="1656272"/>
                </a:lnTo>
                <a:lnTo>
                  <a:pt x="8884254" y="1659075"/>
                </a:lnTo>
                <a:cubicBezTo>
                  <a:pt x="8882795" y="1672543"/>
                  <a:pt x="8881198" y="1691773"/>
                  <a:pt x="8879232" y="1711097"/>
                </a:cubicBezTo>
                <a:lnTo>
                  <a:pt x="8877347" y="1727504"/>
                </a:lnTo>
                <a:lnTo>
                  <a:pt x="8865337" y="1725923"/>
                </a:lnTo>
                <a:cubicBezTo>
                  <a:pt x="8855639" y="1721668"/>
                  <a:pt x="8848716" y="1720054"/>
                  <a:pt x="8843722" y="1720152"/>
                </a:cubicBezTo>
                <a:cubicBezTo>
                  <a:pt x="8828739" y="1720444"/>
                  <a:pt x="8831115" y="1736133"/>
                  <a:pt x="8828004" y="1742073"/>
                </a:cubicBezTo>
                <a:cubicBezTo>
                  <a:pt x="8817547" y="1760900"/>
                  <a:pt x="8843589" y="1770647"/>
                  <a:pt x="8861127" y="1782820"/>
                </a:cubicBezTo>
                <a:cubicBezTo>
                  <a:pt x="8867694" y="1787281"/>
                  <a:pt x="8872382" y="1766445"/>
                  <a:pt x="8875975" y="1739445"/>
                </a:cubicBezTo>
                <a:lnTo>
                  <a:pt x="8877347" y="1727504"/>
                </a:lnTo>
                <a:lnTo>
                  <a:pt x="8891365" y="1729349"/>
                </a:lnTo>
                <a:lnTo>
                  <a:pt x="8891294" y="1750579"/>
                </a:lnTo>
                <a:cubicBezTo>
                  <a:pt x="8890576" y="1802412"/>
                  <a:pt x="8887485" y="1854103"/>
                  <a:pt x="8879895" y="1858687"/>
                </a:cubicBezTo>
                <a:cubicBezTo>
                  <a:pt x="8799411" y="1907447"/>
                  <a:pt x="8858072" y="1996322"/>
                  <a:pt x="8700018" y="2022228"/>
                </a:cubicBezTo>
                <a:cubicBezTo>
                  <a:pt x="8628887" y="2034069"/>
                  <a:pt x="8597252" y="2070985"/>
                  <a:pt x="8546517" y="2094468"/>
                </a:cubicBezTo>
                <a:cubicBezTo>
                  <a:pt x="8369592" y="2175758"/>
                  <a:pt x="8254890" y="2270617"/>
                  <a:pt x="8208310" y="2391116"/>
                </a:cubicBezTo>
                <a:cubicBezTo>
                  <a:pt x="8195251" y="2424444"/>
                  <a:pt x="8137916" y="2455501"/>
                  <a:pt x="8101924" y="2486924"/>
                </a:cubicBezTo>
                <a:cubicBezTo>
                  <a:pt x="8122498" y="2506105"/>
                  <a:pt x="8219539" y="2452814"/>
                  <a:pt x="8188722" y="2510086"/>
                </a:cubicBezTo>
                <a:cubicBezTo>
                  <a:pt x="8165388" y="2553270"/>
                  <a:pt x="8098391" y="2584616"/>
                  <a:pt x="8035596" y="2614194"/>
                </a:cubicBezTo>
                <a:cubicBezTo>
                  <a:pt x="7963481" y="2647947"/>
                  <a:pt x="7883214" y="2677100"/>
                  <a:pt x="7854509" y="2730830"/>
                </a:cubicBezTo>
                <a:cubicBezTo>
                  <a:pt x="7848249" y="2742293"/>
                  <a:pt x="6341566" y="3671513"/>
                  <a:pt x="4141410" y="3763614"/>
                </a:cubicBezTo>
                <a:cubicBezTo>
                  <a:pt x="3781875" y="3778662"/>
                  <a:pt x="2353277" y="3737838"/>
                  <a:pt x="2161737" y="3718831"/>
                </a:cubicBezTo>
                <a:cubicBezTo>
                  <a:pt x="1964811" y="3699179"/>
                  <a:pt x="1793107" y="3646810"/>
                  <a:pt x="1591600" y="3635674"/>
                </a:cubicBezTo>
                <a:cubicBezTo>
                  <a:pt x="1485018" y="3629919"/>
                  <a:pt x="1381185" y="3611329"/>
                  <a:pt x="1390654" y="3531585"/>
                </a:cubicBezTo>
                <a:cubicBezTo>
                  <a:pt x="1393510" y="3508948"/>
                  <a:pt x="1364047" y="3493344"/>
                  <a:pt x="1320867" y="3503571"/>
                </a:cubicBezTo>
                <a:cubicBezTo>
                  <a:pt x="1239265" y="3523046"/>
                  <a:pt x="1198946" y="3494124"/>
                  <a:pt x="1150681" y="3474015"/>
                </a:cubicBezTo>
                <a:cubicBezTo>
                  <a:pt x="1065213" y="3438422"/>
                  <a:pt x="982868" y="3399757"/>
                  <a:pt x="851974" y="3403971"/>
                </a:cubicBezTo>
                <a:cubicBezTo>
                  <a:pt x="873994" y="3367898"/>
                  <a:pt x="917237" y="3369420"/>
                  <a:pt x="956780" y="3372944"/>
                </a:cubicBezTo>
                <a:cubicBezTo>
                  <a:pt x="1061276" y="3382521"/>
                  <a:pt x="1164043" y="3394488"/>
                  <a:pt x="1268515" y="3403788"/>
                </a:cubicBezTo>
                <a:cubicBezTo>
                  <a:pt x="1336376" y="3409863"/>
                  <a:pt x="1404651" y="3420660"/>
                  <a:pt x="1492884" y="3399484"/>
                </a:cubicBezTo>
                <a:cubicBezTo>
                  <a:pt x="1410006" y="3338199"/>
                  <a:pt x="1277736" y="3337777"/>
                  <a:pt x="1169657" y="3325996"/>
                </a:cubicBezTo>
                <a:cubicBezTo>
                  <a:pt x="1034677" y="3311259"/>
                  <a:pt x="951965" y="3268429"/>
                  <a:pt x="853866" y="3221353"/>
                </a:cubicBezTo>
                <a:cubicBezTo>
                  <a:pt x="950752" y="3199416"/>
                  <a:pt x="1014418" y="3234964"/>
                  <a:pt x="1090648" y="3226034"/>
                </a:cubicBezTo>
                <a:cubicBezTo>
                  <a:pt x="1094340" y="3218434"/>
                  <a:pt x="1100169" y="3207568"/>
                  <a:pt x="1099183" y="3207375"/>
                </a:cubicBezTo>
                <a:cubicBezTo>
                  <a:pt x="971072" y="3188118"/>
                  <a:pt x="907890" y="3136018"/>
                  <a:pt x="882137" y="3068880"/>
                </a:cubicBezTo>
                <a:cubicBezTo>
                  <a:pt x="868924" y="3034221"/>
                  <a:pt x="822286" y="3027121"/>
                  <a:pt x="776145" y="3014660"/>
                </a:cubicBezTo>
                <a:cubicBezTo>
                  <a:pt x="613874" y="2970419"/>
                  <a:pt x="443486" y="2933046"/>
                  <a:pt x="307191" y="2864697"/>
                </a:cubicBezTo>
                <a:cubicBezTo>
                  <a:pt x="457123" y="2862170"/>
                  <a:pt x="581367" y="2903594"/>
                  <a:pt x="743379" y="2911759"/>
                </a:cubicBezTo>
                <a:cubicBezTo>
                  <a:pt x="608349" y="2835743"/>
                  <a:pt x="439124" y="2806104"/>
                  <a:pt x="284020" y="2766269"/>
                </a:cubicBezTo>
                <a:cubicBezTo>
                  <a:pt x="213164" y="2748143"/>
                  <a:pt x="147010" y="2722889"/>
                  <a:pt x="63190" y="2717094"/>
                </a:cubicBezTo>
                <a:cubicBezTo>
                  <a:pt x="33455" y="2714947"/>
                  <a:pt x="-16425" y="2709531"/>
                  <a:pt x="5340" y="2681595"/>
                </a:cubicBezTo>
                <a:cubicBezTo>
                  <a:pt x="23652" y="2658441"/>
                  <a:pt x="63627" y="2661368"/>
                  <a:pt x="100237" y="2664591"/>
                </a:cubicBezTo>
                <a:cubicBezTo>
                  <a:pt x="188123" y="2672547"/>
                  <a:pt x="277551" y="2664977"/>
                  <a:pt x="394328" y="2654447"/>
                </a:cubicBezTo>
                <a:cubicBezTo>
                  <a:pt x="290057" y="2592242"/>
                  <a:pt x="112140" y="2629127"/>
                  <a:pt x="21491" y="2562088"/>
                </a:cubicBezTo>
                <a:cubicBezTo>
                  <a:pt x="125636" y="2540073"/>
                  <a:pt x="208727" y="2559644"/>
                  <a:pt x="294268" y="2557453"/>
                </a:cubicBezTo>
                <a:cubicBezTo>
                  <a:pt x="371589" y="2555423"/>
                  <a:pt x="389695" y="2540961"/>
                  <a:pt x="367847" y="2501743"/>
                </a:cubicBezTo>
                <a:cubicBezTo>
                  <a:pt x="333905" y="2440640"/>
                  <a:pt x="373328" y="2404160"/>
                  <a:pt x="486858" y="2411824"/>
                </a:cubicBezTo>
                <a:cubicBezTo>
                  <a:pt x="592120" y="2419095"/>
                  <a:pt x="600599" y="2394285"/>
                  <a:pt x="570008" y="2360312"/>
                </a:cubicBezTo>
                <a:cubicBezTo>
                  <a:pt x="525457" y="2310774"/>
                  <a:pt x="567057" y="2265987"/>
                  <a:pt x="594400" y="2218813"/>
                </a:cubicBezTo>
                <a:cubicBezTo>
                  <a:pt x="635581" y="2147198"/>
                  <a:pt x="612469" y="2115647"/>
                  <a:pt x="505675" y="2074370"/>
                </a:cubicBezTo>
                <a:cubicBezTo>
                  <a:pt x="445534" y="2051386"/>
                  <a:pt x="381431" y="2032947"/>
                  <a:pt x="295650" y="2015851"/>
                </a:cubicBezTo>
                <a:cubicBezTo>
                  <a:pt x="487251" y="1985881"/>
                  <a:pt x="281423" y="1958614"/>
                  <a:pt x="346760" y="1924896"/>
                </a:cubicBezTo>
                <a:cubicBezTo>
                  <a:pt x="481788" y="1901571"/>
                  <a:pt x="600623" y="1980687"/>
                  <a:pt x="783461" y="1939173"/>
                </a:cubicBezTo>
                <a:cubicBezTo>
                  <a:pt x="547912" y="1882335"/>
                  <a:pt x="287006" y="1807013"/>
                  <a:pt x="112183" y="1719100"/>
                </a:cubicBezTo>
                <a:cubicBezTo>
                  <a:pt x="148588" y="1692398"/>
                  <a:pt x="188462" y="1710725"/>
                  <a:pt x="219936" y="1699568"/>
                </a:cubicBezTo>
                <a:cubicBezTo>
                  <a:pt x="218006" y="1694140"/>
                  <a:pt x="220184" y="1685834"/>
                  <a:pt x="214196" y="1683841"/>
                </a:cubicBezTo>
                <a:cubicBezTo>
                  <a:pt x="85284" y="1638910"/>
                  <a:pt x="83720" y="1637648"/>
                  <a:pt x="212296" y="1584947"/>
                </a:cubicBezTo>
                <a:cubicBezTo>
                  <a:pt x="257172" y="1566456"/>
                  <a:pt x="252206" y="1554019"/>
                  <a:pt x="226108" y="1538121"/>
                </a:cubicBezTo>
                <a:cubicBezTo>
                  <a:pt x="207682" y="1526866"/>
                  <a:pt x="185078" y="1517656"/>
                  <a:pt x="192710" y="1488723"/>
                </a:cubicBezTo>
                <a:cubicBezTo>
                  <a:pt x="268435" y="1518175"/>
                  <a:pt x="624154" y="1547955"/>
                  <a:pt x="685843" y="1538903"/>
                </a:cubicBezTo>
                <a:cubicBezTo>
                  <a:pt x="755173" y="1528619"/>
                  <a:pt x="994201" y="1520231"/>
                  <a:pt x="1067153" y="1523622"/>
                </a:cubicBezTo>
                <a:cubicBezTo>
                  <a:pt x="1063138" y="1522015"/>
                  <a:pt x="1059122" y="1520410"/>
                  <a:pt x="1055106" y="1518803"/>
                </a:cubicBezTo>
                <a:cubicBezTo>
                  <a:pt x="983007" y="1486514"/>
                  <a:pt x="909946" y="1454310"/>
                  <a:pt x="864245" y="1408231"/>
                </a:cubicBezTo>
                <a:cubicBezTo>
                  <a:pt x="862153" y="1406456"/>
                  <a:pt x="861045" y="1404874"/>
                  <a:pt x="856768" y="1405809"/>
                </a:cubicBezTo>
                <a:cubicBezTo>
                  <a:pt x="819307" y="1414974"/>
                  <a:pt x="822846" y="1400112"/>
                  <a:pt x="821342" y="1388491"/>
                </a:cubicBezTo>
                <a:cubicBezTo>
                  <a:pt x="819813" y="1376592"/>
                  <a:pt x="812736" y="1367699"/>
                  <a:pt x="784954" y="1371257"/>
                </a:cubicBezTo>
                <a:cubicBezTo>
                  <a:pt x="783512" y="1371384"/>
                  <a:pt x="781566" y="1371274"/>
                  <a:pt x="779619" y="1371165"/>
                </a:cubicBezTo>
                <a:cubicBezTo>
                  <a:pt x="766469" y="1370361"/>
                  <a:pt x="722835" y="1342290"/>
                  <a:pt x="728571" y="1335910"/>
                </a:cubicBezTo>
                <a:cubicBezTo>
                  <a:pt x="741389" y="1321912"/>
                  <a:pt x="726409" y="1316791"/>
                  <a:pt x="713734" y="1310348"/>
                </a:cubicBezTo>
                <a:cubicBezTo>
                  <a:pt x="696009" y="1301550"/>
                  <a:pt x="678333" y="1293308"/>
                  <a:pt x="659695" y="1285149"/>
                </a:cubicBezTo>
                <a:cubicBezTo>
                  <a:pt x="641562" y="1277227"/>
                  <a:pt x="622997" y="1269901"/>
                  <a:pt x="604409" y="1262299"/>
                </a:cubicBezTo>
                <a:cubicBezTo>
                  <a:pt x="561305" y="1256847"/>
                  <a:pt x="517819" y="1252549"/>
                  <a:pt x="472556" y="1250086"/>
                </a:cubicBezTo>
                <a:cubicBezTo>
                  <a:pt x="438951" y="1247999"/>
                  <a:pt x="401379" y="1244860"/>
                  <a:pt x="382690" y="1214040"/>
                </a:cubicBezTo>
                <a:cubicBezTo>
                  <a:pt x="418096" y="1214570"/>
                  <a:pt x="453575" y="1215933"/>
                  <a:pt x="489053" y="1217296"/>
                </a:cubicBezTo>
                <a:cubicBezTo>
                  <a:pt x="454954" y="1204059"/>
                  <a:pt x="421816" y="1190737"/>
                  <a:pt x="390047" y="1176456"/>
                </a:cubicBezTo>
                <a:cubicBezTo>
                  <a:pt x="363810" y="1164487"/>
                  <a:pt x="342232" y="1150431"/>
                  <a:pt x="333292" y="1131347"/>
                </a:cubicBezTo>
                <a:cubicBezTo>
                  <a:pt x="330930" y="1126518"/>
                  <a:pt x="329025" y="1121368"/>
                  <a:pt x="337841" y="1116956"/>
                </a:cubicBezTo>
                <a:cubicBezTo>
                  <a:pt x="347569" y="1111905"/>
                  <a:pt x="355552" y="1114562"/>
                  <a:pt x="363031" y="1116984"/>
                </a:cubicBezTo>
                <a:cubicBezTo>
                  <a:pt x="393929" y="1126864"/>
                  <a:pt x="425283" y="1136425"/>
                  <a:pt x="455724" y="1146625"/>
                </a:cubicBezTo>
                <a:cubicBezTo>
                  <a:pt x="496146" y="1160147"/>
                  <a:pt x="536111" y="1173989"/>
                  <a:pt x="576050" y="1187553"/>
                </a:cubicBezTo>
                <a:cubicBezTo>
                  <a:pt x="519650" y="1157524"/>
                  <a:pt x="457798" y="1131612"/>
                  <a:pt x="391358" y="1108621"/>
                </a:cubicBezTo>
                <a:cubicBezTo>
                  <a:pt x="343386" y="1091844"/>
                  <a:pt x="295414" y="1075067"/>
                  <a:pt x="258466" y="1051446"/>
                </a:cubicBezTo>
                <a:cubicBezTo>
                  <a:pt x="239512" y="1039678"/>
                  <a:pt x="230024" y="1025400"/>
                  <a:pt x="227119" y="1008864"/>
                </a:cubicBezTo>
                <a:cubicBezTo>
                  <a:pt x="226729" y="1004421"/>
                  <a:pt x="227253" y="999338"/>
                  <a:pt x="237176" y="996508"/>
                </a:cubicBezTo>
                <a:cubicBezTo>
                  <a:pt x="247123" y="993956"/>
                  <a:pt x="253208" y="997060"/>
                  <a:pt x="257395" y="1000610"/>
                </a:cubicBezTo>
                <a:cubicBezTo>
                  <a:pt x="262111" y="1004674"/>
                  <a:pt x="267716" y="1007820"/>
                  <a:pt x="275649" y="1009921"/>
                </a:cubicBezTo>
                <a:cubicBezTo>
                  <a:pt x="345186" y="1029563"/>
                  <a:pt x="406508" y="1054962"/>
                  <a:pt x="469199" y="1079402"/>
                </a:cubicBezTo>
                <a:cubicBezTo>
                  <a:pt x="558968" y="1114336"/>
                  <a:pt x="647368" y="1150231"/>
                  <a:pt x="753033" y="1173138"/>
                </a:cubicBezTo>
                <a:cubicBezTo>
                  <a:pt x="793015" y="1181661"/>
                  <a:pt x="834292" y="1188391"/>
                  <a:pt x="865682" y="1187316"/>
                </a:cubicBezTo>
                <a:cubicBezTo>
                  <a:pt x="750261" y="1147076"/>
                  <a:pt x="641375" y="1104025"/>
                  <a:pt x="543487" y="1053852"/>
                </a:cubicBezTo>
                <a:cubicBezTo>
                  <a:pt x="444589" y="1003208"/>
                  <a:pt x="357848" y="947579"/>
                  <a:pt x="295297" y="880592"/>
                </a:cubicBezTo>
                <a:cubicBezTo>
                  <a:pt x="288871" y="873601"/>
                  <a:pt x="284873" y="866676"/>
                  <a:pt x="264758" y="869281"/>
                </a:cubicBezTo>
                <a:cubicBezTo>
                  <a:pt x="255650" y="870360"/>
                  <a:pt x="252375" y="866170"/>
                  <a:pt x="254388" y="861516"/>
                </a:cubicBezTo>
                <a:cubicBezTo>
                  <a:pt x="266992" y="828509"/>
                  <a:pt x="236853" y="810726"/>
                  <a:pt x="190786" y="799099"/>
                </a:cubicBezTo>
                <a:cubicBezTo>
                  <a:pt x="176408" y="795324"/>
                  <a:pt x="175031" y="790688"/>
                  <a:pt x="184973" y="782539"/>
                </a:cubicBezTo>
                <a:cubicBezTo>
                  <a:pt x="198516" y="771277"/>
                  <a:pt x="196123" y="760574"/>
                  <a:pt x="187530" y="750974"/>
                </a:cubicBezTo>
                <a:cubicBezTo>
                  <a:pt x="182644" y="744967"/>
                  <a:pt x="176339" y="739364"/>
                  <a:pt x="170996" y="733676"/>
                </a:cubicBezTo>
                <a:cubicBezTo>
                  <a:pt x="167290" y="730083"/>
                  <a:pt x="161157" y="726424"/>
                  <a:pt x="169444" y="721499"/>
                </a:cubicBezTo>
                <a:cubicBezTo>
                  <a:pt x="177298" y="717172"/>
                  <a:pt x="185665" y="718676"/>
                  <a:pt x="193501" y="719668"/>
                </a:cubicBezTo>
                <a:cubicBezTo>
                  <a:pt x="231170" y="723917"/>
                  <a:pt x="254043" y="736181"/>
                  <a:pt x="265436" y="755609"/>
                </a:cubicBezTo>
                <a:cubicBezTo>
                  <a:pt x="273963" y="769971"/>
                  <a:pt x="281726" y="770130"/>
                  <a:pt x="302333" y="756567"/>
                </a:cubicBezTo>
                <a:cubicBezTo>
                  <a:pt x="317894" y="746247"/>
                  <a:pt x="332387" y="745814"/>
                  <a:pt x="346481" y="751853"/>
                </a:cubicBezTo>
                <a:cubicBezTo>
                  <a:pt x="354007" y="754830"/>
                  <a:pt x="358771" y="759448"/>
                  <a:pt x="364449" y="763428"/>
                </a:cubicBezTo>
                <a:cubicBezTo>
                  <a:pt x="392910" y="784156"/>
                  <a:pt x="422762" y="804202"/>
                  <a:pt x="467363" y="815678"/>
                </a:cubicBezTo>
                <a:cubicBezTo>
                  <a:pt x="487199" y="820933"/>
                  <a:pt x="508355" y="824672"/>
                  <a:pt x="537693" y="816781"/>
                </a:cubicBezTo>
                <a:cubicBezTo>
                  <a:pt x="518386" y="812039"/>
                  <a:pt x="499567" y="812852"/>
                  <a:pt x="482019" y="811593"/>
                </a:cubicBezTo>
                <a:cubicBezTo>
                  <a:pt x="464472" y="810335"/>
                  <a:pt x="454949" y="806693"/>
                  <a:pt x="467050" y="795557"/>
                </a:cubicBezTo>
                <a:cubicBezTo>
                  <a:pt x="473772" y="789371"/>
                  <a:pt x="472878" y="784693"/>
                  <a:pt x="465734" y="780562"/>
                </a:cubicBezTo>
                <a:cubicBezTo>
                  <a:pt x="442763" y="767188"/>
                  <a:pt x="430336" y="747011"/>
                  <a:pt x="384526" y="749353"/>
                </a:cubicBezTo>
                <a:cubicBezTo>
                  <a:pt x="382123" y="749564"/>
                  <a:pt x="379622" y="748664"/>
                  <a:pt x="377146" y="748041"/>
                </a:cubicBezTo>
                <a:cubicBezTo>
                  <a:pt x="367744" y="745789"/>
                  <a:pt x="357358" y="743342"/>
                  <a:pt x="360089" y="735827"/>
                </a:cubicBezTo>
                <a:cubicBezTo>
                  <a:pt x="363301" y="728269"/>
                  <a:pt x="375652" y="725506"/>
                  <a:pt x="386634" y="723703"/>
                </a:cubicBezTo>
                <a:cubicBezTo>
                  <a:pt x="414823" y="719269"/>
                  <a:pt x="437543" y="724271"/>
                  <a:pt x="459375" y="730191"/>
                </a:cubicBezTo>
                <a:cubicBezTo>
                  <a:pt x="512487" y="744837"/>
                  <a:pt x="556932" y="765561"/>
                  <a:pt x="603200" y="785006"/>
                </a:cubicBezTo>
                <a:cubicBezTo>
                  <a:pt x="672604" y="814173"/>
                  <a:pt x="734250" y="848778"/>
                  <a:pt x="810521" y="873425"/>
                </a:cubicBezTo>
                <a:cubicBezTo>
                  <a:pt x="1037317" y="946423"/>
                  <a:pt x="1260943" y="1021938"/>
                  <a:pt x="1494102" y="1090180"/>
                </a:cubicBezTo>
                <a:cubicBezTo>
                  <a:pt x="1580109" y="1115371"/>
                  <a:pt x="1667892" y="1138728"/>
                  <a:pt x="1756565" y="1161167"/>
                </a:cubicBezTo>
                <a:cubicBezTo>
                  <a:pt x="1756899" y="1159458"/>
                  <a:pt x="1757282" y="1158305"/>
                  <a:pt x="1757592" y="1156319"/>
                </a:cubicBezTo>
                <a:cubicBezTo>
                  <a:pt x="1757470" y="1154931"/>
                  <a:pt x="1757324" y="1153264"/>
                  <a:pt x="1757202" y="1151876"/>
                </a:cubicBezTo>
                <a:cubicBezTo>
                  <a:pt x="1694452" y="1137796"/>
                  <a:pt x="1632540" y="1122242"/>
                  <a:pt x="1572453" y="1105409"/>
                </a:cubicBezTo>
                <a:cubicBezTo>
                  <a:pt x="1424942" y="1063789"/>
                  <a:pt x="1288864" y="1014450"/>
                  <a:pt x="1171972" y="951953"/>
                </a:cubicBezTo>
                <a:cubicBezTo>
                  <a:pt x="1162328" y="946924"/>
                  <a:pt x="1152112" y="946421"/>
                  <a:pt x="1137334" y="949118"/>
                </a:cubicBezTo>
                <a:cubicBezTo>
                  <a:pt x="1089682" y="958058"/>
                  <a:pt x="1074050" y="951035"/>
                  <a:pt x="1081493" y="925476"/>
                </a:cubicBezTo>
                <a:cubicBezTo>
                  <a:pt x="1083360" y="919155"/>
                  <a:pt x="1083403" y="914115"/>
                  <a:pt x="1074768" y="909555"/>
                </a:cubicBezTo>
                <a:cubicBezTo>
                  <a:pt x="1036165" y="889158"/>
                  <a:pt x="995714" y="869763"/>
                  <a:pt x="952019" y="852050"/>
                </a:cubicBezTo>
                <a:cubicBezTo>
                  <a:pt x="871170" y="819410"/>
                  <a:pt x="784821" y="790332"/>
                  <a:pt x="709017" y="754450"/>
                </a:cubicBezTo>
                <a:cubicBezTo>
                  <a:pt x="686747" y="743533"/>
                  <a:pt x="669617" y="730485"/>
                  <a:pt x="659046" y="714902"/>
                </a:cubicBezTo>
                <a:cubicBezTo>
                  <a:pt x="655674" y="709602"/>
                  <a:pt x="653624" y="702786"/>
                  <a:pt x="664793" y="697608"/>
                </a:cubicBezTo>
                <a:cubicBezTo>
                  <a:pt x="675483" y="692472"/>
                  <a:pt x="684069" y="696476"/>
                  <a:pt x="692052" y="699133"/>
                </a:cubicBezTo>
                <a:cubicBezTo>
                  <a:pt x="725451" y="709913"/>
                  <a:pt x="759355" y="720929"/>
                  <a:pt x="792779" y="731987"/>
                </a:cubicBezTo>
                <a:cubicBezTo>
                  <a:pt x="826682" y="743003"/>
                  <a:pt x="860155" y="754616"/>
                  <a:pt x="895574" y="766338"/>
                </a:cubicBezTo>
                <a:cubicBezTo>
                  <a:pt x="897416" y="759741"/>
                  <a:pt x="890085" y="758985"/>
                  <a:pt x="886044" y="757101"/>
                </a:cubicBezTo>
                <a:cubicBezTo>
                  <a:pt x="828975" y="730489"/>
                  <a:pt x="766861" y="707118"/>
                  <a:pt x="702924" y="685027"/>
                </a:cubicBezTo>
                <a:cubicBezTo>
                  <a:pt x="653460" y="667821"/>
                  <a:pt x="605342" y="649378"/>
                  <a:pt x="571540" y="622962"/>
                </a:cubicBezTo>
                <a:cubicBezTo>
                  <a:pt x="558524" y="612632"/>
                  <a:pt x="551227" y="601239"/>
                  <a:pt x="552940" y="587657"/>
                </a:cubicBezTo>
                <a:cubicBezTo>
                  <a:pt x="553537" y="583407"/>
                  <a:pt x="554132" y="579157"/>
                  <a:pt x="563623" y="576925"/>
                </a:cubicBezTo>
                <a:cubicBezTo>
                  <a:pt x="571217" y="575139"/>
                  <a:pt x="576243" y="577216"/>
                  <a:pt x="580332" y="579656"/>
                </a:cubicBezTo>
                <a:cubicBezTo>
                  <a:pt x="587500" y="584063"/>
                  <a:pt x="594668" y="588471"/>
                  <a:pt x="604623" y="591516"/>
                </a:cubicBezTo>
                <a:cubicBezTo>
                  <a:pt x="664350" y="609779"/>
                  <a:pt x="720426" y="630601"/>
                  <a:pt x="775136" y="652383"/>
                </a:cubicBezTo>
                <a:cubicBezTo>
                  <a:pt x="864952" y="687874"/>
                  <a:pt x="953882" y="724283"/>
                  <a:pt x="1057795" y="749301"/>
                </a:cubicBezTo>
                <a:cubicBezTo>
                  <a:pt x="1096889" y="758742"/>
                  <a:pt x="1137304" y="766668"/>
                  <a:pt x="1183454" y="768213"/>
                </a:cubicBezTo>
                <a:cubicBezTo>
                  <a:pt x="1181768" y="765563"/>
                  <a:pt x="1178737" y="764150"/>
                  <a:pt x="1175732" y="763015"/>
                </a:cubicBezTo>
                <a:cubicBezTo>
                  <a:pt x="1075170" y="726508"/>
                  <a:pt x="977850" y="688319"/>
                  <a:pt x="888743" y="644370"/>
                </a:cubicBezTo>
                <a:cubicBezTo>
                  <a:pt x="778881" y="590211"/>
                  <a:pt x="683912" y="529148"/>
                  <a:pt x="615490" y="455960"/>
                </a:cubicBezTo>
                <a:cubicBezTo>
                  <a:pt x="612312" y="452882"/>
                  <a:pt x="610122" y="449996"/>
                  <a:pt x="602432" y="450671"/>
                </a:cubicBezTo>
                <a:cubicBezTo>
                  <a:pt x="582748" y="452678"/>
                  <a:pt x="580338" y="447293"/>
                  <a:pt x="582418" y="437876"/>
                </a:cubicBezTo>
                <a:cubicBezTo>
                  <a:pt x="588134" y="414707"/>
                  <a:pt x="573498" y="396964"/>
                  <a:pt x="539211" y="387101"/>
                </a:cubicBezTo>
                <a:cubicBezTo>
                  <a:pt x="514350" y="379769"/>
                  <a:pt x="493430" y="373210"/>
                  <a:pt x="519748" y="352990"/>
                </a:cubicBezTo>
                <a:cubicBezTo>
                  <a:pt x="526113" y="348234"/>
                  <a:pt x="523173" y="342336"/>
                  <a:pt x="520282" y="336993"/>
                </a:cubicBezTo>
                <a:cubicBezTo>
                  <a:pt x="516186" y="328957"/>
                  <a:pt x="507910" y="322968"/>
                  <a:pt x="498650" y="316785"/>
                </a:cubicBezTo>
                <a:cubicBezTo>
                  <a:pt x="493501" y="313319"/>
                  <a:pt x="487271" y="308549"/>
                  <a:pt x="493610" y="303515"/>
                </a:cubicBezTo>
                <a:cubicBezTo>
                  <a:pt x="500838" y="297564"/>
                  <a:pt x="511247" y="300288"/>
                  <a:pt x="519565" y="301237"/>
                </a:cubicBezTo>
                <a:cubicBezTo>
                  <a:pt x="557715" y="305444"/>
                  <a:pt x="581118" y="318221"/>
                  <a:pt x="592560" y="338204"/>
                </a:cubicBezTo>
                <a:cubicBezTo>
                  <a:pt x="599979" y="350985"/>
                  <a:pt x="609184" y="351016"/>
                  <a:pt x="627076" y="339652"/>
                </a:cubicBezTo>
                <a:cubicBezTo>
                  <a:pt x="647275" y="326965"/>
                  <a:pt x="664147" y="326044"/>
                  <a:pt x="679640" y="336997"/>
                </a:cubicBezTo>
                <a:cubicBezTo>
                  <a:pt x="692054" y="345981"/>
                  <a:pt x="702112" y="355732"/>
                  <a:pt x="716352" y="363437"/>
                </a:cubicBezTo>
                <a:cubicBezTo>
                  <a:pt x="754546" y="384710"/>
                  <a:pt x="790508" y="408138"/>
                  <a:pt x="869745" y="400343"/>
                </a:cubicBezTo>
                <a:cubicBezTo>
                  <a:pt x="847718" y="392203"/>
                  <a:pt x="825656" y="394699"/>
                  <a:pt x="806641" y="393290"/>
                </a:cubicBezTo>
                <a:cubicBezTo>
                  <a:pt x="792988" y="392249"/>
                  <a:pt x="779165" y="389265"/>
                  <a:pt x="791435" y="380072"/>
                </a:cubicBezTo>
                <a:cubicBezTo>
                  <a:pt x="805532" y="369601"/>
                  <a:pt x="796441" y="365362"/>
                  <a:pt x="787709" y="359692"/>
                </a:cubicBezTo>
                <a:cubicBezTo>
                  <a:pt x="767647" y="346342"/>
                  <a:pt x="751260" y="330710"/>
                  <a:pt x="711071" y="330880"/>
                </a:cubicBezTo>
                <a:cubicBezTo>
                  <a:pt x="704773" y="330873"/>
                  <a:pt x="699699" y="328240"/>
                  <a:pt x="694722" y="326718"/>
                </a:cubicBezTo>
                <a:cubicBezTo>
                  <a:pt x="687749" y="324532"/>
                  <a:pt x="681713" y="321984"/>
                  <a:pt x="684613" y="316412"/>
                </a:cubicBezTo>
                <a:cubicBezTo>
                  <a:pt x="687565" y="311396"/>
                  <a:pt x="694531" y="307986"/>
                  <a:pt x="703615" y="306629"/>
                </a:cubicBezTo>
                <a:cubicBezTo>
                  <a:pt x="711738" y="305356"/>
                  <a:pt x="720365" y="304319"/>
                  <a:pt x="728585" y="304157"/>
                </a:cubicBezTo>
                <a:cubicBezTo>
                  <a:pt x="765287" y="302895"/>
                  <a:pt x="791378" y="313197"/>
                  <a:pt x="817397" y="322666"/>
                </a:cubicBezTo>
                <a:cubicBezTo>
                  <a:pt x="908436" y="355531"/>
                  <a:pt x="989341" y="394323"/>
                  <a:pt x="1073943" y="431110"/>
                </a:cubicBezTo>
                <a:cubicBezTo>
                  <a:pt x="1158521" y="467620"/>
                  <a:pt x="1256741" y="493978"/>
                  <a:pt x="1349484" y="524175"/>
                </a:cubicBezTo>
                <a:cubicBezTo>
                  <a:pt x="1563417" y="594105"/>
                  <a:pt x="1778287" y="663672"/>
                  <a:pt x="2004921" y="723811"/>
                </a:cubicBezTo>
                <a:cubicBezTo>
                  <a:pt x="2226580" y="782429"/>
                  <a:pt x="2967159" y="809769"/>
                  <a:pt x="3111348" y="808027"/>
                </a:cubicBezTo>
                <a:cubicBezTo>
                  <a:pt x="3295676" y="805559"/>
                  <a:pt x="3730204" y="773014"/>
                  <a:pt x="4173417" y="745585"/>
                </a:cubicBezTo>
                <a:cubicBezTo>
                  <a:pt x="4223504" y="742307"/>
                  <a:pt x="4272653" y="739393"/>
                  <a:pt x="4324760" y="737057"/>
                </a:cubicBezTo>
                <a:cubicBezTo>
                  <a:pt x="5801059" y="670156"/>
                  <a:pt x="6841344" y="326433"/>
                  <a:pt x="6893789" y="305879"/>
                </a:cubicBezTo>
                <a:cubicBezTo>
                  <a:pt x="6978091" y="273014"/>
                  <a:pt x="7258655" y="208091"/>
                  <a:pt x="7259184" y="208604"/>
                </a:cubicBezTo>
                <a:cubicBezTo>
                  <a:pt x="7265440" y="213652"/>
                  <a:pt x="7297274" y="217644"/>
                  <a:pt x="7323059" y="220312"/>
                </a:cubicBezTo>
                <a:lnTo>
                  <a:pt x="7347572" y="222730"/>
                </a:lnTo>
                <a:lnTo>
                  <a:pt x="7350636" y="224083"/>
                </a:lnTo>
                <a:cubicBezTo>
                  <a:pt x="7359607" y="224205"/>
                  <a:pt x="7359159" y="223929"/>
                  <a:pt x="7353245" y="223290"/>
                </a:cubicBezTo>
                <a:lnTo>
                  <a:pt x="7347572" y="222730"/>
                </a:lnTo>
                <a:lnTo>
                  <a:pt x="7342573" y="220523"/>
                </a:lnTo>
                <a:cubicBezTo>
                  <a:pt x="7341302" y="218466"/>
                  <a:pt x="7341191" y="215818"/>
                  <a:pt x="7341465" y="213415"/>
                </a:cubicBezTo>
                <a:cubicBezTo>
                  <a:pt x="7342771" y="200707"/>
                  <a:pt x="7352468" y="189782"/>
                  <a:pt x="7375606" y="182994"/>
                </a:cubicBezTo>
                <a:cubicBezTo>
                  <a:pt x="7397808" y="176568"/>
                  <a:pt x="7420538" y="170655"/>
                  <a:pt x="7443270" y="164742"/>
                </a:cubicBezTo>
                <a:cubicBezTo>
                  <a:pt x="7462204" y="159722"/>
                  <a:pt x="7475181" y="158583"/>
                  <a:pt x="7478299" y="172021"/>
                </a:cubicBezTo>
                <a:cubicBezTo>
                  <a:pt x="7481416" y="185460"/>
                  <a:pt x="7508389" y="189249"/>
                  <a:pt x="7524024" y="179761"/>
                </a:cubicBezTo>
                <a:cubicBezTo>
                  <a:pt x="7585174" y="142492"/>
                  <a:pt x="7658615" y="112820"/>
                  <a:pt x="7727944" y="80430"/>
                </a:cubicBezTo>
                <a:cubicBezTo>
                  <a:pt x="7776349" y="57992"/>
                  <a:pt x="7827303" y="37009"/>
                  <a:pt x="7867024" y="9456"/>
                </a:cubicBezTo>
                <a:cubicBezTo>
                  <a:pt x="7874326" y="4338"/>
                  <a:pt x="7880999" y="-2404"/>
                  <a:pt x="7894848" y="85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63782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C7BB051-5293-7840-BE65-5D55B801F4E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1800" y="1521226"/>
            <a:ext cx="8778586" cy="43893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Average age of first infection</a:t>
            </a:r>
          </a:p>
        </p:txBody>
      </p:sp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2954064" y="1473272"/>
          <a:ext cx="1886580" cy="557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85800" imgH="203200" progId="Equation.DSMT4">
                  <p:embed/>
                </p:oleObj>
              </mc:Choice>
              <mc:Fallback>
                <p:oleObj name="Equation" r:id="rId4" imgW="685800" imgH="203200" progId="Equation.DSMT4">
                  <p:embed/>
                  <p:pic>
                    <p:nvPicPr>
                      <p:cNvPr id="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4064" y="1473272"/>
                        <a:ext cx="1886580" cy="5570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/>
          <p:cNvGraphicFramePr>
            <a:graphicFrameLocks noChangeAspect="1"/>
          </p:cNvGraphicFramePr>
          <p:nvPr/>
        </p:nvGraphicFramePr>
        <p:xfrm>
          <a:off x="7979488" y="1166454"/>
          <a:ext cx="1249856" cy="1170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19100" imgH="393700" progId="Equation.DSMT4">
                  <p:embed/>
                </p:oleObj>
              </mc:Choice>
              <mc:Fallback>
                <p:oleObj name="Equation" r:id="rId6" imgW="419100" imgH="393700" progId="Equation.DSMT4">
                  <p:embed/>
                  <p:pic>
                    <p:nvPicPr>
                      <p:cNvPr id="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79488" y="1166454"/>
                        <a:ext cx="1249856" cy="11706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96388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Vaccination increases average age of infection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9576" y="3914518"/>
            <a:ext cx="38172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Average age of first infection </a:t>
            </a:r>
            <a:r>
              <a:rPr lang="en-US" b="1" dirty="0">
                <a:latin typeface="Arial"/>
                <a:cs typeface="Arial"/>
              </a:rPr>
              <a:t>increases</a:t>
            </a:r>
            <a:r>
              <a:rPr lang="en-US" dirty="0">
                <a:latin typeface="Arial"/>
                <a:cs typeface="Arial"/>
              </a:rPr>
              <a:t> as vaccine coverage </a:t>
            </a:r>
            <a:r>
              <a:rPr lang="en-US" b="1" dirty="0">
                <a:latin typeface="Arial"/>
                <a:cs typeface="Arial"/>
              </a:rPr>
              <a:t>increases</a:t>
            </a:r>
          </a:p>
        </p:txBody>
      </p:sp>
      <p:pic>
        <p:nvPicPr>
          <p:cNvPr id="3" name="Picture 2" descr="averageageofinfection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1530271"/>
            <a:ext cx="5235575" cy="52355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59575" y="2189334"/>
            <a:ext cx="41506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Number of cases at equilibrium </a:t>
            </a:r>
            <a:r>
              <a:rPr lang="en-US" b="1" dirty="0">
                <a:latin typeface="Arial"/>
                <a:cs typeface="Arial"/>
              </a:rPr>
              <a:t>decreases</a:t>
            </a:r>
            <a:r>
              <a:rPr lang="en-US" dirty="0">
                <a:latin typeface="Arial"/>
                <a:cs typeface="Arial"/>
              </a:rPr>
              <a:t> as vaccine coverage </a:t>
            </a:r>
            <a:r>
              <a:rPr lang="en-US" b="1" dirty="0">
                <a:latin typeface="Arial"/>
                <a:cs typeface="Arial"/>
              </a:rPr>
              <a:t>increases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6C9054F-9416-3C36-A2F0-8550B59E6E4E}"/>
              </a:ext>
            </a:extLst>
          </p:cNvPr>
          <p:cNvGrpSpPr/>
          <p:nvPr/>
        </p:nvGrpSpPr>
        <p:grpSpPr>
          <a:xfrm>
            <a:off x="6881830" y="4967525"/>
            <a:ext cx="5047488" cy="1668643"/>
            <a:chOff x="6881830" y="4967525"/>
            <a:chExt cx="5047488" cy="166864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E0C00F4-FBC7-8BD2-114D-D933255D6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81830" y="4967525"/>
              <a:ext cx="1786365" cy="1668643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20ED05C-E3E7-B284-8CB1-7871134BCDAD}"/>
                </a:ext>
              </a:extLst>
            </p:cNvPr>
            <p:cNvSpPr txBox="1"/>
            <p:nvPr/>
          </p:nvSpPr>
          <p:spPr>
            <a:xfrm>
              <a:off x="8668195" y="5989837"/>
              <a:ext cx="326112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Congenital Rubella Syndrome </a:t>
              </a:r>
            </a:p>
            <a:p>
              <a:r>
                <a:rPr lang="en-US" dirty="0">
                  <a:latin typeface="Arial"/>
                  <a:cs typeface="Arial"/>
                </a:rPr>
                <a:t>(CRS)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8243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C61BF-80C1-C54E-AB41-DC8BC5D82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“Perverse consequence” </a:t>
            </a:r>
            <a:r>
              <a:rPr lang="en-GB" dirty="0"/>
              <a:t>of vaccination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458B37C-BA78-5441-B402-E0834A445EA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389572" y="4636477"/>
            <a:ext cx="8503920" cy="2171696"/>
          </a:xfrm>
        </p:spPr>
        <p:txBody>
          <a:bodyPr>
            <a:normAutofit/>
          </a:bodyPr>
          <a:lstStyle/>
          <a:p>
            <a:r>
              <a:rPr lang="en-US" dirty="0">
                <a:latin typeface="Baskerville"/>
                <a:cs typeface="Baskerville"/>
              </a:rPr>
              <a:t>In a well mixed population vaccination coverage of 60% could actually increase incidence of CRS…</a:t>
            </a:r>
          </a:p>
          <a:p>
            <a:r>
              <a:rPr lang="en-US" dirty="0">
                <a:latin typeface="Baskerville"/>
                <a:cs typeface="Baskerville"/>
              </a:rPr>
              <a:t>Change in mean-age of infection depends on the contact structure (e.g. POLYMOD, BBC, Comix) within the population and which ages targeted for vaccination…</a:t>
            </a:r>
          </a:p>
        </p:txBody>
      </p:sp>
      <p:graphicFrame>
        <p:nvGraphicFramePr>
          <p:cNvPr id="5" name="Object 17">
            <a:extLst>
              <a:ext uri="{FF2B5EF4-FFF2-40B4-BE49-F238E27FC236}">
                <a16:creationId xmlns:a16="http://schemas.microsoft.com/office/drawing/2014/main" id="{46E25061-FBC9-D645-ACA2-46CB7B52C7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50004" y="2165775"/>
          <a:ext cx="19050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23900" imgH="431800" progId="Equation.3">
                  <p:embed/>
                </p:oleObj>
              </mc:Choice>
              <mc:Fallback>
                <p:oleObj name="Equation" r:id="rId3" imgW="723900" imgH="431800" progId="Equation.3">
                  <p:embed/>
                  <p:pic>
                    <p:nvPicPr>
                      <p:cNvPr id="5" name="Object 17">
                        <a:extLst>
                          <a:ext uri="{FF2B5EF4-FFF2-40B4-BE49-F238E27FC236}">
                            <a16:creationId xmlns:a16="http://schemas.microsoft.com/office/drawing/2014/main" id="{46E25061-FBC9-D645-ACA2-46CB7B52C78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0004" y="2165775"/>
                        <a:ext cx="190500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AEBA4634-80C5-3D47-B63F-F6C24FFC996F}"/>
              </a:ext>
            </a:extLst>
          </p:cNvPr>
          <p:cNvGrpSpPr/>
          <p:nvPr/>
        </p:nvGrpSpPr>
        <p:grpSpPr>
          <a:xfrm>
            <a:off x="1037942" y="1403924"/>
            <a:ext cx="3899056" cy="3349862"/>
            <a:chOff x="4805700" y="3366402"/>
            <a:chExt cx="3899056" cy="334986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06AA457-2CB3-7544-9B55-CDE94C08F5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05700" y="3366402"/>
              <a:ext cx="3899056" cy="3349862"/>
            </a:xfrm>
            <a:prstGeom prst="rect">
              <a:avLst/>
            </a:prstGeom>
          </p:spPr>
        </p:pic>
        <p:graphicFrame>
          <p:nvGraphicFramePr>
            <p:cNvPr id="8" name="Object 17">
              <a:extLst>
                <a:ext uri="{FF2B5EF4-FFF2-40B4-BE49-F238E27FC236}">
                  <a16:creationId xmlns:a16="http://schemas.microsoft.com/office/drawing/2014/main" id="{5F1741BD-F715-9B49-8645-0B83A5EDDE7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800726" y="3666055"/>
            <a:ext cx="1103312" cy="566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419100" imgH="215900" progId="Equation.DSMT4">
                    <p:embed/>
                  </p:oleObj>
                </mc:Choice>
                <mc:Fallback>
                  <p:oleObj name="Equation" r:id="rId6" imgW="419100" imgH="215900" progId="Equation.DSMT4">
                    <p:embed/>
                    <p:pic>
                      <p:nvPicPr>
                        <p:cNvPr id="8" name="Object 17">
                          <a:extLst>
                            <a:ext uri="{FF2B5EF4-FFF2-40B4-BE49-F238E27FC236}">
                              <a16:creationId xmlns:a16="http://schemas.microsoft.com/office/drawing/2014/main" id="{5F1741BD-F715-9B49-8645-0B83A5EDDE7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00726" y="3666055"/>
                          <a:ext cx="1103312" cy="566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B9AA5B2-D7B9-3842-A367-0E8048AD413F}"/>
              </a:ext>
            </a:extLst>
          </p:cNvPr>
          <p:cNvGrpSpPr/>
          <p:nvPr/>
        </p:nvGrpSpPr>
        <p:grpSpPr>
          <a:xfrm>
            <a:off x="1914368" y="2934744"/>
            <a:ext cx="1940215" cy="729012"/>
            <a:chOff x="5679540" y="4891432"/>
            <a:chExt cx="1940215" cy="729012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1D7717C-8D93-2D4F-A457-D18951A794E1}"/>
                </a:ext>
              </a:extLst>
            </p:cNvPr>
            <p:cNvCxnSpPr/>
            <p:nvPr/>
          </p:nvCxnSpPr>
          <p:spPr>
            <a:xfrm flipH="1" flipV="1">
              <a:off x="7607996" y="4891432"/>
              <a:ext cx="11759" cy="729012"/>
            </a:xfrm>
            <a:prstGeom prst="line">
              <a:avLst/>
            </a:prstGeom>
            <a:ln w="38100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5417D62-8650-1041-B890-9FDB52FA0A7A}"/>
                </a:ext>
              </a:extLst>
            </p:cNvPr>
            <p:cNvCxnSpPr/>
            <p:nvPr/>
          </p:nvCxnSpPr>
          <p:spPr>
            <a:xfrm>
              <a:off x="5679540" y="4891432"/>
              <a:ext cx="1928456" cy="0"/>
            </a:xfrm>
            <a:prstGeom prst="line">
              <a:avLst/>
            </a:prstGeom>
            <a:ln w="38100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B72FD60B-B044-3E0B-7ADE-ADF51AC1B6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41880" y="1359050"/>
            <a:ext cx="4153127" cy="321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65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E6846-33B2-B37D-848F-9169A5A78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Extending the concept of R</a:t>
            </a:r>
            <a:r>
              <a:rPr lang="en-US" baseline="-25000" dirty="0"/>
              <a:t>0</a:t>
            </a:r>
            <a:r>
              <a:rPr lang="en-US" dirty="0"/>
              <a:t> to groups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A64237-9741-EF2E-6C9D-654878C0B56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11019" y="2156324"/>
            <a:ext cx="808743" cy="16187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B84BBC4-C2FF-C7D2-3DB9-AFBFB6739CA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20487" y="3203163"/>
            <a:ext cx="808743" cy="16187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2019A1-ED04-8A71-74C1-62BE4606394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1551" y="3100641"/>
            <a:ext cx="808743" cy="16187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C372B2C-3620-85E1-DC1B-34BCFE1BBA3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09767" y="2828127"/>
            <a:ext cx="593517" cy="11879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6D29C7-9C9B-B45A-4A11-E0AB8870C2B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19235" y="3422111"/>
            <a:ext cx="593517" cy="11879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42E386D-F70B-A861-5F23-ADC65527C4A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03284" y="2234142"/>
            <a:ext cx="593517" cy="11879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274596D-CD1F-10DD-9721-704B670616A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24450" y="2706345"/>
            <a:ext cx="593517" cy="1187969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EFB3E4C6-AE2E-A55F-7E4F-5244DCEC4635}"/>
              </a:ext>
            </a:extLst>
          </p:cNvPr>
          <p:cNvGrpSpPr/>
          <p:nvPr/>
        </p:nvGrpSpPr>
        <p:grpSpPr>
          <a:xfrm>
            <a:off x="934077" y="2314162"/>
            <a:ext cx="2766139" cy="1971756"/>
            <a:chOff x="2604381" y="2777458"/>
            <a:chExt cx="2766139" cy="1971756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81B57181-D7CB-0FE7-AA26-65BBA4D7595A}"/>
                </a:ext>
              </a:extLst>
            </p:cNvPr>
            <p:cNvSpPr/>
            <p:nvPr/>
          </p:nvSpPr>
          <p:spPr>
            <a:xfrm>
              <a:off x="4230624" y="2777458"/>
              <a:ext cx="1139896" cy="1297199"/>
            </a:xfrm>
            <a:custGeom>
              <a:avLst/>
              <a:gdLst>
                <a:gd name="connsiteX0" fmla="*/ 809469 w 1139896"/>
                <a:gd name="connsiteY0" fmla="*/ 1297199 h 1297199"/>
                <a:gd name="connsiteX1" fmla="*/ 1139252 w 1139896"/>
                <a:gd name="connsiteY1" fmla="*/ 487730 h 1297199"/>
                <a:gd name="connsiteX2" fmla="*/ 734518 w 1139896"/>
                <a:gd name="connsiteY2" fmla="*/ 23035 h 1297199"/>
                <a:gd name="connsiteX3" fmla="*/ 0 w 1139896"/>
                <a:gd name="connsiteY3" fmla="*/ 112976 h 129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9896" h="1297199">
                  <a:moveTo>
                    <a:pt x="809469" y="1297199"/>
                  </a:moveTo>
                  <a:cubicBezTo>
                    <a:pt x="980606" y="998645"/>
                    <a:pt x="1151744" y="700091"/>
                    <a:pt x="1139252" y="487730"/>
                  </a:cubicBezTo>
                  <a:cubicBezTo>
                    <a:pt x="1126760" y="275369"/>
                    <a:pt x="924393" y="85494"/>
                    <a:pt x="734518" y="23035"/>
                  </a:cubicBezTo>
                  <a:cubicBezTo>
                    <a:pt x="544643" y="-39424"/>
                    <a:pt x="272321" y="36776"/>
                    <a:pt x="0" y="112976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6DD87EFB-BD5A-5AFB-DCDB-E93852F9AAA2}"/>
                </a:ext>
              </a:extLst>
            </p:cNvPr>
            <p:cNvSpPr/>
            <p:nvPr/>
          </p:nvSpPr>
          <p:spPr>
            <a:xfrm>
              <a:off x="3226283" y="4419431"/>
              <a:ext cx="1289154" cy="329783"/>
            </a:xfrm>
            <a:custGeom>
              <a:avLst/>
              <a:gdLst>
                <a:gd name="connsiteX0" fmla="*/ 1454046 w 1454046"/>
                <a:gd name="connsiteY0" fmla="*/ 0 h 300365"/>
                <a:gd name="connsiteX1" fmla="*/ 794479 w 1454046"/>
                <a:gd name="connsiteY1" fmla="*/ 299803 h 300365"/>
                <a:gd name="connsiteX2" fmla="*/ 0 w 1454046"/>
                <a:gd name="connsiteY2" fmla="*/ 59960 h 300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4046" h="300365">
                  <a:moveTo>
                    <a:pt x="1454046" y="0"/>
                  </a:moveTo>
                  <a:cubicBezTo>
                    <a:pt x="1245433" y="144905"/>
                    <a:pt x="1036820" y="289810"/>
                    <a:pt x="794479" y="299803"/>
                  </a:cubicBezTo>
                  <a:cubicBezTo>
                    <a:pt x="552138" y="309796"/>
                    <a:pt x="276069" y="184878"/>
                    <a:pt x="0" y="5996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07E21103-0A5F-58A2-7D6F-03D465B2BC98}"/>
                    </a:ext>
                  </a:extLst>
                </p:cNvPr>
                <p:cNvSpPr txBox="1"/>
                <p:nvPr/>
              </p:nvSpPr>
              <p:spPr>
                <a:xfrm>
                  <a:off x="2604381" y="2814779"/>
                  <a:ext cx="660991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  <m:t>11</m:t>
                            </m:r>
                          </m:sub>
                        </m:sSub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07E21103-0A5F-58A2-7D6F-03D465B2BC9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04381" y="2814779"/>
                  <a:ext cx="660991" cy="492443"/>
                </a:xfrm>
                <a:prstGeom prst="rect">
                  <a:avLst/>
                </a:prstGeom>
                <a:blipFill>
                  <a:blip r:embed="rId8"/>
                  <a:stretch>
                    <a:fillRect l="-15094" r="-7547" b="-1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C74EB2E-E362-18A9-2464-9C00C10667AB}"/>
                  </a:ext>
                </a:extLst>
              </p:cNvPr>
              <p:cNvSpPr txBox="1"/>
              <p:nvPr/>
            </p:nvSpPr>
            <p:spPr>
              <a:xfrm>
                <a:off x="6409224" y="1941754"/>
                <a:ext cx="808743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C74EB2E-E362-18A9-2464-9C00C10667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9224" y="1941754"/>
                <a:ext cx="808743" cy="584775"/>
              </a:xfrm>
              <a:prstGeom prst="rect">
                <a:avLst/>
              </a:prstGeom>
              <a:blipFill>
                <a:blip r:embed="rId9"/>
                <a:stretch>
                  <a:fillRect l="-4615"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Group 25">
            <a:extLst>
              <a:ext uri="{FF2B5EF4-FFF2-40B4-BE49-F238E27FC236}">
                <a16:creationId xmlns:a16="http://schemas.microsoft.com/office/drawing/2014/main" id="{332306B2-FA66-55FE-DA13-D0D6231EF61A}"/>
              </a:ext>
            </a:extLst>
          </p:cNvPr>
          <p:cNvGrpSpPr/>
          <p:nvPr/>
        </p:nvGrpSpPr>
        <p:grpSpPr>
          <a:xfrm>
            <a:off x="3489710" y="2706345"/>
            <a:ext cx="1783830" cy="1084898"/>
            <a:chOff x="5160014" y="3169641"/>
            <a:chExt cx="1783830" cy="1084898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5FCC47A-8BEB-5D9B-DEBE-EA341F6DC41B}"/>
                </a:ext>
              </a:extLst>
            </p:cNvPr>
            <p:cNvSpPr/>
            <p:nvPr/>
          </p:nvSpPr>
          <p:spPr>
            <a:xfrm>
              <a:off x="5160014" y="3734087"/>
              <a:ext cx="1783830" cy="520452"/>
            </a:xfrm>
            <a:custGeom>
              <a:avLst/>
              <a:gdLst>
                <a:gd name="connsiteX0" fmla="*/ 0 w 1783830"/>
                <a:gd name="connsiteY0" fmla="*/ 520452 h 520452"/>
                <a:gd name="connsiteX1" fmla="*/ 779489 w 1783830"/>
                <a:gd name="connsiteY1" fmla="*/ 55757 h 520452"/>
                <a:gd name="connsiteX2" fmla="*/ 1783830 w 1783830"/>
                <a:gd name="connsiteY2" fmla="*/ 25776 h 520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3830" h="520452">
                  <a:moveTo>
                    <a:pt x="0" y="520452"/>
                  </a:moveTo>
                  <a:cubicBezTo>
                    <a:pt x="241092" y="329327"/>
                    <a:pt x="482184" y="138203"/>
                    <a:pt x="779489" y="55757"/>
                  </a:cubicBezTo>
                  <a:cubicBezTo>
                    <a:pt x="1076794" y="-26689"/>
                    <a:pt x="1430312" y="-457"/>
                    <a:pt x="1783830" y="25776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BA90FB2B-BDEA-746F-2719-8621C218B3B5}"/>
                    </a:ext>
                  </a:extLst>
                </p:cNvPr>
                <p:cNvSpPr txBox="1"/>
                <p:nvPr/>
              </p:nvSpPr>
              <p:spPr>
                <a:xfrm>
                  <a:off x="5544373" y="3169641"/>
                  <a:ext cx="1308049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BA90FB2B-BDEA-746F-2719-8621C218B3B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44373" y="3169641"/>
                  <a:ext cx="1308049" cy="584775"/>
                </a:xfrm>
                <a:prstGeom prst="rect">
                  <a:avLst/>
                </a:prstGeom>
                <a:blipFill>
                  <a:blip r:embed="rId10"/>
                  <a:stretch>
                    <a:fillRect b="-212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7C40BF3-6A9F-3F6E-C5CA-9015161B020F}"/>
              </a:ext>
            </a:extLst>
          </p:cNvPr>
          <p:cNvGrpSpPr/>
          <p:nvPr/>
        </p:nvGrpSpPr>
        <p:grpSpPr>
          <a:xfrm>
            <a:off x="3419845" y="3695909"/>
            <a:ext cx="1943965" cy="1023492"/>
            <a:chOff x="5090149" y="4159205"/>
            <a:chExt cx="1943965" cy="1023492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4970A656-64B4-1EAD-BA53-FFF148C7F832}"/>
                </a:ext>
              </a:extLst>
            </p:cNvPr>
            <p:cNvSpPr/>
            <p:nvPr/>
          </p:nvSpPr>
          <p:spPr>
            <a:xfrm flipH="1" flipV="1">
              <a:off x="5090149" y="4159205"/>
              <a:ext cx="1943965" cy="520452"/>
            </a:xfrm>
            <a:custGeom>
              <a:avLst/>
              <a:gdLst>
                <a:gd name="connsiteX0" fmla="*/ 0 w 1783830"/>
                <a:gd name="connsiteY0" fmla="*/ 520452 h 520452"/>
                <a:gd name="connsiteX1" fmla="*/ 779489 w 1783830"/>
                <a:gd name="connsiteY1" fmla="*/ 55757 h 520452"/>
                <a:gd name="connsiteX2" fmla="*/ 1783830 w 1783830"/>
                <a:gd name="connsiteY2" fmla="*/ 25776 h 520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3830" h="520452">
                  <a:moveTo>
                    <a:pt x="0" y="520452"/>
                  </a:moveTo>
                  <a:cubicBezTo>
                    <a:pt x="241092" y="329327"/>
                    <a:pt x="482184" y="138203"/>
                    <a:pt x="779489" y="55757"/>
                  </a:cubicBezTo>
                  <a:cubicBezTo>
                    <a:pt x="1076794" y="-26689"/>
                    <a:pt x="1430312" y="-457"/>
                    <a:pt x="1783830" y="25776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0DB4A451-9002-0950-6CB0-E5DB87EF167C}"/>
                    </a:ext>
                  </a:extLst>
                </p:cNvPr>
                <p:cNvSpPr txBox="1"/>
                <p:nvPr/>
              </p:nvSpPr>
              <p:spPr>
                <a:xfrm>
                  <a:off x="5449753" y="4597922"/>
                  <a:ext cx="1308049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  <m:t>21</m:t>
                            </m:r>
                          </m:sub>
                        </m:sSub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0DB4A451-9002-0950-6CB0-E5DB87EF167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49753" y="4597922"/>
                  <a:ext cx="1308049" cy="584775"/>
                </a:xfrm>
                <a:prstGeom prst="rect">
                  <a:avLst/>
                </a:prstGeom>
                <a:blipFill>
                  <a:blip r:embed="rId11"/>
                  <a:stretch>
                    <a:fillRect b="-212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36D5DD42-F776-DBFB-939A-E84DE6E843AB}"/>
              </a:ext>
            </a:extLst>
          </p:cNvPr>
          <p:cNvSpPr txBox="1"/>
          <p:nvPr/>
        </p:nvSpPr>
        <p:spPr>
          <a:xfrm>
            <a:off x="1980585" y="4449215"/>
            <a:ext cx="469610" cy="59033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3647FAE-DED6-CEAE-44F1-3A5DE869E663}"/>
              </a:ext>
            </a:extLst>
          </p:cNvPr>
          <p:cNvSpPr txBox="1"/>
          <p:nvPr/>
        </p:nvSpPr>
        <p:spPr>
          <a:xfrm>
            <a:off x="6200042" y="4687081"/>
            <a:ext cx="469610" cy="59033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2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EF41FE1-BCBD-8644-2249-BD733A489052}"/>
              </a:ext>
            </a:extLst>
          </p:cNvPr>
          <p:cNvGrpSpPr/>
          <p:nvPr/>
        </p:nvGrpSpPr>
        <p:grpSpPr>
          <a:xfrm>
            <a:off x="8635966" y="1946225"/>
            <a:ext cx="2496373" cy="1665136"/>
            <a:chOff x="8635966" y="1946225"/>
            <a:chExt cx="2496373" cy="166513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7363D646-640F-72C3-6F82-DC77DBA88FE2}"/>
                    </a:ext>
                  </a:extLst>
                </p:cNvPr>
                <p:cNvSpPr txBox="1"/>
                <p:nvPr/>
              </p:nvSpPr>
              <p:spPr>
                <a:xfrm>
                  <a:off x="8699869" y="2592556"/>
                  <a:ext cx="2014501" cy="101880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3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3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3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3600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GB" sz="3600" i="1">
                                          <a:latin typeface="Cambria Math" panose="02040503050406030204" pitchFamily="18" charset="0"/>
                                        </a:rPr>
                                        <m:t>11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3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3600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GB" sz="36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en-GB" sz="36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3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3600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GB" sz="36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GB" sz="36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3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3600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GB" sz="3600" b="0" i="1" smtClean="0">
                                          <a:latin typeface="Cambria Math" panose="02040503050406030204" pitchFamily="18" charset="0"/>
                                        </a:rPr>
                                        <m:t>22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en-US" sz="3600" dirty="0"/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7363D646-640F-72C3-6F82-DC77DBA88FE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99869" y="2592556"/>
                  <a:ext cx="2014501" cy="1018805"/>
                </a:xfrm>
                <a:prstGeom prst="rect">
                  <a:avLst/>
                </a:prstGeom>
                <a:blipFill>
                  <a:blip r:embed="rId12"/>
                  <a:stretch>
                    <a:fillRect t="-1235" r="-11875" b="-987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397B330-84C3-5194-908B-A372CEEF8C79}"/>
                </a:ext>
              </a:extLst>
            </p:cNvPr>
            <p:cNvSpPr txBox="1"/>
            <p:nvPr/>
          </p:nvSpPr>
          <p:spPr>
            <a:xfrm>
              <a:off x="8635966" y="1946225"/>
              <a:ext cx="249637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/>
                <a:t>Next Generation Matrix (NGM)</a:t>
              </a: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F39CA092-DE6A-25F4-0143-8219502A1553}"/>
              </a:ext>
            </a:extLst>
          </p:cNvPr>
          <p:cNvSpPr txBox="1"/>
          <p:nvPr/>
        </p:nvSpPr>
        <p:spPr>
          <a:xfrm>
            <a:off x="8346404" y="3881653"/>
            <a:ext cx="35164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Baskerville"/>
              </a:rPr>
              <a:t>R</a:t>
            </a:r>
            <a:r>
              <a:rPr lang="en-US" sz="2400" baseline="-25000" dirty="0">
                <a:latin typeface="Baskerville"/>
              </a:rPr>
              <a:t>0</a:t>
            </a:r>
            <a:r>
              <a:rPr lang="en-US" sz="2400" dirty="0">
                <a:latin typeface="Baskerville"/>
              </a:rPr>
              <a:t> for </a:t>
            </a:r>
            <a:r>
              <a:rPr lang="en-US" sz="2400" b="1" dirty="0">
                <a:latin typeface="Baskerville"/>
              </a:rPr>
              <a:t>the population </a:t>
            </a:r>
            <a:r>
              <a:rPr lang="en-US" sz="2400" dirty="0">
                <a:latin typeface="Baskerville"/>
              </a:rPr>
              <a:t>is the maximum eigenvalue of the next generation matrix</a:t>
            </a:r>
            <a:endParaRPr 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1BD5D4-30B8-D69B-4BEC-B85D58635338}"/>
              </a:ext>
            </a:extLst>
          </p:cNvPr>
          <p:cNvSpPr txBox="1"/>
          <p:nvPr/>
        </p:nvSpPr>
        <p:spPr>
          <a:xfrm>
            <a:off x="4222482" y="6120983"/>
            <a:ext cx="5994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Diekmann</a:t>
            </a:r>
            <a:r>
              <a:rPr lang="en-US" dirty="0"/>
              <a:t> et al. (2009) </a:t>
            </a:r>
            <a:r>
              <a:rPr lang="en-US" i="1" dirty="0"/>
              <a:t>Interface </a:t>
            </a:r>
            <a:r>
              <a:rPr lang="en-US" dirty="0"/>
              <a:t>doi:10.1098/rsif.2009.0386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AD46DF0-E7C1-AB83-E8A3-BF1D20DD3381}"/>
              </a:ext>
            </a:extLst>
          </p:cNvPr>
          <p:cNvSpPr/>
          <p:nvPr/>
        </p:nvSpPr>
        <p:spPr>
          <a:xfrm>
            <a:off x="4222791" y="6489811"/>
            <a:ext cx="8080049" cy="3693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dirty="0">
                <a:ea typeface="+mn-lt"/>
                <a:cs typeface="+mn-lt"/>
              </a:rPr>
              <a:t>Eigenvalues: https://www.youtube.com/watch?v=PFDu9oVAE-g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6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9E841-9FEB-134C-9653-139900706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Matrix determinants and eigenvalues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567262-F50D-9845-8407-E27A3F9D9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9865"/>
            <a:ext cx="10784384" cy="4351338"/>
          </a:xfrm>
        </p:spPr>
        <p:txBody>
          <a:bodyPr/>
          <a:lstStyle/>
          <a:p>
            <a:r>
              <a:rPr lang="en-US" b="1" dirty="0"/>
              <a:t>Determinant: </a:t>
            </a:r>
            <a:r>
              <a:rPr lang="en-US" dirty="0"/>
              <a:t>single number associated with matrix with many uses (scaling, inverting matrix, solving equations)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Eigenvalues: </a:t>
            </a:r>
            <a:r>
              <a:rPr lang="en-US" dirty="0"/>
              <a:t>set of numbers also summarizing matrix properties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545C5B9-DF93-2C42-89DF-84E10EEFDEBA}"/>
                  </a:ext>
                </a:extLst>
              </p:cNvPr>
              <p:cNvSpPr txBox="1"/>
              <p:nvPr/>
            </p:nvSpPr>
            <p:spPr>
              <a:xfrm>
                <a:off x="2300560" y="2339660"/>
                <a:ext cx="4046492" cy="831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32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r>
                        <m:rPr>
                          <m:sty m:val="p"/>
                        </m:rPr>
                        <a:rPr lang="en-GB" sz="32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et</m:t>
                      </m:r>
                      <m:r>
                        <a:rPr lang="en-GB" sz="32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GB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sz="32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GB" sz="32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32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GB" sz="32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GB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𝑎𝑑</m:t>
                      </m:r>
                      <m:r>
                        <a:rPr lang="en-GB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𝑏𝑐</m:t>
                      </m:r>
                    </m:oMath>
                  </m:oMathPara>
                </a14:m>
                <a:endParaRPr lang="en-US" sz="32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545C5B9-DF93-2C42-89DF-84E10EEFDE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0560" y="2339660"/>
                <a:ext cx="4046492" cy="831190"/>
              </a:xfrm>
              <a:prstGeom prst="rect">
                <a:avLst/>
              </a:prstGeom>
              <a:blipFill>
                <a:blip r:embed="rId2"/>
                <a:stretch>
                  <a:fillRect l="-1563" t="-1515" r="-1563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6">
                <a:extLst>
                  <a:ext uri="{FF2B5EF4-FFF2-40B4-BE49-F238E27FC236}">
                    <a16:creationId xmlns:a16="http://schemas.microsoft.com/office/drawing/2014/main" id="{87A85B80-B537-B043-92FB-C21D75469130}"/>
                  </a:ext>
                </a:extLst>
              </p:cNvPr>
              <p:cNvSpPr txBox="1"/>
              <p:nvPr/>
            </p:nvSpPr>
            <p:spPr>
              <a:xfrm>
                <a:off x="1736859" y="4090576"/>
                <a:ext cx="2971800" cy="157556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1800" kern="1200" smtClean="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det</m:t>
                      </m:r>
                      <m:d>
                        <m:dPr>
                          <m:ctrlP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1800" i="1" kern="1200">
                                  <a:solidFill>
                                    <a:srgbClr val="0070C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GB" sz="18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  <m:r>
                                  <a:rPr lang="en-GB" sz="18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GB" sz="1800" i="1" kern="1200" smtClean="0">
                                    <a:solidFill>
                                      <a:srgbClr val="FF8AD8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𝜆</m:t>
                                </m:r>
                              </m:e>
                              <m:e>
                                <m:r>
                                  <a:rPr lang="en-GB" sz="18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18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GB" sz="18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𝑑</m:t>
                                </m:r>
                                <m:r>
                                  <a:rPr lang="en-GB" sz="18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GB" sz="1800" i="1" kern="1200" smtClean="0">
                                    <a:solidFill>
                                      <a:srgbClr val="FF8AD8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𝜆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br>
                  <a:rPr lang="en-GB" sz="1800" i="1" kern="1200" dirty="0">
                    <a:solidFill>
                      <a:srgbClr val="0070C0"/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</a:br>
                <a:br>
                  <a:rPr lang="en-GB" sz="1800" i="1" kern="1200" dirty="0">
                    <a:solidFill>
                      <a:srgbClr val="0070C0"/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GB" sz="1800" i="1" kern="1200" smtClean="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GB" sz="1800" i="1" kern="1200" smtClean="0">
                              <a:solidFill>
                                <a:srgbClr val="FF8AD8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𝜆</m:t>
                          </m:r>
                        </m:e>
                      </m:d>
                      <m:d>
                        <m:dPr>
                          <m:ctrlP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GB" sz="1800" i="1" kern="1200" smtClean="0">
                              <a:solidFill>
                                <a:srgbClr val="FF8AD8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𝜆</m:t>
                          </m:r>
                        </m:e>
                      </m:d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𝑏𝑐</m:t>
                      </m:r>
                      <m:r>
                        <m:rPr>
                          <m:aln/>
                        </m:rP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0</m:t>
                      </m:r>
                    </m:oMath>
                  </m:oMathPara>
                </a14:m>
                <a:br>
                  <a:rPr lang="en-GB" sz="1800" i="1" kern="1200" dirty="0">
                    <a:solidFill>
                      <a:srgbClr val="0070C0"/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</a:br>
                <a:br>
                  <a:rPr lang="en-GB" sz="1800" i="1" kern="1200" dirty="0">
                    <a:solidFill>
                      <a:srgbClr val="0070C0"/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sz="1800" i="1" kern="1200" smtClean="0">
                              <a:solidFill>
                                <a:srgbClr val="FF8AD8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GB" sz="1800" i="1" kern="1200" smtClean="0">
                              <a:solidFill>
                                <a:srgbClr val="FF8AD8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𝜆</m:t>
                          </m:r>
                        </m:e>
                        <m:sup>
                          <m:r>
                            <a:rPr lang="en-GB" sz="1800" i="1" kern="1200">
                              <a:solidFill>
                                <a:srgbClr val="FF8AD8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d>
                        <m:dPr>
                          <m:ctrlP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GB" sz="1800" i="1" kern="120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𝑑</m:t>
                          </m:r>
                        </m:e>
                      </m:d>
                      <m:r>
                        <a:rPr lang="en-GB" sz="1800" i="1" kern="1200" smtClean="0">
                          <a:solidFill>
                            <a:srgbClr val="FF8AD8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𝜆</m:t>
                      </m:r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𝑎𝑑</m:t>
                      </m:r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𝑏𝑐</m:t>
                      </m:r>
                      <m:r>
                        <m:rPr>
                          <m:aln/>
                        </m:rP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GB" sz="1800" i="1" kern="120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0</m:t>
                      </m:r>
                    </m:oMath>
                  </m:oMathPara>
                </a14:m>
                <a:endParaRPr lang="en-GB" sz="1200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6">
                <a:extLst>
                  <a:ext uri="{FF2B5EF4-FFF2-40B4-BE49-F238E27FC236}">
                    <a16:creationId xmlns:a16="http://schemas.microsoft.com/office/drawing/2014/main" id="{87A85B80-B537-B043-92FB-C21D754691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6859" y="4090576"/>
                <a:ext cx="2971800" cy="1575560"/>
              </a:xfrm>
              <a:prstGeom prst="rect">
                <a:avLst/>
              </a:prstGeom>
              <a:blipFill>
                <a:blip r:embed="rId3"/>
                <a:stretch>
                  <a:fillRect l="-426" r="-426" b="-8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92C2A92-5D8F-B946-99BD-92FF9D8BF101}"/>
                  </a:ext>
                </a:extLst>
              </p:cNvPr>
              <p:cNvSpPr txBox="1"/>
              <p:nvPr/>
            </p:nvSpPr>
            <p:spPr>
              <a:xfrm>
                <a:off x="5867932" y="4412716"/>
                <a:ext cx="5754652" cy="9312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8AD8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GB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GB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GB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GB" sz="2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GB" sz="2800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GB" sz="2800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sz="2800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  <m:r>
                                        <a:rPr lang="en-GB" sz="2800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GB" sz="2800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GB" sz="2800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GB" sz="2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−4(</m:t>
                              </m:r>
                              <m:r>
                                <a:rPr lang="en-GB" sz="2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𝑎𝑑</m:t>
                              </m:r>
                              <m:r>
                                <a:rPr lang="en-GB" sz="2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sz="2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𝑏𝑐</m:t>
                              </m:r>
                              <m:r>
                                <a:rPr lang="en-GB" sz="2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rad>
                        </m:num>
                        <m:den>
                          <m:r>
                            <a:rPr lang="en-GB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92C2A92-5D8F-B946-99BD-92FF9D8BF1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7932" y="4412716"/>
                <a:ext cx="5754652" cy="931281"/>
              </a:xfrm>
              <a:prstGeom prst="rect">
                <a:avLst/>
              </a:prstGeom>
              <a:blipFill>
                <a:blip r:embed="rId4"/>
                <a:stretch>
                  <a:fillRect l="-1322" r="-1762" b="-13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5706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Vaccination in structured populations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5262" y="1394245"/>
            <a:ext cx="8229600" cy="65588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Consider a population with two age groups: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775263" y="2096294"/>
          <a:ext cx="8588375" cy="139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48000" imgH="495300" progId="Equation.3">
                  <p:embed/>
                </p:oleObj>
              </mc:Choice>
              <mc:Fallback>
                <p:oleObj name="Equation" r:id="rId3" imgW="3048000" imgH="4953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75263" y="2096294"/>
                        <a:ext cx="8588375" cy="1395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1922464" y="3810927"/>
          <a:ext cx="5889625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9000" imgH="444500" progId="Equation.DSMT4">
                  <p:embed/>
                </p:oleObj>
              </mc:Choice>
              <mc:Fallback>
                <p:oleObj name="Equation" r:id="rId5" imgW="2159000" imgH="444500" progId="Equation.DSMT4">
                  <p:embed/>
                  <p:pic>
                    <p:nvPicPr>
                      <p:cNvPr id="1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464" y="3810927"/>
                        <a:ext cx="5889625" cy="1212850"/>
                      </a:xfrm>
                      <a:prstGeom prst="rect">
                        <a:avLst/>
                      </a:prstGeom>
                      <a:noFill/>
                      <a:ln w="57150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8122539" y="4033152"/>
          <a:ext cx="2241099" cy="703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47700" imgH="203200" progId="Equation.DSMT4">
                  <p:embed/>
                </p:oleObj>
              </mc:Choice>
              <mc:Fallback>
                <p:oleObj name="Equation" r:id="rId7" imgW="647700" imgH="20320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22539" y="4033152"/>
                        <a:ext cx="2241099" cy="703510"/>
                      </a:xfrm>
                      <a:prstGeom prst="rect">
                        <a:avLst/>
                      </a:prstGeom>
                      <a:ln w="38100" cmpd="sng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Content Placeholder 2"/>
          <p:cNvSpPr txBox="1">
            <a:spLocks/>
          </p:cNvSpPr>
          <p:nvPr/>
        </p:nvSpPr>
        <p:spPr>
          <a:xfrm>
            <a:off x="1775262" y="5356815"/>
            <a:ext cx="8588375" cy="1260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Where should you target control measures? </a:t>
            </a:r>
          </a:p>
        </p:txBody>
      </p:sp>
    </p:spTree>
    <p:extLst>
      <p:ext uri="{BB962C8B-B14F-4D97-AF65-F5344CB8AC3E}">
        <p14:creationId xmlns:p14="http://schemas.microsoft.com/office/powerpoint/2010/main" val="105498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Vaccination in heterogeneous populations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897919" y="1600200"/>
            <a:ext cx="8229600" cy="2315366"/>
            <a:chOff x="373919" y="2565861"/>
            <a:chExt cx="8229600" cy="2315366"/>
          </a:xfrm>
        </p:grpSpPr>
        <p:sp>
          <p:nvSpPr>
            <p:cNvPr id="4" name="Content Placeholder 2"/>
            <p:cNvSpPr txBox="1">
              <a:spLocks/>
            </p:cNvSpPr>
            <p:nvPr/>
          </p:nvSpPr>
          <p:spPr>
            <a:xfrm>
              <a:off x="373919" y="2565861"/>
              <a:ext cx="8229600" cy="69612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dirty="0"/>
                <a:t>If we vaccinate at random, </a:t>
              </a:r>
            </a:p>
          </p:txBody>
        </p:sp>
        <p:graphicFrame>
          <p:nvGraphicFramePr>
            <p:cNvPr id="5" name="Object 4"/>
            <p:cNvGraphicFramePr>
              <a:graphicFrameLocks noChangeAspect="1"/>
            </p:cNvGraphicFramePr>
            <p:nvPr/>
          </p:nvGraphicFramePr>
          <p:xfrm>
            <a:off x="2028372" y="3131777"/>
            <a:ext cx="4662487" cy="1749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257300" imgH="469900" progId="Equation.3">
                    <p:embed/>
                  </p:oleObj>
                </mc:Choice>
                <mc:Fallback>
                  <p:oleObj name="Equation" r:id="rId3" imgW="1257300" imgH="469900" progId="Equation.3">
                    <p:embed/>
                    <p:pic>
                      <p:nvPicPr>
                        <p:cNvPr id="5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28372" y="3131777"/>
                          <a:ext cx="4662487" cy="17494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Content Placeholder 2"/>
          <p:cNvSpPr txBox="1">
            <a:spLocks/>
          </p:cNvSpPr>
          <p:nvPr/>
        </p:nvSpPr>
        <p:spPr>
          <a:xfrm>
            <a:off x="2130404" y="4270295"/>
            <a:ext cx="8229600" cy="696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But can we make better use of resources? </a:t>
            </a: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4111626" y="4966423"/>
          <a:ext cx="3249613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14400" imgH="203200" progId="Equation.DSMT4">
                  <p:embed/>
                </p:oleObj>
              </mc:Choice>
              <mc:Fallback>
                <p:oleObj name="Equation" r:id="rId5" imgW="914400" imgH="203200" progId="Equation.DSMT4">
                  <p:embed/>
                  <p:pic>
                    <p:nvPicPr>
                      <p:cNvPr id="7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1626" y="4966423"/>
                        <a:ext cx="3249613" cy="67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384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Generation Matrix with vaccination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3657984" y="1279525"/>
          <a:ext cx="4646322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24100" imgH="571500" progId="Equation.DSMT4">
                  <p:embed/>
                </p:oleObj>
              </mc:Choice>
              <mc:Fallback>
                <p:oleObj name="Equation" r:id="rId2" imgW="2324100" imgH="57150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657984" y="1279525"/>
                        <a:ext cx="4646322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C8030A7-3D5C-7248-9292-D5762E6E1D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98579" y="2619309"/>
          <a:ext cx="4594843" cy="946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59000" imgH="444500" progId="Equation.DSMT4">
                  <p:embed/>
                </p:oleObj>
              </mc:Choice>
              <mc:Fallback>
                <p:oleObj name="Equation" r:id="rId4" imgW="2159000" imgH="4445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C8030A7-3D5C-7248-9292-D5762E6E1D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8579" y="2619309"/>
                        <a:ext cx="4594843" cy="946216"/>
                      </a:xfrm>
                      <a:prstGeom prst="rect">
                        <a:avLst/>
                      </a:prstGeom>
                      <a:noFill/>
                      <a:ln w="57150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86810B3-5782-A248-9D48-92985B2FC183}"/>
                  </a:ext>
                </a:extLst>
              </p:cNvPr>
              <p:cNvSpPr txBox="1"/>
              <p:nvPr/>
            </p:nvSpPr>
            <p:spPr>
              <a:xfrm>
                <a:off x="2355037" y="3835632"/>
                <a:ext cx="7740132" cy="599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𝑒𝑓𝑓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3.25−2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−1.25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3.25−2</m:t>
                                      </m:r>
                                      <m:sSub>
                                        <m:sSubPr>
                                          <m:ctrlP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e>
                                        <m:sub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𝑐</m:t>
                                          </m:r>
                                        </m:sub>
                                      </m:sSub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−1.25</m:t>
                                      </m:r>
                                      <m:sSub>
                                        <m:sSubPr>
                                          <m:ctrlP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e>
                                        <m:sub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−9.5</m:t>
                              </m:r>
                              <m:d>
                                <m:d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sSub>
                                    <m:sSubPr>
                                      <m:ctrlP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sub>
                                  </m:sSub>
                                </m:e>
                              </m:d>
                              <m:d>
                                <m:d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sSub>
                                    <m:sSubPr>
                                      <m:ctrlP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rad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86810B3-5782-A248-9D48-92985B2FC1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5037" y="3835632"/>
                <a:ext cx="7740132" cy="599844"/>
              </a:xfrm>
              <a:prstGeom prst="rect">
                <a:avLst/>
              </a:prstGeom>
              <a:blipFill>
                <a:blip r:embed="rId6"/>
                <a:stretch>
                  <a:fillRect l="-164" b="-122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422F3BD-F804-4D47-971B-F7C73BDCBAB5}"/>
                  </a:ext>
                </a:extLst>
              </p:cNvPr>
              <p:cNvSpPr txBox="1"/>
              <p:nvPr/>
            </p:nvSpPr>
            <p:spPr>
              <a:xfrm>
                <a:off x="2551564" y="4643699"/>
                <a:ext cx="7792198" cy="5577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/>
                  <a:t>To control transmission, put </a:t>
                </a:r>
                <a:r>
                  <a:rPr lang="en-US" sz="2800" i="1" dirty="0">
                    <a:latin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  <a:cs typeface="Times New Roman"/>
                          </a:rPr>
                        </m:ctrlPr>
                      </m:sSubPr>
                      <m:e>
                        <m:r>
                          <a:rPr lang="en-GB" sz="2800" b="0" i="1" smtClean="0">
                            <a:latin typeface="Cambria Math" panose="02040503050406030204" pitchFamily="18" charset="0"/>
                            <a:cs typeface="Times New Roman"/>
                          </a:rPr>
                          <m:t>𝑅</m:t>
                        </m:r>
                      </m:e>
                      <m:sub>
                        <m:r>
                          <a:rPr lang="en-GB" sz="2800" b="0" i="1" smtClean="0">
                            <a:latin typeface="Cambria Math" panose="02040503050406030204" pitchFamily="18" charset="0"/>
                            <a:cs typeface="Times New Roman"/>
                          </a:rPr>
                          <m:t>𝑒𝑓𝑓</m:t>
                        </m:r>
                      </m:sub>
                    </m:sSub>
                  </m:oMath>
                </a14:m>
                <a:r>
                  <a:rPr lang="en-US" sz="2800" i="1" dirty="0">
                    <a:latin typeface="Times New Roman"/>
                    <a:cs typeface="Times New Roman"/>
                  </a:rPr>
                  <a:t>= 1 </a:t>
                </a:r>
                <a:r>
                  <a:rPr lang="en-US" sz="2800" dirty="0">
                    <a:latin typeface="Times New Roman"/>
                    <a:cs typeface="Times New Roman"/>
                  </a:rPr>
                  <a:t>and rearrange</a:t>
                </a:r>
                <a:r>
                  <a:rPr lang="en-US" sz="2800" i="1" dirty="0">
                    <a:latin typeface="Times New Roman"/>
                    <a:cs typeface="Times New Roman"/>
                  </a:rPr>
                  <a:t>: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422F3BD-F804-4D47-971B-F7C73BDCBA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1564" y="4643699"/>
                <a:ext cx="7792198" cy="557717"/>
              </a:xfrm>
              <a:prstGeom prst="rect">
                <a:avLst/>
              </a:prstGeom>
              <a:blipFill>
                <a:blip r:embed="rId7"/>
                <a:stretch>
                  <a:fillRect l="-1629" t="-11111" r="-651" b="-2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995A66F-AAD9-A14E-A91F-E937C0C2193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85928" y="5543147"/>
          <a:ext cx="3597943" cy="920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89100" imgH="431800" progId="Equation.DSMT4">
                  <p:embed/>
                </p:oleObj>
              </mc:Choice>
              <mc:Fallback>
                <p:oleObj name="Equation" r:id="rId8" imgW="1689100" imgH="431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995A66F-AAD9-A14E-A91F-E937C0C219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85928" y="5543147"/>
                        <a:ext cx="3597943" cy="920156"/>
                      </a:xfrm>
                      <a:prstGeom prst="rect">
                        <a:avLst/>
                      </a:prstGeom>
                      <a:ln w="38100" cmpd="sng">
                        <a:solidFill>
                          <a:srgbClr val="0000FF"/>
                        </a:solidFill>
                        <a:prstDash val="sysDash"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77276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8258841" y="3732029"/>
          <a:ext cx="2104180" cy="917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69900" imgH="228600" progId="Equation.DSMT4">
                  <p:embed/>
                </p:oleObj>
              </mc:Choice>
              <mc:Fallback>
                <p:oleObj name="Equation" r:id="rId3" imgW="469900" imgH="228600" progId="Equation.DSMT4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8841" y="3732029"/>
                        <a:ext cx="2104180" cy="91794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28575" cmpd="sng">
                        <a:solidFill>
                          <a:schemeClr val="tx1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/>
          <p:cNvCxnSpPr/>
          <p:nvPr/>
        </p:nvCxnSpPr>
        <p:spPr>
          <a:xfrm flipH="1" flipV="1">
            <a:off x="6826250" y="3302000"/>
            <a:ext cx="1295926" cy="88900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optvaccination0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25" y="914400"/>
            <a:ext cx="5943600" cy="5943600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7556688" y="4873626"/>
          <a:ext cx="3047812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89100" imgH="431800" progId="Equation.DSMT4">
                  <p:embed/>
                </p:oleObj>
              </mc:Choice>
              <mc:Fallback>
                <p:oleObj name="Equation" r:id="rId6" imgW="1689100" imgH="43180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56688" y="4873626"/>
                        <a:ext cx="3047812" cy="779463"/>
                      </a:xfrm>
                      <a:prstGeom prst="rect">
                        <a:avLst/>
                      </a:prstGeom>
                      <a:ln w="38100" cmpd="sng">
                        <a:solidFill>
                          <a:srgbClr val="0000FF"/>
                        </a:solidFill>
                        <a:prstDash val="sysDash"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6669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A9318-F14C-479C-0006-9F6DB3EA1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Preventing a single epidemic</a:t>
            </a:r>
          </a:p>
        </p:txBody>
      </p:sp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BAA5B749-FC6C-45BB-9154-FEAACF59D0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70887" y="3357451"/>
          <a:ext cx="1928813" cy="239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35000" imgH="876300" progId="Equation.3">
                  <p:embed/>
                </p:oleObj>
              </mc:Choice>
              <mc:Fallback>
                <p:oleObj name="Equation" r:id="rId2" imgW="635000" imgH="876300" progId="Equation.3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BAA5B749-FC6C-45BB-9154-FEAACF59D0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0887" y="3357451"/>
                        <a:ext cx="1928813" cy="239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193E15B2-2621-1A81-1D3C-B1AC7F9D0861}"/>
              </a:ext>
            </a:extLst>
          </p:cNvPr>
          <p:cNvGrpSpPr/>
          <p:nvPr/>
        </p:nvGrpSpPr>
        <p:grpSpPr>
          <a:xfrm>
            <a:off x="922386" y="1690688"/>
            <a:ext cx="5595938" cy="4581525"/>
            <a:chOff x="739775" y="1627188"/>
            <a:chExt cx="5595938" cy="4581525"/>
          </a:xfrm>
        </p:grpSpPr>
        <p:pic>
          <p:nvPicPr>
            <p:cNvPr id="6" name="Picture 19" descr="SIR1.pdf">
              <a:extLst>
                <a:ext uri="{FF2B5EF4-FFF2-40B4-BE49-F238E27FC236}">
                  <a16:creationId xmlns:a16="http://schemas.microsoft.com/office/drawing/2014/main" id="{345AF0F9-E34C-6DFD-9325-4741C08BE2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3" t="11374" b="9082"/>
            <a:stretch>
              <a:fillRect/>
            </a:stretch>
          </p:blipFill>
          <p:spPr bwMode="auto">
            <a:xfrm>
              <a:off x="739775" y="1627188"/>
              <a:ext cx="5595938" cy="449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EE03391E-4616-1E88-ACEE-6DB12DBF24F4}"/>
                </a:ext>
              </a:extLst>
            </p:cNvPr>
            <p:cNvCxnSpPr/>
            <p:nvPr/>
          </p:nvCxnSpPr>
          <p:spPr>
            <a:xfrm flipV="1">
              <a:off x="2532063" y="1897063"/>
              <a:ext cx="0" cy="431165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3AB399D6-828B-8FBA-F9BB-A8EB26052C5C}"/>
              </a:ext>
            </a:extLst>
          </p:cNvPr>
          <p:cNvSpPr txBox="1">
            <a:spLocks noChangeArrowheads="1"/>
          </p:cNvSpPr>
          <p:nvPr/>
        </p:nvSpPr>
        <p:spPr>
          <a:xfrm>
            <a:off x="6370887" y="1861288"/>
            <a:ext cx="621287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/>
              <a:t>When does an epidemic end?</a:t>
            </a:r>
          </a:p>
        </p:txBody>
      </p:sp>
    </p:spTree>
    <p:extLst>
      <p:ext uri="{BB962C8B-B14F-4D97-AF65-F5344CB8AC3E}">
        <p14:creationId xmlns:p14="http://schemas.microsoft.com/office/powerpoint/2010/main" val="216580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ptvaccination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25" y="917575"/>
            <a:ext cx="5943600" cy="59436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2984500" y="3457687"/>
            <a:ext cx="4467226" cy="17651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7499351" y="4683126"/>
          <a:ext cx="2886303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57300" imgH="469900" progId="Equation.DSMT4">
                  <p:embed/>
                </p:oleObj>
              </mc:Choice>
              <mc:Fallback>
                <p:oleObj name="Equation" r:id="rId4" imgW="1257300" imgH="469900" progId="Equation.DSMT4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9351" y="4683126"/>
                        <a:ext cx="2886303" cy="96996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38100" cmpd="sng">
                        <a:solidFill>
                          <a:srgbClr val="FF0000"/>
                        </a:solidFill>
                        <a:prstDash val="dot"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24953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ptvaccination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25" y="917575"/>
            <a:ext cx="5943600" cy="5943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51726" y="1166455"/>
            <a:ext cx="29513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6600"/>
                </a:solidFill>
              </a:rPr>
              <a:t>Optimal to vaccinate a higher % of children to reduce transmission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3825877" y="1920875"/>
            <a:ext cx="3625848" cy="1682750"/>
          </a:xfrm>
          <a:prstGeom prst="straightConnector1">
            <a:avLst/>
          </a:prstGeom>
          <a:ln w="50800">
            <a:solidFill>
              <a:srgbClr val="FF66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8056563" y="2843213"/>
          <a:ext cx="1912937" cy="2042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84200" imgH="622300" progId="Equation.DSMT4">
                  <p:embed/>
                </p:oleObj>
              </mc:Choice>
              <mc:Fallback>
                <p:oleObj name="Equation" r:id="rId4" imgW="584200" imgH="62230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56563" y="2843213"/>
                        <a:ext cx="1912937" cy="20427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305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2808288" y="3018537"/>
          <a:ext cx="6519862" cy="164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14500" imgH="431800" progId="Equation.DSMT4">
                  <p:embed/>
                </p:oleObj>
              </mc:Choice>
              <mc:Fallback>
                <p:oleObj name="Equation" r:id="rId3" imgW="1714500" imgH="43180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08288" y="3018537"/>
                        <a:ext cx="6519862" cy="1643063"/>
                      </a:xfrm>
                      <a:prstGeom prst="rect">
                        <a:avLst/>
                      </a:prstGeom>
                      <a:ln w="38100" cmpd="sng">
                        <a:solidFill>
                          <a:srgbClr val="0000FF"/>
                        </a:solidFill>
                        <a:prstDash val="sysDash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2185988" y="940661"/>
          <a:ext cx="7764462" cy="139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55900" imgH="495300" progId="Equation.DSMT4">
                  <p:embed/>
                </p:oleObj>
              </mc:Choice>
              <mc:Fallback>
                <p:oleObj name="Equation" r:id="rId5" imgW="2755900" imgH="49530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85988" y="940661"/>
                        <a:ext cx="7764462" cy="1393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3725657" y="5060090"/>
          <a:ext cx="179614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58800" imgH="266700" progId="Equation.DSMT4">
                  <p:embed/>
                </p:oleObj>
              </mc:Choice>
              <mc:Fallback>
                <p:oleObj name="Equation" r:id="rId7" imgW="558800" imgH="26670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25657" y="5060090"/>
                        <a:ext cx="1796143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6263800" y="5060090"/>
          <a:ext cx="24479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62000" imgH="266700" progId="Equation.DSMT4">
                  <p:embed/>
                </p:oleObj>
              </mc:Choice>
              <mc:Fallback>
                <p:oleObj name="Equation" r:id="rId9" imgW="762000" imgH="26670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63800" y="5060090"/>
                        <a:ext cx="244792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66767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579674"/>
            <a:ext cx="8174736" cy="491320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Herd immunity reframes the problem of disease control from protecting individuals to </a:t>
            </a:r>
            <a:r>
              <a:rPr lang="en-US" b="1" dirty="0"/>
              <a:t>preventing transmission</a:t>
            </a:r>
          </a:p>
          <a:p>
            <a:pPr lvl="1"/>
            <a:r>
              <a:rPr lang="en-US" dirty="0"/>
              <a:t>Above a </a:t>
            </a:r>
            <a:r>
              <a:rPr lang="en-US" b="1" dirty="0"/>
              <a:t>critical vaccination threshold </a:t>
            </a:r>
            <a:r>
              <a:rPr lang="en-US" dirty="0"/>
              <a:t> population is protected from epidemics</a:t>
            </a:r>
          </a:p>
          <a:p>
            <a:pPr lvl="1"/>
            <a:r>
              <a:rPr lang="en-US" dirty="0"/>
              <a:t>The same value defines the threshold for elimination of endemic disease from a population</a:t>
            </a:r>
          </a:p>
          <a:p>
            <a:pPr lvl="1"/>
            <a:r>
              <a:rPr lang="en-US" dirty="0"/>
              <a:t>The reduction in transmission from vaccination increases average age of infection, which may lead to </a:t>
            </a:r>
            <a:r>
              <a:rPr lang="en-US" b="1" dirty="0"/>
              <a:t>perverse consequences</a:t>
            </a:r>
          </a:p>
          <a:p>
            <a:r>
              <a:rPr lang="en-US" dirty="0"/>
              <a:t>Vaccination policy can exploit heterogeneous populations by </a:t>
            </a:r>
            <a:r>
              <a:rPr lang="en-US" b="1" dirty="0"/>
              <a:t>targeting core groups </a:t>
            </a:r>
            <a:r>
              <a:rPr lang="en-US" dirty="0"/>
              <a:t>that drive transmission</a:t>
            </a:r>
          </a:p>
        </p:txBody>
      </p:sp>
    </p:spTree>
    <p:extLst>
      <p:ext uri="{BB962C8B-B14F-4D97-AF65-F5344CB8AC3E}">
        <p14:creationId xmlns:p14="http://schemas.microsoft.com/office/powerpoint/2010/main" val="1233101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628641" y="453590"/>
            <a:ext cx="83693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Preventing a single epidemic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697638" y="1627189"/>
            <a:ext cx="5595938" cy="4581525"/>
            <a:chOff x="739775" y="1627188"/>
            <a:chExt cx="5595938" cy="4581525"/>
          </a:xfrm>
        </p:grpSpPr>
        <p:pic>
          <p:nvPicPr>
            <p:cNvPr id="20484" name="Picture 19" descr="SIR1.pd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3" t="11374" b="9082"/>
            <a:stretch>
              <a:fillRect/>
            </a:stretch>
          </p:blipFill>
          <p:spPr bwMode="auto">
            <a:xfrm>
              <a:off x="739775" y="1627188"/>
              <a:ext cx="5595938" cy="449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1" name="Straight Arrow Connector 20"/>
            <p:cNvCxnSpPr/>
            <p:nvPr/>
          </p:nvCxnSpPr>
          <p:spPr>
            <a:xfrm flipV="1">
              <a:off x="2532063" y="1897063"/>
              <a:ext cx="0" cy="431165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 descr="imgr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576" y="1655583"/>
            <a:ext cx="2857500" cy="2857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29500" y="4819673"/>
            <a:ext cx="29686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What if the proportion of susceptible individuals was always less than 1/R</a:t>
            </a:r>
            <a:r>
              <a:rPr lang="en-US" sz="2000" baseline="-25000" dirty="0"/>
              <a:t>0</a:t>
            </a:r>
            <a:r>
              <a:rPr lang="en-US" sz="20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542926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1800" y="128050"/>
            <a:ext cx="8966200" cy="1143000"/>
          </a:xfrm>
        </p:spPr>
        <p:txBody>
          <a:bodyPr/>
          <a:lstStyle/>
          <a:p>
            <a:r>
              <a:rPr lang="en-US" dirty="0"/>
              <a:t>Simple example:</a:t>
            </a:r>
          </a:p>
        </p:txBody>
      </p:sp>
      <p:graphicFrame>
        <p:nvGraphicFramePr>
          <p:cNvPr id="5" name="Object 11"/>
          <p:cNvGraphicFramePr>
            <a:graphicFrameLocks noChangeAspect="1"/>
          </p:cNvGraphicFramePr>
          <p:nvPr/>
        </p:nvGraphicFramePr>
        <p:xfrm>
          <a:off x="2770227" y="1661194"/>
          <a:ext cx="1384223" cy="2752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71500" imgH="1130300" progId="Equation.DSMT4">
                  <p:embed/>
                </p:oleObj>
              </mc:Choice>
              <mc:Fallback>
                <p:oleObj name="Equation" r:id="rId3" imgW="571500" imgH="1130300" progId="Equation.DSMT4">
                  <p:embed/>
                  <p:pic>
                    <p:nvPicPr>
                      <p:cNvPr id="5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0227" y="1661194"/>
                        <a:ext cx="1384223" cy="27523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SIR2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524" y="692446"/>
            <a:ext cx="4794250" cy="479425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601311" y="5519224"/>
            <a:ext cx="49893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What happens? Nothing!</a:t>
            </a:r>
          </a:p>
        </p:txBody>
      </p:sp>
    </p:spTree>
    <p:extLst>
      <p:ext uri="{BB962C8B-B14F-4D97-AF65-F5344CB8AC3E}">
        <p14:creationId xmlns:p14="http://schemas.microsoft.com/office/powerpoint/2010/main" val="811623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5705E-34D9-DD44-A18E-14DF8A9E2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Basic Reproductive Ratio</a:t>
            </a:r>
            <a:endParaRPr lang="en-US" dirty="0"/>
          </a:p>
        </p:txBody>
      </p:sp>
      <p:grpSp>
        <p:nvGrpSpPr>
          <p:cNvPr id="4" name="Group 108">
            <a:extLst>
              <a:ext uri="{FF2B5EF4-FFF2-40B4-BE49-F238E27FC236}">
                <a16:creationId xmlns:a16="http://schemas.microsoft.com/office/drawing/2014/main" id="{F2D4F871-F921-194F-B006-F30F8D59135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55420" y="3745793"/>
            <a:ext cx="338197" cy="721008"/>
            <a:chOff x="609599" y="5486400"/>
            <a:chExt cx="609600" cy="1295400"/>
          </a:xfrm>
          <a:solidFill>
            <a:srgbClr val="FF0000"/>
          </a:solidFill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A0642DFC-D4CC-614E-BBA0-0DC2DE55FDE9}"/>
                </a:ext>
              </a:extLst>
            </p:cNvPr>
            <p:cNvSpPr/>
            <p:nvPr/>
          </p:nvSpPr>
          <p:spPr>
            <a:xfrm>
              <a:off x="724079" y="5791704"/>
              <a:ext cx="380643" cy="607753"/>
            </a:xfrm>
            <a:prstGeom prst="roundRect">
              <a:avLst/>
            </a:prstGeom>
            <a:grpFill/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641E7E6-F31A-C84C-816A-4396C4781E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8457" y="5486400"/>
              <a:ext cx="269025" cy="268211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220224C-404C-AA48-9B26-24A5D0559049}"/>
                </a:ext>
              </a:extLst>
            </p:cNvPr>
            <p:cNvCxnSpPr/>
            <p:nvPr/>
          </p:nvCxnSpPr>
          <p:spPr>
            <a:xfrm rot="5400000">
              <a:off x="494270" y="5941274"/>
              <a:ext cx="382343" cy="151685"/>
            </a:xfrm>
            <a:prstGeom prst="line">
              <a:avLst/>
            </a:prstGeom>
            <a:grpFill/>
            <a:ln w="508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935E1A6-8C48-8541-B41D-1C37E4EFD4A5}"/>
                </a:ext>
              </a:extLst>
            </p:cNvPr>
            <p:cNvCxnSpPr/>
            <p:nvPr/>
          </p:nvCxnSpPr>
          <p:spPr>
            <a:xfrm rot="5400000">
              <a:off x="645956" y="6589198"/>
              <a:ext cx="382343" cy="2861"/>
            </a:xfrm>
            <a:prstGeom prst="line">
              <a:avLst/>
            </a:prstGeom>
            <a:grpFill/>
            <a:ln w="508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66E5D25-E864-6741-843A-81255B72E3C8}"/>
                </a:ext>
              </a:extLst>
            </p:cNvPr>
            <p:cNvCxnSpPr/>
            <p:nvPr/>
          </p:nvCxnSpPr>
          <p:spPr>
            <a:xfrm rot="5400000">
              <a:off x="800502" y="6589198"/>
              <a:ext cx="382343" cy="2861"/>
            </a:xfrm>
            <a:prstGeom prst="line">
              <a:avLst/>
            </a:prstGeom>
            <a:grpFill/>
            <a:ln w="508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5E1AC4C-4AD6-5B4E-AAE0-6FDD12FAB4EA}"/>
                </a:ext>
              </a:extLst>
            </p:cNvPr>
            <p:cNvCxnSpPr/>
            <p:nvPr/>
          </p:nvCxnSpPr>
          <p:spPr>
            <a:xfrm rot="16200000" flipH="1">
              <a:off x="953612" y="5939847"/>
              <a:ext cx="379489" cy="151685"/>
            </a:xfrm>
            <a:prstGeom prst="line">
              <a:avLst/>
            </a:prstGeom>
            <a:grpFill/>
            <a:ln w="508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3415DA9-D326-E444-8C3E-B5A8C7BF9F6A}"/>
              </a:ext>
            </a:extLst>
          </p:cNvPr>
          <p:cNvGrpSpPr/>
          <p:nvPr/>
        </p:nvGrpSpPr>
        <p:grpSpPr>
          <a:xfrm>
            <a:off x="4236420" y="3407522"/>
            <a:ext cx="1229005" cy="1567478"/>
            <a:chOff x="3756025" y="4142303"/>
            <a:chExt cx="1229005" cy="1567478"/>
          </a:xfrm>
        </p:grpSpPr>
        <p:grpSp>
          <p:nvGrpSpPr>
            <p:cNvPr id="12" name="Group 115">
              <a:extLst>
                <a:ext uri="{FF2B5EF4-FFF2-40B4-BE49-F238E27FC236}">
                  <a16:creationId xmlns:a16="http://schemas.microsoft.com/office/drawing/2014/main" id="{67CC996E-16C1-D440-A292-0D9FFF5FC0F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646833" y="4988773"/>
              <a:ext cx="338197" cy="721008"/>
              <a:chOff x="609599" y="5486400"/>
              <a:chExt cx="609600" cy="1295400"/>
            </a:xfrm>
            <a:solidFill>
              <a:srgbClr val="FF0000"/>
            </a:solidFill>
          </p:grpSpPr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3BB1E3C0-47B4-C547-8C55-D2A8113CB67D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3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8A40B16B-DB8D-8C42-8879-A61F8E177E9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7" y="5486400"/>
                <a:ext cx="269025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77EF63C3-52E9-7340-BD9C-044C4AB29C48}"/>
                  </a:ext>
                </a:extLst>
              </p:cNvPr>
              <p:cNvCxnSpPr/>
              <p:nvPr/>
            </p:nvCxnSpPr>
            <p:spPr>
              <a:xfrm rot="5400000">
                <a:off x="494270" y="5941274"/>
                <a:ext cx="382343" cy="151685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6873F620-1694-5E4B-A2A4-C99885FA891A}"/>
                  </a:ext>
                </a:extLst>
              </p:cNvPr>
              <p:cNvCxnSpPr/>
              <p:nvPr/>
            </p:nvCxnSpPr>
            <p:spPr>
              <a:xfrm rot="5400000">
                <a:off x="645956" y="6589198"/>
                <a:ext cx="382343" cy="2861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DE5384B7-A25F-B34D-815F-941199D3F94F}"/>
                  </a:ext>
                </a:extLst>
              </p:cNvPr>
              <p:cNvCxnSpPr/>
              <p:nvPr/>
            </p:nvCxnSpPr>
            <p:spPr>
              <a:xfrm rot="5400000">
                <a:off x="800502" y="6589198"/>
                <a:ext cx="382343" cy="2861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4221A861-8FD2-6143-B6F8-C5B84FEB1AE5}"/>
                  </a:ext>
                </a:extLst>
              </p:cNvPr>
              <p:cNvCxnSpPr/>
              <p:nvPr/>
            </p:nvCxnSpPr>
            <p:spPr>
              <a:xfrm rot="16200000" flipH="1">
                <a:off x="953612" y="5939847"/>
                <a:ext cx="379489" cy="151685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22">
              <a:extLst>
                <a:ext uri="{FF2B5EF4-FFF2-40B4-BE49-F238E27FC236}">
                  <a16:creationId xmlns:a16="http://schemas.microsoft.com/office/drawing/2014/main" id="{D2B3196E-F897-394E-A14E-AA3313EB4D6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561889" y="4142303"/>
              <a:ext cx="338197" cy="721008"/>
              <a:chOff x="609599" y="5486400"/>
              <a:chExt cx="609600" cy="1295400"/>
            </a:xfrm>
            <a:solidFill>
              <a:srgbClr val="FF0000"/>
            </a:solidFill>
          </p:grpSpPr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D475161E-CD59-5A49-8F2B-53A4D8E38E15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3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7B694816-2C08-904A-BB23-FB3C7D7907C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7" y="5486400"/>
                <a:ext cx="269025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57AAEC08-BBC6-B748-831B-3DDCFF04A338}"/>
                  </a:ext>
                </a:extLst>
              </p:cNvPr>
              <p:cNvCxnSpPr/>
              <p:nvPr/>
            </p:nvCxnSpPr>
            <p:spPr>
              <a:xfrm rot="5400000">
                <a:off x="494270" y="5941274"/>
                <a:ext cx="382343" cy="151685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225B6749-3CC5-5A4D-92F3-DDB90950F2AA}"/>
                  </a:ext>
                </a:extLst>
              </p:cNvPr>
              <p:cNvCxnSpPr/>
              <p:nvPr/>
            </p:nvCxnSpPr>
            <p:spPr>
              <a:xfrm rot="5400000">
                <a:off x="645956" y="6589198"/>
                <a:ext cx="382343" cy="2861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D3FE0351-FEC2-8B4C-8B78-1300D1E8EDBD}"/>
                  </a:ext>
                </a:extLst>
              </p:cNvPr>
              <p:cNvCxnSpPr/>
              <p:nvPr/>
            </p:nvCxnSpPr>
            <p:spPr>
              <a:xfrm rot="5400000">
                <a:off x="800502" y="6589198"/>
                <a:ext cx="382343" cy="2861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622FACD5-519E-2848-BE38-E3EB87DAEDD0}"/>
                  </a:ext>
                </a:extLst>
              </p:cNvPr>
              <p:cNvCxnSpPr/>
              <p:nvPr/>
            </p:nvCxnSpPr>
            <p:spPr>
              <a:xfrm rot="16200000" flipH="1">
                <a:off x="953612" y="5939847"/>
                <a:ext cx="379489" cy="151685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3966A86C-3B91-9147-ADBD-1EFAAFE125C0}"/>
                </a:ext>
              </a:extLst>
            </p:cNvPr>
            <p:cNvCxnSpPr/>
            <p:nvPr/>
          </p:nvCxnSpPr>
          <p:spPr bwMode="auto">
            <a:xfrm>
              <a:off x="3756025" y="4862513"/>
              <a:ext cx="762000" cy="1587"/>
            </a:xfrm>
            <a:prstGeom prst="straightConnector1">
              <a:avLst/>
            </a:prstGeom>
            <a:ln w="508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93ACCCD-6500-CF49-AD07-2D0293BECCA7}"/>
              </a:ext>
            </a:extLst>
          </p:cNvPr>
          <p:cNvGrpSpPr/>
          <p:nvPr/>
        </p:nvGrpSpPr>
        <p:grpSpPr>
          <a:xfrm>
            <a:off x="5550870" y="2946971"/>
            <a:ext cx="1307033" cy="2815745"/>
            <a:chOff x="5070475" y="3681751"/>
            <a:chExt cx="1307033" cy="2815745"/>
          </a:xfrm>
        </p:grpSpPr>
        <p:grpSp>
          <p:nvGrpSpPr>
            <p:cNvPr id="28" name="Group 129">
              <a:extLst>
                <a:ext uri="{FF2B5EF4-FFF2-40B4-BE49-F238E27FC236}">
                  <a16:creationId xmlns:a16="http://schemas.microsoft.com/office/drawing/2014/main" id="{FFE93A7A-3FFA-7742-AC65-124D020B726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75804" y="5776487"/>
              <a:ext cx="338194" cy="721009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52" name="Rounded Rectangle 51">
                <a:extLst>
                  <a:ext uri="{FF2B5EF4-FFF2-40B4-BE49-F238E27FC236}">
                    <a16:creationId xmlns:a16="http://schemas.microsoft.com/office/drawing/2014/main" id="{54233668-4C5E-A942-A936-9D60675254B7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1BDD53E3-91EE-2E4D-85F9-89D804A257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4612351F-3BF4-2547-9E37-0537E2924539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AAF1B563-FD1F-ED40-A925-5F3F851262FE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2CB194A2-6E74-7D4B-9A73-E567659A1577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144A1EB3-44F2-4941-AE85-8C16BEEE3A78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 136">
              <a:extLst>
                <a:ext uri="{FF2B5EF4-FFF2-40B4-BE49-F238E27FC236}">
                  <a16:creationId xmlns:a16="http://schemas.microsoft.com/office/drawing/2014/main" id="{88511934-492B-FB4C-A65C-3B3F3DCBFFA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00409" y="3681751"/>
              <a:ext cx="338194" cy="721009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46" name="Rounded Rectangle 45">
                <a:extLst>
                  <a:ext uri="{FF2B5EF4-FFF2-40B4-BE49-F238E27FC236}">
                    <a16:creationId xmlns:a16="http://schemas.microsoft.com/office/drawing/2014/main" id="{26E5EC97-949F-E54A-A6A1-6F8894436FD5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D70FB0FC-14F7-1542-8BDD-F190685064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3C83C652-B22C-E44E-993D-D984C6D3B853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635FCE28-E4A0-7F48-B0BB-974F7C2DC51C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192CA19A-BB4F-A04C-8F6B-2807FD551866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42963E99-5729-C346-A7F3-D0E24E787093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143">
              <a:extLst>
                <a:ext uri="{FF2B5EF4-FFF2-40B4-BE49-F238E27FC236}">
                  <a16:creationId xmlns:a16="http://schemas.microsoft.com/office/drawing/2014/main" id="{55C2E0BB-AE74-E64B-B133-4E0009CA33A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48781" y="5103122"/>
              <a:ext cx="338194" cy="721009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40" name="Rounded Rectangle 39">
                <a:extLst>
                  <a:ext uri="{FF2B5EF4-FFF2-40B4-BE49-F238E27FC236}">
                    <a16:creationId xmlns:a16="http://schemas.microsoft.com/office/drawing/2014/main" id="{870F7CE1-A8C1-C540-AC3E-4902FE69AD40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5B834ACE-CE18-194C-A0B2-153D81926F1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13724E3E-C70B-4B4F-AFA1-D695752F2B96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E0DC2093-7A32-E243-A2C9-8355A14D82B9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41736C97-9E2E-A041-BAB5-D3B04AE20578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A7BA0E46-450E-DC47-BE10-11992B19BABE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Group 150">
              <a:extLst>
                <a:ext uri="{FF2B5EF4-FFF2-40B4-BE49-F238E27FC236}">
                  <a16:creationId xmlns:a16="http://schemas.microsoft.com/office/drawing/2014/main" id="{53343AE9-88E2-4C4F-AE44-45A0C160A2B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039314" y="4142303"/>
              <a:ext cx="338194" cy="721009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3150D44B-D1B2-724C-B819-1122AC9DC29A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17BE385A-5EE5-1347-9A1B-8D41F7AEF6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60DE11F6-1DB3-BE4A-9CEA-9251A66ADFAB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845D444C-825C-C447-AB2C-059D235C1503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6B53A5D0-3BA1-4B42-8B67-4A39E81D2EAE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AB17B405-5B80-C044-A0F3-89B77167169B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238F9487-305F-1E41-B6D5-1073044EC14D}"/>
                </a:ext>
              </a:extLst>
            </p:cNvPr>
            <p:cNvCxnSpPr/>
            <p:nvPr/>
          </p:nvCxnSpPr>
          <p:spPr bwMode="auto">
            <a:xfrm flipV="1">
              <a:off x="5084763" y="4327525"/>
              <a:ext cx="796925" cy="341313"/>
            </a:xfrm>
            <a:prstGeom prst="straightConnector1">
              <a:avLst/>
            </a:prstGeom>
            <a:ln w="508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295A9FD8-D64A-4A47-AC85-FC8E86FA0134}"/>
                </a:ext>
              </a:extLst>
            </p:cNvPr>
            <p:cNvCxnSpPr/>
            <p:nvPr/>
          </p:nvCxnSpPr>
          <p:spPr bwMode="auto">
            <a:xfrm>
              <a:off x="5070475" y="5500688"/>
              <a:ext cx="762000" cy="153987"/>
            </a:xfrm>
            <a:prstGeom prst="straightConnector1">
              <a:avLst/>
            </a:prstGeom>
            <a:ln w="508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1E2935A-4726-A44E-A14E-B30AF4219B35}"/>
              </a:ext>
            </a:extLst>
          </p:cNvPr>
          <p:cNvGrpSpPr/>
          <p:nvPr/>
        </p:nvGrpSpPr>
        <p:grpSpPr>
          <a:xfrm>
            <a:off x="6793883" y="2356083"/>
            <a:ext cx="1704975" cy="3767137"/>
            <a:chOff x="6313488" y="3090863"/>
            <a:chExt cx="1704975" cy="3767137"/>
          </a:xfrm>
        </p:grpSpPr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4836BD61-E750-9241-ACAF-B143BC84D27C}"/>
                </a:ext>
              </a:extLst>
            </p:cNvPr>
            <p:cNvCxnSpPr/>
            <p:nvPr/>
          </p:nvCxnSpPr>
          <p:spPr bwMode="auto">
            <a:xfrm flipV="1">
              <a:off x="6313488" y="5273675"/>
              <a:ext cx="796925" cy="341313"/>
            </a:xfrm>
            <a:prstGeom prst="straightConnector1">
              <a:avLst/>
            </a:prstGeom>
            <a:ln w="508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02A53B4F-BBB8-BA45-878D-CC69E9545FAC}"/>
                </a:ext>
              </a:extLst>
            </p:cNvPr>
            <p:cNvCxnSpPr/>
            <p:nvPr/>
          </p:nvCxnSpPr>
          <p:spPr bwMode="auto">
            <a:xfrm flipV="1">
              <a:off x="6419850" y="3719513"/>
              <a:ext cx="796925" cy="341312"/>
            </a:xfrm>
            <a:prstGeom prst="straightConnector1">
              <a:avLst/>
            </a:prstGeom>
            <a:ln w="508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FCA2BC90-6E5D-8E4B-B4EB-8F73D28821F7}"/>
                </a:ext>
              </a:extLst>
            </p:cNvPr>
            <p:cNvCxnSpPr/>
            <p:nvPr/>
          </p:nvCxnSpPr>
          <p:spPr bwMode="auto">
            <a:xfrm>
              <a:off x="6454775" y="4479925"/>
              <a:ext cx="762000" cy="153988"/>
            </a:xfrm>
            <a:prstGeom prst="straightConnector1">
              <a:avLst/>
            </a:prstGeom>
            <a:ln w="508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7BB1E29A-9B64-2244-ACD0-9EB5F8E3AE4A}"/>
                </a:ext>
              </a:extLst>
            </p:cNvPr>
            <p:cNvCxnSpPr/>
            <p:nvPr/>
          </p:nvCxnSpPr>
          <p:spPr bwMode="auto">
            <a:xfrm>
              <a:off x="6545263" y="6207125"/>
              <a:ext cx="762000" cy="153988"/>
            </a:xfrm>
            <a:prstGeom prst="straightConnector1">
              <a:avLst/>
            </a:prstGeom>
            <a:ln w="508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" name="Group 129">
              <a:extLst>
                <a:ext uri="{FF2B5EF4-FFF2-40B4-BE49-F238E27FC236}">
                  <a16:creationId xmlns:a16="http://schemas.microsoft.com/office/drawing/2014/main" id="{A55449BF-3C64-E24E-805F-1560F20991C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351603" y="6136991"/>
              <a:ext cx="338194" cy="721009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113" name="Rounded Rectangle 112">
                <a:extLst>
                  <a:ext uri="{FF2B5EF4-FFF2-40B4-BE49-F238E27FC236}">
                    <a16:creationId xmlns:a16="http://schemas.microsoft.com/office/drawing/2014/main" id="{2ED38E93-2B9E-0B46-85AA-A960271DFAC6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56A6A8F1-E56B-DE43-A33A-1056759D031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C5D76C9E-9DB1-984D-9183-F0B8C18D51D0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48A4C5B4-76F4-D747-A0CC-842151BADBC6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D1F00F11-DE15-AA48-8969-668B5B64B78D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01FB3779-3343-6546-A648-56C9E2940885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oup 129">
              <a:extLst>
                <a:ext uri="{FF2B5EF4-FFF2-40B4-BE49-F238E27FC236}">
                  <a16:creationId xmlns:a16="http://schemas.microsoft.com/office/drawing/2014/main" id="{2683FA6A-F302-7541-B8FB-1C964D362CA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182505" y="3090863"/>
              <a:ext cx="338194" cy="721009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107" name="Rounded Rectangle 106">
                <a:extLst>
                  <a:ext uri="{FF2B5EF4-FFF2-40B4-BE49-F238E27FC236}">
                    <a16:creationId xmlns:a16="http://schemas.microsoft.com/office/drawing/2014/main" id="{F70506F7-D591-8745-BAD1-C7F2E54F9412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DF19B2C6-D786-684D-9B46-B9950FA6A78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CC1B7463-531A-EF46-ACD7-D2E9A5A537F6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C4368F2C-9228-224A-8BC6-EFDBEABBFFBC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C39F2D94-DBB0-3442-8D2B-F1533400A451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DFB10D54-1A5E-A64F-900A-ADA1B963B0C9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Group 129">
              <a:extLst>
                <a:ext uri="{FF2B5EF4-FFF2-40B4-BE49-F238E27FC236}">
                  <a16:creationId xmlns:a16="http://schemas.microsoft.com/office/drawing/2014/main" id="{0176F462-B3F8-7F47-A074-CA284B10184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486558" y="4081958"/>
              <a:ext cx="338194" cy="721009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101" name="Rounded Rectangle 100">
                <a:extLst>
                  <a:ext uri="{FF2B5EF4-FFF2-40B4-BE49-F238E27FC236}">
                    <a16:creationId xmlns:a16="http://schemas.microsoft.com/office/drawing/2014/main" id="{9D74770D-1E45-C040-8057-8EB4939FE8C1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52EBBA2F-2FAA-4840-9C8B-D7884A8AD54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CAE06564-2B56-3148-8509-5B097C23517A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F4B2D082-00AA-FC4F-8D6C-9B432CC2FF13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B8084FE4-0113-274E-B0B7-3B8572018283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F4371768-DE3C-FA42-9B76-3D490E358FC8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129">
              <a:extLst>
                <a:ext uri="{FF2B5EF4-FFF2-40B4-BE49-F238E27FC236}">
                  <a16:creationId xmlns:a16="http://schemas.microsoft.com/office/drawing/2014/main" id="{C15A7B5F-846A-C14C-AAC2-3ED53560830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528632" y="3191021"/>
              <a:ext cx="338194" cy="721009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95" name="Rounded Rectangle 94">
                <a:extLst>
                  <a:ext uri="{FF2B5EF4-FFF2-40B4-BE49-F238E27FC236}">
                    <a16:creationId xmlns:a16="http://schemas.microsoft.com/office/drawing/2014/main" id="{D4F06887-F600-C540-8642-CAED7C6ECD2C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B26B707B-D173-6F4E-9CF6-F6EB3EC31D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836D7389-D644-D249-96E2-3C293C293FF8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739EC5B0-82AF-4E4C-B9D8-EDEF404EB6CD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E11901A5-EDD4-C34C-AAA5-06D774A39BA6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B63FE05C-27FF-014C-850F-D8DA41F76259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Group 129">
              <a:extLst>
                <a:ext uri="{FF2B5EF4-FFF2-40B4-BE49-F238E27FC236}">
                  <a16:creationId xmlns:a16="http://schemas.microsoft.com/office/drawing/2014/main" id="{BCCFDF7B-B4AA-AD4C-A76C-A3878E30ED7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203140" y="4331291"/>
              <a:ext cx="338194" cy="721009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89" name="Rounded Rectangle 88">
                <a:extLst>
                  <a:ext uri="{FF2B5EF4-FFF2-40B4-BE49-F238E27FC236}">
                    <a16:creationId xmlns:a16="http://schemas.microsoft.com/office/drawing/2014/main" id="{29C3E884-E6E3-FE4D-9B07-DB85571879EC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00EEED16-B1EA-9443-BD1B-4C2CBAE46B6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FE72E073-E0C3-1441-A71F-6055F87B12DA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BCFEC59E-E492-E44B-BB72-34BE0885934A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4EE0F006-AEB0-AD4E-BCF8-0A71ABBB6C1B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8B07C376-2FD6-5D42-A9C0-96D9FC1D10DD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Group 129">
              <a:extLst>
                <a:ext uri="{FF2B5EF4-FFF2-40B4-BE49-F238E27FC236}">
                  <a16:creationId xmlns:a16="http://schemas.microsoft.com/office/drawing/2014/main" id="{09FD8E54-0C80-7741-BEBF-22EA596B462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330163" y="5088824"/>
              <a:ext cx="338194" cy="721009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83" name="Rounded Rectangle 82">
                <a:extLst>
                  <a:ext uri="{FF2B5EF4-FFF2-40B4-BE49-F238E27FC236}">
                    <a16:creationId xmlns:a16="http://schemas.microsoft.com/office/drawing/2014/main" id="{EB14A44D-862B-074D-B516-1B95F6FF7A2B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0E53052A-44CF-7240-B701-55F83FFADB1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EE3AA619-E325-9348-8D8B-5D22844B1BF1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43E9B731-ABBA-AC41-B61C-8B982A6B8AA3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C275D1A8-F43B-CA40-9948-232781E6AEE1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D68A3635-F0CC-474D-8BE1-2CE314253D14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Group 129">
              <a:extLst>
                <a:ext uri="{FF2B5EF4-FFF2-40B4-BE49-F238E27FC236}">
                  <a16:creationId xmlns:a16="http://schemas.microsoft.com/office/drawing/2014/main" id="{3846E297-E35F-FA49-8C8A-1DAA81FD9A7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034047" y="5273052"/>
              <a:ext cx="338194" cy="721009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77" name="Rounded Rectangle 76">
                <a:extLst>
                  <a:ext uri="{FF2B5EF4-FFF2-40B4-BE49-F238E27FC236}">
                    <a16:creationId xmlns:a16="http://schemas.microsoft.com/office/drawing/2014/main" id="{C217E866-3FCA-4841-BDEE-D748075C0F41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1D3F59E9-AACA-A440-BABA-0F147A519C6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4319DF1D-8174-6643-A603-99DDB63B53FC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1D6BC5BE-A90B-DE45-89C0-4B3B2A7B13D8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467E14FB-38AD-B84D-857A-9E582C8EB15E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5ECE1970-FF6B-2844-A35C-F3525EB9C430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Group 129">
              <a:extLst>
                <a:ext uri="{FF2B5EF4-FFF2-40B4-BE49-F238E27FC236}">
                  <a16:creationId xmlns:a16="http://schemas.microsoft.com/office/drawing/2014/main" id="{FB116EED-51AA-864A-9F8B-B0C67455561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680269" y="6001204"/>
              <a:ext cx="338194" cy="721009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71" name="Rounded Rectangle 70">
                <a:extLst>
                  <a:ext uri="{FF2B5EF4-FFF2-40B4-BE49-F238E27FC236}">
                    <a16:creationId xmlns:a16="http://schemas.microsoft.com/office/drawing/2014/main" id="{309A16D3-4D16-E64A-A15A-538A7F696344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9E4663E1-C2C7-1B42-89A9-DABA1B28D21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84919CB0-FF1F-CA42-810B-DAB0AA16D7A7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2FF5CB4B-63E9-194C-9015-20ED5F263147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0B75C039-F222-564B-9EFC-C84A488AAD48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DE56EA52-29A1-4148-BF87-E2D469F5CB35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9" name="Text Box 6">
            <a:extLst>
              <a:ext uri="{FF2B5EF4-FFF2-40B4-BE49-F238E27FC236}">
                <a16:creationId xmlns:a16="http://schemas.microsoft.com/office/drawing/2014/main" id="{39F01106-F5FC-C44D-98C8-FAE7CAD982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8845" y="2719619"/>
            <a:ext cx="14398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3000" b="1" dirty="0">
                <a:cs typeface="Arial" charset="0"/>
              </a:rPr>
              <a:t>R</a:t>
            </a:r>
            <a:r>
              <a:rPr lang="en-GB" sz="3000" b="1" baseline="-25000" dirty="0">
                <a:cs typeface="Arial" charset="0"/>
              </a:rPr>
              <a:t>0</a:t>
            </a:r>
            <a:r>
              <a:rPr lang="en-GB" sz="3000" b="1" dirty="0">
                <a:cs typeface="Arial" charset="0"/>
              </a:rPr>
              <a:t> = 2</a:t>
            </a:r>
            <a:endParaRPr lang="en-US" sz="3000" i="1" dirty="0">
              <a:cs typeface="Arial" charset="0"/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F220FF0B-4284-4143-8E98-E673D55CB334}"/>
              </a:ext>
            </a:extLst>
          </p:cNvPr>
          <p:cNvSpPr/>
          <p:nvPr/>
        </p:nvSpPr>
        <p:spPr>
          <a:xfrm>
            <a:off x="1757186" y="126525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en-US" b="1" dirty="0"/>
              <a:t>Definition: </a:t>
            </a:r>
            <a:r>
              <a:rPr lang="en-GB" altLang="en-US" i="1" dirty="0"/>
              <a:t>Average number of people an infected person infects at the start of an epidemic.</a:t>
            </a:r>
            <a:endParaRPr lang="en-US" altLang="en-US" i="1" dirty="0"/>
          </a:p>
        </p:txBody>
      </p:sp>
    </p:spTree>
    <p:extLst>
      <p:ext uri="{BB962C8B-B14F-4D97-AF65-F5344CB8AC3E}">
        <p14:creationId xmlns:p14="http://schemas.microsoft.com/office/powerpoint/2010/main" val="241832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2" name="TextBox 2"/>
          <p:cNvSpPr txBox="1">
            <a:spLocks noChangeArrowheads="1"/>
          </p:cNvSpPr>
          <p:nvPr/>
        </p:nvSpPr>
        <p:spPr bwMode="auto">
          <a:xfrm>
            <a:off x="1832269" y="1561004"/>
            <a:ext cx="90884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>
                <a:solidFill>
                  <a:srgbClr val="FF0000"/>
                </a:solidFill>
              </a:rPr>
              <a:t>Late in epidemic: number of secondary cases per infectious individual declines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6060AA2-56AB-DC49-A1B6-DD493B6BDB0F}"/>
              </a:ext>
            </a:extLst>
          </p:cNvPr>
          <p:cNvGrpSpPr/>
          <p:nvPr/>
        </p:nvGrpSpPr>
        <p:grpSpPr>
          <a:xfrm>
            <a:off x="2803386" y="2326634"/>
            <a:ext cx="1610005" cy="1567478"/>
            <a:chOff x="1889299" y="2212338"/>
            <a:chExt cx="1610005" cy="1567478"/>
          </a:xfrm>
        </p:grpSpPr>
        <p:grpSp>
          <p:nvGrpSpPr>
            <p:cNvPr id="33" name="Group 108">
              <a:extLst>
                <a:ext uri="{FF2B5EF4-FFF2-40B4-BE49-F238E27FC236}">
                  <a16:creationId xmlns:a16="http://schemas.microsoft.com/office/drawing/2014/main" id="{92312138-DAEA-9047-93DE-399632CE2F9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89299" y="2550609"/>
              <a:ext cx="338197" cy="721008"/>
              <a:chOff x="609599" y="5486400"/>
              <a:chExt cx="609600" cy="1295400"/>
            </a:xfrm>
            <a:solidFill>
              <a:srgbClr val="FF0000"/>
            </a:solidFill>
          </p:grpSpPr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EDF372D5-0398-9841-ACA3-B9A5D20C18FE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3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B5FB1C91-355B-3340-8051-A2AB07D0C2F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7" y="5486400"/>
                <a:ext cx="269025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E1A61FA1-E649-0740-8E37-6A0729D7514D}"/>
                  </a:ext>
                </a:extLst>
              </p:cNvPr>
              <p:cNvCxnSpPr/>
              <p:nvPr/>
            </p:nvCxnSpPr>
            <p:spPr>
              <a:xfrm rot="5400000">
                <a:off x="494270" y="5941274"/>
                <a:ext cx="382343" cy="151685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B7DA2887-CE89-0748-AD53-8334F12919AC}"/>
                  </a:ext>
                </a:extLst>
              </p:cNvPr>
              <p:cNvCxnSpPr/>
              <p:nvPr/>
            </p:nvCxnSpPr>
            <p:spPr>
              <a:xfrm rot="5400000">
                <a:off x="645956" y="6589198"/>
                <a:ext cx="382343" cy="2861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6CA02F9A-BD81-294B-AC53-9047C8F95C4B}"/>
                  </a:ext>
                </a:extLst>
              </p:cNvPr>
              <p:cNvCxnSpPr/>
              <p:nvPr/>
            </p:nvCxnSpPr>
            <p:spPr>
              <a:xfrm rot="5400000">
                <a:off x="800502" y="6589198"/>
                <a:ext cx="382343" cy="2861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5BD65D6B-E05A-084E-A000-3A6E0BA366DB}"/>
                  </a:ext>
                </a:extLst>
              </p:cNvPr>
              <p:cNvCxnSpPr/>
              <p:nvPr/>
            </p:nvCxnSpPr>
            <p:spPr>
              <a:xfrm rot="16200000" flipH="1">
                <a:off x="953612" y="5939847"/>
                <a:ext cx="379489" cy="151685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D7933109-8E02-EF40-9994-6DF84C09E1CF}"/>
                </a:ext>
              </a:extLst>
            </p:cNvPr>
            <p:cNvGrpSpPr/>
            <p:nvPr/>
          </p:nvGrpSpPr>
          <p:grpSpPr>
            <a:xfrm>
              <a:off x="2270299" y="2212338"/>
              <a:ext cx="1229005" cy="1567478"/>
              <a:chOff x="3756025" y="4142303"/>
              <a:chExt cx="1229005" cy="1567478"/>
            </a:xfrm>
          </p:grpSpPr>
          <p:grpSp>
            <p:nvGrpSpPr>
              <p:cNvPr id="42" name="Group 115">
                <a:extLst>
                  <a:ext uri="{FF2B5EF4-FFF2-40B4-BE49-F238E27FC236}">
                    <a16:creationId xmlns:a16="http://schemas.microsoft.com/office/drawing/2014/main" id="{4B98BCAA-1F3C-0541-84F5-BA516FF3F6C0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4646833" y="4988773"/>
                <a:ext cx="338197" cy="721008"/>
                <a:chOff x="609599" y="5486400"/>
                <a:chExt cx="609600" cy="1295400"/>
              </a:xfrm>
              <a:solidFill>
                <a:srgbClr val="FF0000"/>
              </a:solidFill>
            </p:grpSpPr>
            <p:sp>
              <p:nvSpPr>
                <p:cNvPr id="51" name="Rounded Rectangle 50">
                  <a:extLst>
                    <a:ext uri="{FF2B5EF4-FFF2-40B4-BE49-F238E27FC236}">
                      <a16:creationId xmlns:a16="http://schemas.microsoft.com/office/drawing/2014/main" id="{5608DA50-D904-3144-99F3-0EABC19CEC0C}"/>
                    </a:ext>
                  </a:extLst>
                </p:cNvPr>
                <p:cNvSpPr/>
                <p:nvPr/>
              </p:nvSpPr>
              <p:spPr>
                <a:xfrm>
                  <a:off x="724079" y="5791704"/>
                  <a:ext cx="380643" cy="607753"/>
                </a:xfrm>
                <a:prstGeom prst="roundRect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B665A4D3-69F4-EE4F-BFB1-2CC3BDED631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78457" y="5486400"/>
                  <a:ext cx="269025" cy="268211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srgbClr val="7030A0"/>
                    </a:solidFill>
                  </a:endParaRPr>
                </a:p>
              </p:txBody>
            </p: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C4FFD723-7BDF-4346-8914-EA6CCD36E447}"/>
                    </a:ext>
                  </a:extLst>
                </p:cNvPr>
                <p:cNvCxnSpPr/>
                <p:nvPr/>
              </p:nvCxnSpPr>
              <p:spPr>
                <a:xfrm rot="5400000">
                  <a:off x="494270" y="5941274"/>
                  <a:ext cx="382343" cy="151685"/>
                </a:xfrm>
                <a:prstGeom prst="line">
                  <a:avLst/>
                </a:prstGeom>
                <a:solidFill>
                  <a:srgbClr val="7030A0"/>
                </a:solidFill>
                <a:ln w="50800" cap="flat" cmpd="sng" algn="ctr">
                  <a:solidFill>
                    <a:srgbClr val="7030A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1711A78D-ACF9-3D4D-97F7-DC977251DCAE}"/>
                    </a:ext>
                  </a:extLst>
                </p:cNvPr>
                <p:cNvCxnSpPr/>
                <p:nvPr/>
              </p:nvCxnSpPr>
              <p:spPr>
                <a:xfrm rot="5400000">
                  <a:off x="645956" y="6589198"/>
                  <a:ext cx="382343" cy="2861"/>
                </a:xfrm>
                <a:prstGeom prst="line">
                  <a:avLst/>
                </a:prstGeom>
                <a:solidFill>
                  <a:srgbClr val="7030A0"/>
                </a:solidFill>
                <a:ln w="50800" cap="flat" cmpd="sng" algn="ctr">
                  <a:solidFill>
                    <a:srgbClr val="7030A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0F4670ED-FE15-7C42-9DC1-016FB02305A6}"/>
                    </a:ext>
                  </a:extLst>
                </p:cNvPr>
                <p:cNvCxnSpPr/>
                <p:nvPr/>
              </p:nvCxnSpPr>
              <p:spPr>
                <a:xfrm rot="5400000">
                  <a:off x="800502" y="6589198"/>
                  <a:ext cx="382343" cy="2861"/>
                </a:xfrm>
                <a:prstGeom prst="line">
                  <a:avLst/>
                </a:prstGeom>
                <a:solidFill>
                  <a:srgbClr val="7030A0"/>
                </a:solidFill>
                <a:ln w="50800" cap="flat" cmpd="sng" algn="ctr">
                  <a:solidFill>
                    <a:srgbClr val="7030A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E835B3FB-27EE-8D45-97D2-CD91EDD21D96}"/>
                    </a:ext>
                  </a:extLst>
                </p:cNvPr>
                <p:cNvCxnSpPr/>
                <p:nvPr/>
              </p:nvCxnSpPr>
              <p:spPr>
                <a:xfrm rot="16200000" flipH="1">
                  <a:off x="953612" y="5939847"/>
                  <a:ext cx="379489" cy="151685"/>
                </a:xfrm>
                <a:prstGeom prst="line">
                  <a:avLst/>
                </a:prstGeom>
                <a:solidFill>
                  <a:srgbClr val="7030A0"/>
                </a:solidFill>
                <a:ln w="50800" cap="flat" cmpd="sng" algn="ctr">
                  <a:solidFill>
                    <a:srgbClr val="7030A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oup 122">
                <a:extLst>
                  <a:ext uri="{FF2B5EF4-FFF2-40B4-BE49-F238E27FC236}">
                    <a16:creationId xmlns:a16="http://schemas.microsoft.com/office/drawing/2014/main" id="{08446B10-68B1-9646-AEA1-F12CD3E74A24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4561889" y="4142303"/>
                <a:ext cx="338197" cy="721008"/>
                <a:chOff x="609599" y="5486400"/>
                <a:chExt cx="609600" cy="1295400"/>
              </a:xfrm>
              <a:solidFill>
                <a:srgbClr val="FF0000"/>
              </a:solidFill>
            </p:grpSpPr>
            <p:sp>
              <p:nvSpPr>
                <p:cNvPr id="45" name="Rounded Rectangle 44">
                  <a:extLst>
                    <a:ext uri="{FF2B5EF4-FFF2-40B4-BE49-F238E27FC236}">
                      <a16:creationId xmlns:a16="http://schemas.microsoft.com/office/drawing/2014/main" id="{54751F32-0945-024E-A319-81991188AEBA}"/>
                    </a:ext>
                  </a:extLst>
                </p:cNvPr>
                <p:cNvSpPr/>
                <p:nvPr/>
              </p:nvSpPr>
              <p:spPr>
                <a:xfrm>
                  <a:off x="724079" y="5791704"/>
                  <a:ext cx="380643" cy="607753"/>
                </a:xfrm>
                <a:prstGeom prst="roundRect">
                  <a:avLst/>
                </a:prstGeom>
                <a:grpFill/>
                <a:ln>
                  <a:solidFill>
                    <a:srgbClr val="FF000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0DDDD9FC-82F9-EE49-A56E-1E272C2FE35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78457" y="5486400"/>
                  <a:ext cx="269025" cy="268211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AC1AF4B2-6F9E-7A43-9A8A-B7BFED6DF598}"/>
                    </a:ext>
                  </a:extLst>
                </p:cNvPr>
                <p:cNvCxnSpPr/>
                <p:nvPr/>
              </p:nvCxnSpPr>
              <p:spPr>
                <a:xfrm rot="5400000">
                  <a:off x="494270" y="5941274"/>
                  <a:ext cx="382343" cy="151685"/>
                </a:xfrm>
                <a:prstGeom prst="line">
                  <a:avLst/>
                </a:prstGeom>
                <a:grpFill/>
                <a:ln w="508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5C3F8718-8E7E-8D44-9E94-96B13060AF85}"/>
                    </a:ext>
                  </a:extLst>
                </p:cNvPr>
                <p:cNvCxnSpPr/>
                <p:nvPr/>
              </p:nvCxnSpPr>
              <p:spPr>
                <a:xfrm rot="5400000">
                  <a:off x="645956" y="6589198"/>
                  <a:ext cx="382343" cy="2861"/>
                </a:xfrm>
                <a:prstGeom prst="line">
                  <a:avLst/>
                </a:prstGeom>
                <a:grpFill/>
                <a:ln w="508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62DA79EA-9BF0-6846-B76D-0B256F168503}"/>
                    </a:ext>
                  </a:extLst>
                </p:cNvPr>
                <p:cNvCxnSpPr/>
                <p:nvPr/>
              </p:nvCxnSpPr>
              <p:spPr>
                <a:xfrm rot="5400000">
                  <a:off x="800502" y="6589198"/>
                  <a:ext cx="382343" cy="2861"/>
                </a:xfrm>
                <a:prstGeom prst="line">
                  <a:avLst/>
                </a:prstGeom>
                <a:grpFill/>
                <a:ln w="508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423F720C-30DA-8248-8748-3A5DC438145B}"/>
                    </a:ext>
                  </a:extLst>
                </p:cNvPr>
                <p:cNvCxnSpPr/>
                <p:nvPr/>
              </p:nvCxnSpPr>
              <p:spPr>
                <a:xfrm rot="16200000" flipH="1">
                  <a:off x="953612" y="5939847"/>
                  <a:ext cx="379489" cy="151685"/>
                </a:xfrm>
                <a:prstGeom prst="line">
                  <a:avLst/>
                </a:prstGeom>
                <a:grpFill/>
                <a:ln w="508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4" name="Straight Arrow Connector 43">
                <a:extLst>
                  <a:ext uri="{FF2B5EF4-FFF2-40B4-BE49-F238E27FC236}">
                    <a16:creationId xmlns:a16="http://schemas.microsoft.com/office/drawing/2014/main" id="{AB0CA3BB-1B6E-2642-AAA1-0334B25ADDD1}"/>
                  </a:ext>
                </a:extLst>
              </p:cNvPr>
              <p:cNvCxnSpPr/>
              <p:nvPr/>
            </p:nvCxnSpPr>
            <p:spPr bwMode="auto">
              <a:xfrm>
                <a:off x="3756025" y="4862513"/>
                <a:ext cx="762000" cy="1587"/>
              </a:xfrm>
              <a:prstGeom prst="straightConnector1">
                <a:avLst/>
              </a:prstGeom>
              <a:ln w="508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28" name="Object 13">
            <a:extLst>
              <a:ext uri="{FF2B5EF4-FFF2-40B4-BE49-F238E27FC236}">
                <a16:creationId xmlns:a16="http://schemas.microsoft.com/office/drawing/2014/main" id="{49DC1096-B995-CD48-A9B3-D4D1C0DD21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48443" y="4056264"/>
          <a:ext cx="3917950" cy="173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03300" imgH="444500" progId="Equation.DSMT4">
                  <p:embed/>
                </p:oleObj>
              </mc:Choice>
              <mc:Fallback>
                <p:oleObj name="Equation" r:id="rId3" imgW="1003300" imgH="444500" progId="Equation.DSMT4">
                  <p:embed/>
                  <p:pic>
                    <p:nvPicPr>
                      <p:cNvPr id="28" name="Object 13">
                        <a:extLst>
                          <a:ext uri="{FF2B5EF4-FFF2-40B4-BE49-F238E27FC236}">
                            <a16:creationId xmlns:a16="http://schemas.microsoft.com/office/drawing/2014/main" id="{49DC1096-B995-CD48-A9B3-D4D1C0DD21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8443" y="4056264"/>
                        <a:ext cx="3917950" cy="173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51C57093-3685-FE40-A1FD-EEAE7216B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506" y="4626176"/>
            <a:ext cx="16557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effective</a:t>
            </a:r>
          </a:p>
          <a:p>
            <a:pPr eaLnBrk="1" hangingPunct="1"/>
            <a:r>
              <a:rPr lang="en-US" sz="1800"/>
              <a:t>contact rate</a:t>
            </a:r>
          </a:p>
        </p:txBody>
      </p:sp>
      <p:sp>
        <p:nvSpPr>
          <p:cNvPr id="30" name="TextBox 16">
            <a:extLst>
              <a:ext uri="{FF2B5EF4-FFF2-40B4-BE49-F238E27FC236}">
                <a16:creationId xmlns:a16="http://schemas.microsoft.com/office/drawing/2014/main" id="{9BB080D3-7789-2648-9CBA-A8273A8C79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419" y="5656463"/>
            <a:ext cx="2898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/>
              <a:t>Average infectious period</a:t>
            </a:r>
          </a:p>
        </p:txBody>
      </p:sp>
      <p:sp>
        <p:nvSpPr>
          <p:cNvPr id="31" name="TextBox 16">
            <a:extLst>
              <a:ext uri="{FF2B5EF4-FFF2-40B4-BE49-F238E27FC236}">
                <a16:creationId xmlns:a16="http://schemas.microsoft.com/office/drawing/2014/main" id="{CE57B343-71C5-E44C-8D71-49B90610DE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6443" y="4345189"/>
            <a:ext cx="18716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1800"/>
              <a:t>Fraction of contacts that are susceptible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6937897-E694-E041-829E-07AB7340C9CB}"/>
                  </a:ext>
                </a:extLst>
              </p:cNvPr>
              <p:cNvSpPr txBox="1"/>
              <p:nvPr/>
            </p:nvSpPr>
            <p:spPr>
              <a:xfrm>
                <a:off x="6376487" y="2485398"/>
                <a:ext cx="2800952" cy="10371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𝑒𝑓𝑓</m:t>
                          </m:r>
                        </m:sub>
                      </m:sSub>
                      <m:r>
                        <a:rPr lang="en-GB" sz="36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3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>
                            <m:fPr>
                              <m:ctrlPr>
                                <a:rPr lang="en-GB" sz="36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6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num>
                            <m:den>
                              <m:r>
                                <a:rPr lang="en-GB" sz="3600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den>
                          </m:f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36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6937897-E694-E041-829E-07AB7340C9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6487" y="2485398"/>
                <a:ext cx="2800952" cy="1037143"/>
              </a:xfrm>
              <a:prstGeom prst="rect">
                <a:avLst/>
              </a:prstGeom>
              <a:blipFill>
                <a:blip r:embed="rId5"/>
                <a:stretch>
                  <a:fillRect t="-1205" b="-132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5">
            <a:extLst>
              <a:ext uri="{FF2B5EF4-FFF2-40B4-BE49-F238E27FC236}">
                <a16:creationId xmlns:a16="http://schemas.microsoft.com/office/drawing/2014/main" id="{550D4631-4EE8-564A-BFC1-BF6202A75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00CC"/>
                </a:solidFill>
                <a:cs typeface="Arial" charset="0"/>
              </a:rPr>
              <a:t>The </a:t>
            </a:r>
            <a:r>
              <a:rPr lang="en-US" i="1" dirty="0">
                <a:solidFill>
                  <a:srgbClr val="0000CC"/>
                </a:solidFill>
                <a:cs typeface="Arial" charset="0"/>
              </a:rPr>
              <a:t>effective</a:t>
            </a:r>
            <a:r>
              <a:rPr lang="en-US" dirty="0">
                <a:solidFill>
                  <a:srgbClr val="0000CC"/>
                </a:solidFill>
                <a:cs typeface="Arial" charset="0"/>
              </a:rPr>
              <a:t> reproductive number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444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1A815-BE3F-A044-933C-D7FE73CB0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Herd Immunity</a:t>
            </a:r>
            <a:endParaRPr lang="en-US" dirty="0"/>
          </a:p>
        </p:txBody>
      </p:sp>
      <p:grpSp>
        <p:nvGrpSpPr>
          <p:cNvPr id="4" name="Group 108">
            <a:extLst>
              <a:ext uri="{FF2B5EF4-FFF2-40B4-BE49-F238E27FC236}">
                <a16:creationId xmlns:a16="http://schemas.microsoft.com/office/drawing/2014/main" id="{997ADBFF-F5CD-1A47-9470-924B2F679C9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46828" y="2989605"/>
            <a:ext cx="338138" cy="720725"/>
            <a:chOff x="609599" y="5486400"/>
            <a:chExt cx="609600" cy="1295400"/>
          </a:xfrm>
          <a:solidFill>
            <a:srgbClr val="FF0000"/>
          </a:solidFill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415DE333-4307-994E-B440-F402F968DDD4}"/>
                </a:ext>
              </a:extLst>
            </p:cNvPr>
            <p:cNvSpPr/>
            <p:nvPr/>
          </p:nvSpPr>
          <p:spPr>
            <a:xfrm>
              <a:off x="724079" y="5791704"/>
              <a:ext cx="380643" cy="607753"/>
            </a:xfrm>
            <a:prstGeom prst="roundRect">
              <a:avLst/>
            </a:prstGeom>
            <a:grpFill/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D522744-0180-4240-95EC-3D6C60F011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8457" y="5486400"/>
              <a:ext cx="269025" cy="268211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B3EF8A6-01C2-A540-9054-92857676EE84}"/>
                </a:ext>
              </a:extLst>
            </p:cNvPr>
            <p:cNvCxnSpPr/>
            <p:nvPr/>
          </p:nvCxnSpPr>
          <p:spPr>
            <a:xfrm rot="5400000">
              <a:off x="494270" y="5941274"/>
              <a:ext cx="382343" cy="151685"/>
            </a:xfrm>
            <a:prstGeom prst="line">
              <a:avLst/>
            </a:prstGeom>
            <a:grpFill/>
            <a:ln w="508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EE07B68-DA66-0848-9790-4041E7B91A18}"/>
                </a:ext>
              </a:extLst>
            </p:cNvPr>
            <p:cNvCxnSpPr/>
            <p:nvPr/>
          </p:nvCxnSpPr>
          <p:spPr>
            <a:xfrm rot="5400000">
              <a:off x="645956" y="6589198"/>
              <a:ext cx="382343" cy="2861"/>
            </a:xfrm>
            <a:prstGeom prst="line">
              <a:avLst/>
            </a:prstGeom>
            <a:grpFill/>
            <a:ln w="508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F140F9F-D48C-E449-A6D4-F65278E46C2F}"/>
                </a:ext>
              </a:extLst>
            </p:cNvPr>
            <p:cNvCxnSpPr/>
            <p:nvPr/>
          </p:nvCxnSpPr>
          <p:spPr>
            <a:xfrm rot="5400000">
              <a:off x="800502" y="6589198"/>
              <a:ext cx="382343" cy="2861"/>
            </a:xfrm>
            <a:prstGeom prst="line">
              <a:avLst/>
            </a:prstGeom>
            <a:grpFill/>
            <a:ln w="508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2006925-8917-E143-BB3A-59C29DB62BBF}"/>
                </a:ext>
              </a:extLst>
            </p:cNvPr>
            <p:cNvCxnSpPr/>
            <p:nvPr/>
          </p:nvCxnSpPr>
          <p:spPr>
            <a:xfrm rot="16200000" flipH="1">
              <a:off x="953612" y="5939847"/>
              <a:ext cx="379489" cy="151685"/>
            </a:xfrm>
            <a:prstGeom prst="line">
              <a:avLst/>
            </a:prstGeom>
            <a:grpFill/>
            <a:ln w="508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16">
            <a:extLst>
              <a:ext uri="{FF2B5EF4-FFF2-40B4-BE49-F238E27FC236}">
                <a16:creationId xmlns:a16="http://schemas.microsoft.com/office/drawing/2014/main" id="{DE5B9CD9-51FD-6541-996E-E60CA03F6E9A}"/>
              </a:ext>
            </a:extLst>
          </p:cNvPr>
          <p:cNvGrpSpPr>
            <a:grpSpLocks/>
          </p:cNvGrpSpPr>
          <p:nvPr/>
        </p:nvGrpSpPr>
        <p:grpSpPr bwMode="auto">
          <a:xfrm>
            <a:off x="5627858" y="2651126"/>
            <a:ext cx="1228725" cy="1566863"/>
            <a:chOff x="3255165" y="1696030"/>
            <a:chExt cx="1228725" cy="1566863"/>
          </a:xfrm>
        </p:grpSpPr>
        <p:grpSp>
          <p:nvGrpSpPr>
            <p:cNvPr id="12" name="Group 115">
              <a:extLst>
                <a:ext uri="{FF2B5EF4-FFF2-40B4-BE49-F238E27FC236}">
                  <a16:creationId xmlns:a16="http://schemas.microsoft.com/office/drawing/2014/main" id="{81840A2F-6E5A-9349-8FBD-A9063A6A8B3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145752" y="2542168"/>
              <a:ext cx="338138" cy="720725"/>
              <a:chOff x="609599" y="5486400"/>
              <a:chExt cx="609600" cy="1295400"/>
            </a:xfrm>
            <a:solidFill>
              <a:srgbClr val="660066"/>
            </a:solidFill>
          </p:grpSpPr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343A3C61-235E-2245-8F58-459AB984C506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3" cy="607753"/>
              </a:xfrm>
              <a:prstGeom prst="roundRect">
                <a:avLst/>
              </a:prstGeom>
              <a:grpFill/>
              <a:ln>
                <a:solidFill>
                  <a:srgbClr val="66006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DDE7087D-E1A1-2140-9282-8A8F46BDA97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7" y="5486400"/>
                <a:ext cx="269025" cy="268211"/>
              </a:xfrm>
              <a:prstGeom prst="ellipse">
                <a:avLst/>
              </a:prstGeom>
              <a:grpFill/>
              <a:ln>
                <a:solidFill>
                  <a:srgbClr val="66006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21D3E73-626D-EA42-B3C1-DCE07746D65C}"/>
                  </a:ext>
                </a:extLst>
              </p:cNvPr>
              <p:cNvCxnSpPr/>
              <p:nvPr/>
            </p:nvCxnSpPr>
            <p:spPr>
              <a:xfrm rot="5400000">
                <a:off x="494270" y="5941274"/>
                <a:ext cx="382343" cy="151685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679A86D2-1EC6-CB42-AEC1-AF2CAA31A969}"/>
                  </a:ext>
                </a:extLst>
              </p:cNvPr>
              <p:cNvCxnSpPr/>
              <p:nvPr/>
            </p:nvCxnSpPr>
            <p:spPr>
              <a:xfrm rot="5400000">
                <a:off x="645956" y="6589198"/>
                <a:ext cx="382343" cy="2861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88BFB413-A261-F34E-8835-23310A5AA45D}"/>
                  </a:ext>
                </a:extLst>
              </p:cNvPr>
              <p:cNvCxnSpPr/>
              <p:nvPr/>
            </p:nvCxnSpPr>
            <p:spPr>
              <a:xfrm rot="5400000">
                <a:off x="800502" y="6589198"/>
                <a:ext cx="382343" cy="2861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EB662471-EDD1-814D-BC55-DC448885E331}"/>
                  </a:ext>
                </a:extLst>
              </p:cNvPr>
              <p:cNvCxnSpPr/>
              <p:nvPr/>
            </p:nvCxnSpPr>
            <p:spPr>
              <a:xfrm rot="16200000" flipH="1">
                <a:off x="953612" y="5939847"/>
                <a:ext cx="379489" cy="151685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22">
              <a:extLst>
                <a:ext uri="{FF2B5EF4-FFF2-40B4-BE49-F238E27FC236}">
                  <a16:creationId xmlns:a16="http://schemas.microsoft.com/office/drawing/2014/main" id="{BC8685D8-1B30-214A-82ED-5EBE1638E13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060822" y="1696030"/>
              <a:ext cx="338138" cy="720725"/>
              <a:chOff x="609599" y="5486400"/>
              <a:chExt cx="609600" cy="1295400"/>
            </a:xfrm>
            <a:solidFill>
              <a:srgbClr val="FF0000"/>
            </a:solidFill>
          </p:grpSpPr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30E05722-2559-2549-8DAD-83528E72F4BF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3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D0232DCD-9C30-BD46-BCA3-84A40BBA298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7" y="5486400"/>
                <a:ext cx="269025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A4A59E31-C08A-764E-A71F-BAE83584E126}"/>
                  </a:ext>
                </a:extLst>
              </p:cNvPr>
              <p:cNvCxnSpPr/>
              <p:nvPr/>
            </p:nvCxnSpPr>
            <p:spPr>
              <a:xfrm rot="5400000">
                <a:off x="494270" y="5941274"/>
                <a:ext cx="382343" cy="151685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96C3D038-90AC-A943-A7E7-E7709479B88B}"/>
                  </a:ext>
                </a:extLst>
              </p:cNvPr>
              <p:cNvCxnSpPr/>
              <p:nvPr/>
            </p:nvCxnSpPr>
            <p:spPr>
              <a:xfrm rot="5400000">
                <a:off x="645956" y="6589198"/>
                <a:ext cx="382343" cy="2861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57472C7A-E03A-DA43-8176-EE1DD705463E}"/>
                  </a:ext>
                </a:extLst>
              </p:cNvPr>
              <p:cNvCxnSpPr/>
              <p:nvPr/>
            </p:nvCxnSpPr>
            <p:spPr>
              <a:xfrm rot="5400000">
                <a:off x="800502" y="6589198"/>
                <a:ext cx="382343" cy="2861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E002CD4B-82B4-7D41-9B99-9430801A0BC4}"/>
                  </a:ext>
                </a:extLst>
              </p:cNvPr>
              <p:cNvCxnSpPr/>
              <p:nvPr/>
            </p:nvCxnSpPr>
            <p:spPr>
              <a:xfrm rot="16200000" flipH="1">
                <a:off x="953612" y="5939847"/>
                <a:ext cx="379489" cy="151685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4513525C-0BF0-1844-AD58-134CEA835967}"/>
                </a:ext>
              </a:extLst>
            </p:cNvPr>
            <p:cNvCxnSpPr/>
            <p:nvPr/>
          </p:nvCxnSpPr>
          <p:spPr bwMode="auto">
            <a:xfrm>
              <a:off x="3255165" y="2415168"/>
              <a:ext cx="762000" cy="1587"/>
            </a:xfrm>
            <a:prstGeom prst="straightConnector1">
              <a:avLst/>
            </a:prstGeom>
            <a:ln w="508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117">
            <a:extLst>
              <a:ext uri="{FF2B5EF4-FFF2-40B4-BE49-F238E27FC236}">
                <a16:creationId xmlns:a16="http://schemas.microsoft.com/office/drawing/2014/main" id="{B05FD492-4650-9D4F-85B9-8EDAD62B4D73}"/>
              </a:ext>
            </a:extLst>
          </p:cNvPr>
          <p:cNvGrpSpPr>
            <a:grpSpLocks/>
          </p:cNvGrpSpPr>
          <p:nvPr/>
        </p:nvGrpSpPr>
        <p:grpSpPr bwMode="auto">
          <a:xfrm>
            <a:off x="6942308" y="2190750"/>
            <a:ext cx="1306513" cy="2814638"/>
            <a:chOff x="4569613" y="1235658"/>
            <a:chExt cx="1306512" cy="2814641"/>
          </a:xfrm>
        </p:grpSpPr>
        <p:grpSp>
          <p:nvGrpSpPr>
            <p:cNvPr id="28" name="Group 129">
              <a:extLst>
                <a:ext uri="{FF2B5EF4-FFF2-40B4-BE49-F238E27FC236}">
                  <a16:creationId xmlns:a16="http://schemas.microsoft.com/office/drawing/2014/main" id="{AFD36DBB-E564-2441-A153-A419E15255F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474491" y="3329573"/>
              <a:ext cx="338135" cy="720726"/>
              <a:chOff x="609601" y="5486400"/>
              <a:chExt cx="609600" cy="1295401"/>
            </a:xfrm>
            <a:solidFill>
              <a:srgbClr val="660066"/>
            </a:solidFill>
          </p:grpSpPr>
          <p:sp>
            <p:nvSpPr>
              <p:cNvPr id="52" name="Rounded Rectangle 51">
                <a:extLst>
                  <a:ext uri="{FF2B5EF4-FFF2-40B4-BE49-F238E27FC236}">
                    <a16:creationId xmlns:a16="http://schemas.microsoft.com/office/drawing/2014/main" id="{F1D12490-6D11-AE41-A3DA-6B4D884F06F7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66006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062CCDFF-71BE-A441-9FED-6706CB6536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66006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44111A03-5BF8-C440-8823-5B897F59BB1E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B991158E-52CB-164F-85E0-D8F5C1CE7E80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54E35FC2-99A5-F646-81A5-B841AD29FF8F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58A04181-EAF2-C942-9E94-479EE4F94B77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 136">
              <a:extLst>
                <a:ext uri="{FF2B5EF4-FFF2-40B4-BE49-F238E27FC236}">
                  <a16:creationId xmlns:a16="http://schemas.microsoft.com/office/drawing/2014/main" id="{7AA5E0F1-3065-AC47-9550-2E8DA3E91B0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299127" y="1235658"/>
              <a:ext cx="338135" cy="720726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46" name="Rounded Rectangle 45">
                <a:extLst>
                  <a:ext uri="{FF2B5EF4-FFF2-40B4-BE49-F238E27FC236}">
                    <a16:creationId xmlns:a16="http://schemas.microsoft.com/office/drawing/2014/main" id="{A1A61CD4-2523-CA48-8508-6FDAEB58A00F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CB140F8-57C7-474D-8721-27D84D50900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7DAE9812-56C8-1D4D-8854-7C8AE715C071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C430EB81-3AE6-C54F-8412-B6503F51760B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F19F905E-2BC4-3B4D-8A4B-813231881063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D1A918C1-48F4-3B45-8D46-DFD7AE7ACA0D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143">
              <a:extLst>
                <a:ext uri="{FF2B5EF4-FFF2-40B4-BE49-F238E27FC236}">
                  <a16:creationId xmlns:a16="http://schemas.microsoft.com/office/drawing/2014/main" id="{F8D527B3-93A2-CB48-B5AC-3D7F62DDFA7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347491" y="2656472"/>
              <a:ext cx="338135" cy="720726"/>
              <a:chOff x="609601" y="5486400"/>
              <a:chExt cx="609600" cy="1295401"/>
            </a:xfrm>
            <a:solidFill>
              <a:srgbClr val="00FF00"/>
            </a:solidFill>
          </p:grpSpPr>
          <p:sp>
            <p:nvSpPr>
              <p:cNvPr id="40" name="Rounded Rectangle 39">
                <a:extLst>
                  <a:ext uri="{FF2B5EF4-FFF2-40B4-BE49-F238E27FC236}">
                    <a16:creationId xmlns:a16="http://schemas.microsoft.com/office/drawing/2014/main" id="{08FB6F14-51B7-6B4C-8654-7204211F8D13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00FF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D2433FD2-82BE-524A-A494-E2EC972D57B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00FF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154C6913-6D6B-4C43-9D12-AB0BA32FA789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1953B878-0958-7449-9161-CA25D787BD52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22D4507B-C47F-F141-B26A-CA1D946C2640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B5E038BC-6821-454E-9E47-E6ACFAEC8E00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Group 150">
              <a:extLst>
                <a:ext uri="{FF2B5EF4-FFF2-40B4-BE49-F238E27FC236}">
                  <a16:creationId xmlns:a16="http://schemas.microsoft.com/office/drawing/2014/main" id="{1F743F12-1D3C-F54E-9F67-90CD19FEEA9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537990" y="1696030"/>
              <a:ext cx="338135" cy="720726"/>
              <a:chOff x="609601" y="5486400"/>
              <a:chExt cx="609600" cy="1295401"/>
            </a:xfrm>
            <a:solidFill>
              <a:srgbClr val="660066"/>
            </a:solidFill>
          </p:grpSpPr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1F65DA1B-8646-614B-AE3B-729C74450F75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66006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5744ABF5-6599-2F46-B3B1-51ED1300698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66006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5A73661B-D911-2242-9437-03766B79F0EE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8BB143F2-8FDB-7645-BF31-BEE08D527BAF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5FD70827-D2B5-404D-BDE6-03F99F128A1C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8A7AA4EF-B4A7-8246-87E1-466FAA981344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0015E9BD-67EA-8F4D-9624-1613AAE4BAE9}"/>
                </a:ext>
              </a:extLst>
            </p:cNvPr>
            <p:cNvCxnSpPr/>
            <p:nvPr/>
          </p:nvCxnSpPr>
          <p:spPr bwMode="auto">
            <a:xfrm flipV="1">
              <a:off x="4583901" y="1881772"/>
              <a:ext cx="796924" cy="341312"/>
            </a:xfrm>
            <a:prstGeom prst="straightConnector1">
              <a:avLst/>
            </a:prstGeom>
            <a:ln w="508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6FB31357-1BE2-3F4D-88BD-18948FF2C516}"/>
                </a:ext>
              </a:extLst>
            </p:cNvPr>
            <p:cNvCxnSpPr/>
            <p:nvPr/>
          </p:nvCxnSpPr>
          <p:spPr bwMode="auto">
            <a:xfrm>
              <a:off x="4569613" y="3054935"/>
              <a:ext cx="761999" cy="152400"/>
            </a:xfrm>
            <a:prstGeom prst="straightConnector1">
              <a:avLst/>
            </a:prstGeom>
            <a:ln w="508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118">
            <a:extLst>
              <a:ext uri="{FF2B5EF4-FFF2-40B4-BE49-F238E27FC236}">
                <a16:creationId xmlns:a16="http://schemas.microsoft.com/office/drawing/2014/main" id="{C1A329CF-7597-8D49-8BD1-AA58C4999930}"/>
              </a:ext>
            </a:extLst>
          </p:cNvPr>
          <p:cNvGrpSpPr>
            <a:grpSpLocks/>
          </p:cNvGrpSpPr>
          <p:nvPr/>
        </p:nvGrpSpPr>
        <p:grpSpPr bwMode="auto">
          <a:xfrm>
            <a:off x="8185321" y="1600200"/>
            <a:ext cx="1703387" cy="3765550"/>
            <a:chOff x="5812626" y="645002"/>
            <a:chExt cx="1704169" cy="3765660"/>
          </a:xfrm>
        </p:grpSpPr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7FC7FFB8-EB43-0B46-8B7B-55DDD972FC78}"/>
                </a:ext>
              </a:extLst>
            </p:cNvPr>
            <p:cNvCxnSpPr/>
            <p:nvPr/>
          </p:nvCxnSpPr>
          <p:spPr bwMode="auto">
            <a:xfrm flipV="1">
              <a:off x="5812626" y="2826291"/>
              <a:ext cx="797291" cy="341323"/>
            </a:xfrm>
            <a:prstGeom prst="straightConnector1">
              <a:avLst/>
            </a:prstGeom>
            <a:ln w="508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3019B553-C1A1-2B4B-B618-D7E0FED677BB}"/>
                </a:ext>
              </a:extLst>
            </p:cNvPr>
            <p:cNvCxnSpPr/>
            <p:nvPr/>
          </p:nvCxnSpPr>
          <p:spPr bwMode="auto">
            <a:xfrm flipV="1">
              <a:off x="5917449" y="1273670"/>
              <a:ext cx="797291" cy="341323"/>
            </a:xfrm>
            <a:prstGeom prst="straightConnector1">
              <a:avLst/>
            </a:prstGeom>
            <a:ln w="508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C67F53D9-6403-8646-A6A6-E6D0ECBB1353}"/>
                </a:ext>
              </a:extLst>
            </p:cNvPr>
            <p:cNvCxnSpPr/>
            <p:nvPr/>
          </p:nvCxnSpPr>
          <p:spPr bwMode="auto">
            <a:xfrm>
              <a:off x="5952390" y="2034106"/>
              <a:ext cx="762350" cy="153991"/>
            </a:xfrm>
            <a:prstGeom prst="straightConnector1">
              <a:avLst/>
            </a:prstGeom>
            <a:ln w="508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C64E502D-918B-6449-AA5B-1EF2516F796C}"/>
                </a:ext>
              </a:extLst>
            </p:cNvPr>
            <p:cNvCxnSpPr/>
            <p:nvPr/>
          </p:nvCxnSpPr>
          <p:spPr bwMode="auto">
            <a:xfrm>
              <a:off x="6042919" y="3761356"/>
              <a:ext cx="762350" cy="153991"/>
            </a:xfrm>
            <a:prstGeom prst="straightConnector1">
              <a:avLst/>
            </a:prstGeom>
            <a:ln w="508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" name="Group 129">
              <a:extLst>
                <a:ext uri="{FF2B5EF4-FFF2-40B4-BE49-F238E27FC236}">
                  <a16:creationId xmlns:a16="http://schemas.microsoft.com/office/drawing/2014/main" id="{996AB16C-813E-BB48-90EE-CB703FB4605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850051" y="3689936"/>
              <a:ext cx="338135" cy="720726"/>
              <a:chOff x="609601" y="5486400"/>
              <a:chExt cx="609600" cy="1295401"/>
            </a:xfrm>
            <a:solidFill>
              <a:srgbClr val="660066"/>
            </a:solidFill>
          </p:grpSpPr>
          <p:sp>
            <p:nvSpPr>
              <p:cNvPr id="113" name="Rounded Rectangle 112">
                <a:extLst>
                  <a:ext uri="{FF2B5EF4-FFF2-40B4-BE49-F238E27FC236}">
                    <a16:creationId xmlns:a16="http://schemas.microsoft.com/office/drawing/2014/main" id="{17CF42B1-5B05-0444-AC22-DE1BD0C76C65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66006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6E859087-0506-CE4B-B9FA-7C07CCAA627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66006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3D4C0EA9-2951-3A45-BEF5-1B7BF6496D5E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AF8710CC-C762-2149-9038-0679F178928B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48CC0DD4-7334-8A48-B384-7209A4C37AA3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B81934A5-4BC5-614B-AB47-E6DBC5522B52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oup 129">
              <a:extLst>
                <a:ext uri="{FF2B5EF4-FFF2-40B4-BE49-F238E27FC236}">
                  <a16:creationId xmlns:a16="http://schemas.microsoft.com/office/drawing/2014/main" id="{A62063AB-0EE5-4F4D-A462-302A664F6E5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680982" y="645002"/>
              <a:ext cx="338135" cy="720726"/>
              <a:chOff x="609601" y="5486400"/>
              <a:chExt cx="609600" cy="1295401"/>
            </a:xfrm>
            <a:solidFill>
              <a:srgbClr val="660066"/>
            </a:solidFill>
          </p:grpSpPr>
          <p:sp>
            <p:nvSpPr>
              <p:cNvPr id="107" name="Rounded Rectangle 106">
                <a:extLst>
                  <a:ext uri="{FF2B5EF4-FFF2-40B4-BE49-F238E27FC236}">
                    <a16:creationId xmlns:a16="http://schemas.microsoft.com/office/drawing/2014/main" id="{90D6B60B-CA7D-CB41-8BFD-17F0B195AD6A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66006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0BC3F5FC-7EDE-524E-832C-DF801E3C42C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66006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4219B098-B294-3347-BE40-0464788414A8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A2A98F65-5AC3-D246-BB4E-F483865D5C16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811008EF-478F-0E47-82D6-4FC13B2F3D4B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49B2F965-301B-DD4B-9731-87ACC5AF3E38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Group 129">
              <a:extLst>
                <a:ext uri="{FF2B5EF4-FFF2-40B4-BE49-F238E27FC236}">
                  <a16:creationId xmlns:a16="http://schemas.microsoft.com/office/drawing/2014/main" id="{D16EA93C-6C5D-1F47-B87C-413F1F7ADBE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984983" y="1635708"/>
              <a:ext cx="338135" cy="720726"/>
              <a:chOff x="609601" y="5486400"/>
              <a:chExt cx="609600" cy="1295401"/>
            </a:xfrm>
            <a:solidFill>
              <a:srgbClr val="660066"/>
            </a:solidFill>
          </p:grpSpPr>
          <p:sp>
            <p:nvSpPr>
              <p:cNvPr id="101" name="Rounded Rectangle 100">
                <a:extLst>
                  <a:ext uri="{FF2B5EF4-FFF2-40B4-BE49-F238E27FC236}">
                    <a16:creationId xmlns:a16="http://schemas.microsoft.com/office/drawing/2014/main" id="{9FB7389B-3B2D-864E-AD1B-21CEFA5DB7A0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66006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5982F064-B34F-F943-BA18-0186B3733BE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66006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6982207D-C7F1-4640-A1D8-41C68DAB2C91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9572EFF4-E5F0-B341-8609-318A53E3E04A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4573711C-9A4A-9D47-9F37-C6F1E38CE3F5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29C9D743-448A-D643-AC0D-16F027295B49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129">
              <a:extLst>
                <a:ext uri="{FF2B5EF4-FFF2-40B4-BE49-F238E27FC236}">
                  <a16:creationId xmlns:a16="http://schemas.microsoft.com/office/drawing/2014/main" id="{15CA2FD0-9C1C-9A44-8E06-64FE47FD794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027049" y="745121"/>
              <a:ext cx="338135" cy="720726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95" name="Rounded Rectangle 94">
                <a:extLst>
                  <a:ext uri="{FF2B5EF4-FFF2-40B4-BE49-F238E27FC236}">
                    <a16:creationId xmlns:a16="http://schemas.microsoft.com/office/drawing/2014/main" id="{1F44245E-9E03-3C41-BE43-C904E783FD1C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5A42AEC6-6606-2442-B34E-C41C319062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09E01A5C-13F2-EB44-899C-E987A1300026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E768EE05-4C50-4441-87BF-6BEF6F3BE503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5B23D67A-CBDA-F54D-99E2-14B98C8001C3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CC90350A-BE8C-5744-8563-1F6AE4BDB7AD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Group 129">
              <a:extLst>
                <a:ext uri="{FF2B5EF4-FFF2-40B4-BE49-F238E27FC236}">
                  <a16:creationId xmlns:a16="http://schemas.microsoft.com/office/drawing/2014/main" id="{17EAC535-4756-614D-A9DB-3371A81CFCC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701614" y="1884944"/>
              <a:ext cx="338135" cy="720726"/>
              <a:chOff x="609601" y="5486400"/>
              <a:chExt cx="609600" cy="1295401"/>
            </a:xfrm>
            <a:solidFill>
              <a:srgbClr val="00FF00"/>
            </a:solidFill>
          </p:grpSpPr>
          <p:sp>
            <p:nvSpPr>
              <p:cNvPr id="89" name="Rounded Rectangle 88">
                <a:extLst>
                  <a:ext uri="{FF2B5EF4-FFF2-40B4-BE49-F238E27FC236}">
                    <a16:creationId xmlns:a16="http://schemas.microsoft.com/office/drawing/2014/main" id="{351D07EC-2803-824A-BD2A-3A030921E486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00FF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DCE71514-8CA2-964C-B8E2-2C7DA2EA11F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00FF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50EFC699-71AA-6946-8CC7-AC07966648A7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586E7CC5-6CB9-C847-9921-B879B6B0BF32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5101A98C-5EE8-2547-B7D2-17C487C8F600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2163582E-B061-2E48-B225-1A65B12FE53C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Group 129">
              <a:extLst>
                <a:ext uri="{FF2B5EF4-FFF2-40B4-BE49-F238E27FC236}">
                  <a16:creationId xmlns:a16="http://schemas.microsoft.com/office/drawing/2014/main" id="{921742F4-8001-CE4E-BD3F-4B6740054B6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828615" y="2642180"/>
              <a:ext cx="338135" cy="720726"/>
              <a:chOff x="609601" y="5486400"/>
              <a:chExt cx="609600" cy="1295401"/>
            </a:xfrm>
            <a:solidFill>
              <a:srgbClr val="00FF00"/>
            </a:solidFill>
          </p:grpSpPr>
          <p:sp>
            <p:nvSpPr>
              <p:cNvPr id="83" name="Rounded Rectangle 82">
                <a:extLst>
                  <a:ext uri="{FF2B5EF4-FFF2-40B4-BE49-F238E27FC236}">
                    <a16:creationId xmlns:a16="http://schemas.microsoft.com/office/drawing/2014/main" id="{3865A1E8-523E-E04E-A7B2-41AFAC66B77B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00FF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D5D9F89F-E5FD-EA46-A7DA-96E941E088C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00FF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40500E7B-0D45-B04B-8736-D67D814141E0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87B174F0-9FA2-1B4E-8ABA-104956EB4F61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7B82C839-7431-5449-833E-058E00707C21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C96E5CC3-6DDB-BF4C-99D7-CFE99FA0969E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Group 129">
              <a:extLst>
                <a:ext uri="{FF2B5EF4-FFF2-40B4-BE49-F238E27FC236}">
                  <a16:creationId xmlns:a16="http://schemas.microsoft.com/office/drawing/2014/main" id="{0ACFA325-6E7B-F44B-8495-06C26D409C3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32550" y="2826335"/>
              <a:ext cx="338135" cy="720726"/>
              <a:chOff x="609601" y="5486400"/>
              <a:chExt cx="609600" cy="1295401"/>
            </a:xfrm>
            <a:solidFill>
              <a:srgbClr val="660066"/>
            </a:solidFill>
          </p:grpSpPr>
          <p:sp>
            <p:nvSpPr>
              <p:cNvPr id="77" name="Rounded Rectangle 76">
                <a:extLst>
                  <a:ext uri="{FF2B5EF4-FFF2-40B4-BE49-F238E27FC236}">
                    <a16:creationId xmlns:a16="http://schemas.microsoft.com/office/drawing/2014/main" id="{4730E11E-2F2C-DA49-9BFB-A7534CA403EA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66006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67756FBC-2716-1640-AEF5-F2D920DA51E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66006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B47DFF72-9308-7F4A-84C8-8042EA548FED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7E942F2B-4197-084C-81A6-A0363F48391B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38DF1894-7FEA-EC4E-BAEF-91FC09C9D19D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8599E9BE-73CE-9549-95AB-7A18D4C2CE36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66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Group 129">
              <a:extLst>
                <a:ext uri="{FF2B5EF4-FFF2-40B4-BE49-F238E27FC236}">
                  <a16:creationId xmlns:a16="http://schemas.microsoft.com/office/drawing/2014/main" id="{FE1998F1-CCAC-EB49-9F20-0361308D27B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178660" y="3554202"/>
              <a:ext cx="338135" cy="720726"/>
              <a:chOff x="609601" y="5486400"/>
              <a:chExt cx="609600" cy="1295401"/>
            </a:xfrm>
            <a:solidFill>
              <a:srgbClr val="00FF00"/>
            </a:solidFill>
          </p:grpSpPr>
          <p:sp>
            <p:nvSpPr>
              <p:cNvPr id="71" name="Rounded Rectangle 70">
                <a:extLst>
                  <a:ext uri="{FF2B5EF4-FFF2-40B4-BE49-F238E27FC236}">
                    <a16:creationId xmlns:a16="http://schemas.microsoft.com/office/drawing/2014/main" id="{677C1641-4797-9C4F-BD5B-FE61721CD433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>
                <a:solidFill>
                  <a:srgbClr val="00FF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8DF64959-AB93-8E4D-8B62-9C13F9D0539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>
                <a:solidFill>
                  <a:srgbClr val="00FF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D794CF3E-ABFD-8C4E-A853-96662FA4561F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32DF4BDA-8803-9A44-A07F-5A70737B8132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6B2C36B0-49CB-C447-9EA9-201B8F4913E1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508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3B254FA1-6ADD-B24B-874D-5443CE0A4F9B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508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867D243A-2F27-C043-A195-13425BF3C29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32195" y="2338389"/>
            <a:ext cx="2235200" cy="1812925"/>
            <a:chOff x="2156012" y="1939520"/>
            <a:chExt cx="4642630" cy="3765660"/>
          </a:xfrm>
        </p:grpSpPr>
        <p:grpSp>
          <p:nvGrpSpPr>
            <p:cNvPr id="120" name="Group 108">
              <a:extLst>
                <a:ext uri="{FF2B5EF4-FFF2-40B4-BE49-F238E27FC236}">
                  <a16:creationId xmlns:a16="http://schemas.microsoft.com/office/drawing/2014/main" id="{EEE4A863-E158-464E-9948-472752C9F66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56012" y="3328686"/>
              <a:ext cx="338138" cy="720725"/>
              <a:chOff x="609599" y="5486400"/>
              <a:chExt cx="609600" cy="1295400"/>
            </a:xfrm>
            <a:solidFill>
              <a:srgbClr val="FF0000"/>
            </a:solidFill>
          </p:grpSpPr>
          <p:sp>
            <p:nvSpPr>
              <p:cNvPr id="226" name="Rounded Rectangle 49">
                <a:extLst>
                  <a:ext uri="{FF2B5EF4-FFF2-40B4-BE49-F238E27FC236}">
                    <a16:creationId xmlns:a16="http://schemas.microsoft.com/office/drawing/2014/main" id="{CB1BE1AF-5774-2E4C-86DB-FB53323E5FC9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3" cy="607753"/>
              </a:xfrm>
              <a:prstGeom prst="roundRect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7" name="Oval 50">
                <a:extLst>
                  <a:ext uri="{FF2B5EF4-FFF2-40B4-BE49-F238E27FC236}">
                    <a16:creationId xmlns:a16="http://schemas.microsoft.com/office/drawing/2014/main" id="{FD86E4BF-66C2-604D-BCF3-DC09B60CE08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7" y="5486400"/>
                <a:ext cx="269025" cy="268211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228" name="Straight Connector 51">
                <a:extLst>
                  <a:ext uri="{FF2B5EF4-FFF2-40B4-BE49-F238E27FC236}">
                    <a16:creationId xmlns:a16="http://schemas.microsoft.com/office/drawing/2014/main" id="{31F69C73-3EB7-B549-BBC4-4B43BC5E4DC7}"/>
                  </a:ext>
                </a:extLst>
              </p:cNvPr>
              <p:cNvCxnSpPr/>
              <p:nvPr/>
            </p:nvCxnSpPr>
            <p:spPr>
              <a:xfrm rot="5400000">
                <a:off x="494270" y="5941274"/>
                <a:ext cx="382343" cy="151685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52">
                <a:extLst>
                  <a:ext uri="{FF2B5EF4-FFF2-40B4-BE49-F238E27FC236}">
                    <a16:creationId xmlns:a16="http://schemas.microsoft.com/office/drawing/2014/main" id="{619AAE11-EED3-0F49-807D-640379DA8A4B}"/>
                  </a:ext>
                </a:extLst>
              </p:cNvPr>
              <p:cNvCxnSpPr/>
              <p:nvPr/>
            </p:nvCxnSpPr>
            <p:spPr>
              <a:xfrm rot="5400000">
                <a:off x="645956" y="6589198"/>
                <a:ext cx="382343" cy="2861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53">
                <a:extLst>
                  <a:ext uri="{FF2B5EF4-FFF2-40B4-BE49-F238E27FC236}">
                    <a16:creationId xmlns:a16="http://schemas.microsoft.com/office/drawing/2014/main" id="{93C07DB4-43B7-C24B-8778-4DB9ED2E8840}"/>
                  </a:ext>
                </a:extLst>
              </p:cNvPr>
              <p:cNvCxnSpPr/>
              <p:nvPr/>
            </p:nvCxnSpPr>
            <p:spPr>
              <a:xfrm rot="5400000">
                <a:off x="800502" y="6589198"/>
                <a:ext cx="382343" cy="2861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54">
                <a:extLst>
                  <a:ext uri="{FF2B5EF4-FFF2-40B4-BE49-F238E27FC236}">
                    <a16:creationId xmlns:a16="http://schemas.microsoft.com/office/drawing/2014/main" id="{912C2EAE-73E2-AE47-8D07-1F81F8EC9EA3}"/>
                  </a:ext>
                </a:extLst>
              </p:cNvPr>
              <p:cNvCxnSpPr/>
              <p:nvPr/>
            </p:nvCxnSpPr>
            <p:spPr>
              <a:xfrm rot="16200000" flipH="1">
                <a:off x="953612" y="5939847"/>
                <a:ext cx="379489" cy="151685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1" name="Group 115">
              <a:extLst>
                <a:ext uri="{FF2B5EF4-FFF2-40B4-BE49-F238E27FC236}">
                  <a16:creationId xmlns:a16="http://schemas.microsoft.com/office/drawing/2014/main" id="{AC4B2A48-69E8-AD48-B65A-BAAA5CA0E3D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427599" y="3836686"/>
              <a:ext cx="338138" cy="720725"/>
              <a:chOff x="609599" y="5486400"/>
              <a:chExt cx="609600" cy="1295400"/>
            </a:xfrm>
            <a:solidFill>
              <a:srgbClr val="FF0000"/>
            </a:solidFill>
          </p:grpSpPr>
          <p:sp>
            <p:nvSpPr>
              <p:cNvPr id="220" name="Rounded Rectangle 43">
                <a:extLst>
                  <a:ext uri="{FF2B5EF4-FFF2-40B4-BE49-F238E27FC236}">
                    <a16:creationId xmlns:a16="http://schemas.microsoft.com/office/drawing/2014/main" id="{5BE078BB-7965-314D-AEFF-97FE770257C5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3" cy="607753"/>
              </a:xfrm>
              <a:prstGeom prst="roundRect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1" name="Oval 44">
                <a:extLst>
                  <a:ext uri="{FF2B5EF4-FFF2-40B4-BE49-F238E27FC236}">
                    <a16:creationId xmlns:a16="http://schemas.microsoft.com/office/drawing/2014/main" id="{233AB9C3-D351-6347-8B9F-16F88B819B3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7" y="5486400"/>
                <a:ext cx="269025" cy="268211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222" name="Straight Connector 45">
                <a:extLst>
                  <a:ext uri="{FF2B5EF4-FFF2-40B4-BE49-F238E27FC236}">
                    <a16:creationId xmlns:a16="http://schemas.microsoft.com/office/drawing/2014/main" id="{ECEF5E66-801A-1B46-A7C7-D34A1B0CB447}"/>
                  </a:ext>
                </a:extLst>
              </p:cNvPr>
              <p:cNvCxnSpPr/>
              <p:nvPr/>
            </p:nvCxnSpPr>
            <p:spPr>
              <a:xfrm rot="5400000">
                <a:off x="494270" y="5941274"/>
                <a:ext cx="382343" cy="151685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46">
                <a:extLst>
                  <a:ext uri="{FF2B5EF4-FFF2-40B4-BE49-F238E27FC236}">
                    <a16:creationId xmlns:a16="http://schemas.microsoft.com/office/drawing/2014/main" id="{37D14C90-58B5-584B-A532-4EF3F15852DC}"/>
                  </a:ext>
                </a:extLst>
              </p:cNvPr>
              <p:cNvCxnSpPr/>
              <p:nvPr/>
            </p:nvCxnSpPr>
            <p:spPr>
              <a:xfrm rot="5400000">
                <a:off x="645956" y="6589198"/>
                <a:ext cx="382343" cy="2861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Straight Connector 47">
                <a:extLst>
                  <a:ext uri="{FF2B5EF4-FFF2-40B4-BE49-F238E27FC236}">
                    <a16:creationId xmlns:a16="http://schemas.microsoft.com/office/drawing/2014/main" id="{7126B7CE-F69F-3344-895A-75F2BAF8210F}"/>
                  </a:ext>
                </a:extLst>
              </p:cNvPr>
              <p:cNvCxnSpPr/>
              <p:nvPr/>
            </p:nvCxnSpPr>
            <p:spPr>
              <a:xfrm rot="5400000">
                <a:off x="800502" y="6589198"/>
                <a:ext cx="382343" cy="2861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48">
                <a:extLst>
                  <a:ext uri="{FF2B5EF4-FFF2-40B4-BE49-F238E27FC236}">
                    <a16:creationId xmlns:a16="http://schemas.microsoft.com/office/drawing/2014/main" id="{5FFB17BC-E033-D546-8553-2CF969B80817}"/>
                  </a:ext>
                </a:extLst>
              </p:cNvPr>
              <p:cNvCxnSpPr/>
              <p:nvPr/>
            </p:nvCxnSpPr>
            <p:spPr>
              <a:xfrm rot="16200000" flipH="1">
                <a:off x="953612" y="5939847"/>
                <a:ext cx="379489" cy="151685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6D1FE2FD-FC08-B348-AC73-0588947B062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342669" y="2990548"/>
              <a:ext cx="338138" cy="720725"/>
              <a:chOff x="609599" y="5486400"/>
              <a:chExt cx="609600" cy="1295400"/>
            </a:xfrm>
            <a:solidFill>
              <a:srgbClr val="FF0000"/>
            </a:solidFill>
          </p:grpSpPr>
          <p:sp>
            <p:nvSpPr>
              <p:cNvPr id="214" name="Rounded Rectangle 37">
                <a:extLst>
                  <a:ext uri="{FF2B5EF4-FFF2-40B4-BE49-F238E27FC236}">
                    <a16:creationId xmlns:a16="http://schemas.microsoft.com/office/drawing/2014/main" id="{B56A01F0-C85D-EB40-B741-823A1425B37F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3" cy="607753"/>
              </a:xfrm>
              <a:prstGeom prst="roundRect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15" name="Oval 38">
                <a:extLst>
                  <a:ext uri="{FF2B5EF4-FFF2-40B4-BE49-F238E27FC236}">
                    <a16:creationId xmlns:a16="http://schemas.microsoft.com/office/drawing/2014/main" id="{CF0C5FBB-852B-584B-B1FC-A646A52334E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7" y="5486400"/>
                <a:ext cx="269025" cy="268211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216" name="Straight Connector 39">
                <a:extLst>
                  <a:ext uri="{FF2B5EF4-FFF2-40B4-BE49-F238E27FC236}">
                    <a16:creationId xmlns:a16="http://schemas.microsoft.com/office/drawing/2014/main" id="{C756D2F5-817E-1C48-B569-E4D8B9374BE6}"/>
                  </a:ext>
                </a:extLst>
              </p:cNvPr>
              <p:cNvCxnSpPr/>
              <p:nvPr/>
            </p:nvCxnSpPr>
            <p:spPr>
              <a:xfrm rot="5400000">
                <a:off x="494270" y="5941274"/>
                <a:ext cx="382343" cy="151685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40">
                <a:extLst>
                  <a:ext uri="{FF2B5EF4-FFF2-40B4-BE49-F238E27FC236}">
                    <a16:creationId xmlns:a16="http://schemas.microsoft.com/office/drawing/2014/main" id="{D2D3C520-D43F-D34D-9B41-306A27469134}"/>
                  </a:ext>
                </a:extLst>
              </p:cNvPr>
              <p:cNvCxnSpPr/>
              <p:nvPr/>
            </p:nvCxnSpPr>
            <p:spPr>
              <a:xfrm rot="5400000">
                <a:off x="645956" y="6589198"/>
                <a:ext cx="382343" cy="2861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41">
                <a:extLst>
                  <a:ext uri="{FF2B5EF4-FFF2-40B4-BE49-F238E27FC236}">
                    <a16:creationId xmlns:a16="http://schemas.microsoft.com/office/drawing/2014/main" id="{7FB46B62-983E-394E-A750-33D0238AEA9E}"/>
                  </a:ext>
                </a:extLst>
              </p:cNvPr>
              <p:cNvCxnSpPr/>
              <p:nvPr/>
            </p:nvCxnSpPr>
            <p:spPr>
              <a:xfrm rot="5400000">
                <a:off x="800502" y="6589198"/>
                <a:ext cx="382343" cy="2861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42">
                <a:extLst>
                  <a:ext uri="{FF2B5EF4-FFF2-40B4-BE49-F238E27FC236}">
                    <a16:creationId xmlns:a16="http://schemas.microsoft.com/office/drawing/2014/main" id="{482ED976-95ED-F245-BAED-DAA5062BCC23}"/>
                  </a:ext>
                </a:extLst>
              </p:cNvPr>
              <p:cNvCxnSpPr/>
              <p:nvPr/>
            </p:nvCxnSpPr>
            <p:spPr>
              <a:xfrm rot="16200000" flipH="1">
                <a:off x="953612" y="5939847"/>
                <a:ext cx="379489" cy="151685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Group 129">
              <a:extLst>
                <a:ext uri="{FF2B5EF4-FFF2-40B4-BE49-F238E27FC236}">
                  <a16:creationId xmlns:a16="http://schemas.microsoft.com/office/drawing/2014/main" id="{1A983266-35FD-9C41-A3A7-A179BF34532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756338" y="4624091"/>
              <a:ext cx="338135" cy="720726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208" name="Rounded Rectangle 31">
                <a:extLst>
                  <a:ext uri="{FF2B5EF4-FFF2-40B4-BE49-F238E27FC236}">
                    <a16:creationId xmlns:a16="http://schemas.microsoft.com/office/drawing/2014/main" id="{34064EB2-05B2-3A47-9185-502BC3D8056A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9" name="Oval 32">
                <a:extLst>
                  <a:ext uri="{FF2B5EF4-FFF2-40B4-BE49-F238E27FC236}">
                    <a16:creationId xmlns:a16="http://schemas.microsoft.com/office/drawing/2014/main" id="{ECF9B56B-50CC-3C47-B8C0-DF61F1C623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210" name="Straight Connector 33">
                <a:extLst>
                  <a:ext uri="{FF2B5EF4-FFF2-40B4-BE49-F238E27FC236}">
                    <a16:creationId xmlns:a16="http://schemas.microsoft.com/office/drawing/2014/main" id="{80766E6A-C14C-E047-987A-050375C71BAE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34">
                <a:extLst>
                  <a:ext uri="{FF2B5EF4-FFF2-40B4-BE49-F238E27FC236}">
                    <a16:creationId xmlns:a16="http://schemas.microsoft.com/office/drawing/2014/main" id="{64F3E86C-8ACE-DA4C-AC0B-2206F3230A06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35">
                <a:extLst>
                  <a:ext uri="{FF2B5EF4-FFF2-40B4-BE49-F238E27FC236}">
                    <a16:creationId xmlns:a16="http://schemas.microsoft.com/office/drawing/2014/main" id="{39F8BEBD-16F5-4142-A058-24C2FA3C8564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36">
                <a:extLst>
                  <a:ext uri="{FF2B5EF4-FFF2-40B4-BE49-F238E27FC236}">
                    <a16:creationId xmlns:a16="http://schemas.microsoft.com/office/drawing/2014/main" id="{6D8069FF-FCCE-1644-9743-F8A3179B04F2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4" name="Group 136">
              <a:extLst>
                <a:ext uri="{FF2B5EF4-FFF2-40B4-BE49-F238E27FC236}">
                  <a16:creationId xmlns:a16="http://schemas.microsoft.com/office/drawing/2014/main" id="{6876A926-D2F9-E44D-8A46-45EB15F6656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580974" y="2530176"/>
              <a:ext cx="338135" cy="720726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202" name="Rounded Rectangle 25">
                <a:extLst>
                  <a:ext uri="{FF2B5EF4-FFF2-40B4-BE49-F238E27FC236}">
                    <a16:creationId xmlns:a16="http://schemas.microsoft.com/office/drawing/2014/main" id="{1803002A-4A9B-F144-8C14-E91382FFE4B2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3" name="Oval 26">
                <a:extLst>
                  <a:ext uri="{FF2B5EF4-FFF2-40B4-BE49-F238E27FC236}">
                    <a16:creationId xmlns:a16="http://schemas.microsoft.com/office/drawing/2014/main" id="{E187EEF5-5E22-EF40-A8B1-ECE4BB87851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204" name="Straight Connector 27">
                <a:extLst>
                  <a:ext uri="{FF2B5EF4-FFF2-40B4-BE49-F238E27FC236}">
                    <a16:creationId xmlns:a16="http://schemas.microsoft.com/office/drawing/2014/main" id="{D61FD969-B5F0-6A4E-B6A9-68295C41DAFA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8">
                <a:extLst>
                  <a:ext uri="{FF2B5EF4-FFF2-40B4-BE49-F238E27FC236}">
                    <a16:creationId xmlns:a16="http://schemas.microsoft.com/office/drawing/2014/main" id="{51E7D802-E671-9243-A3C2-EEB197AE6524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9">
                <a:extLst>
                  <a:ext uri="{FF2B5EF4-FFF2-40B4-BE49-F238E27FC236}">
                    <a16:creationId xmlns:a16="http://schemas.microsoft.com/office/drawing/2014/main" id="{BA88C53E-12F7-D342-AFF3-EB45A63C9A3F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30">
                <a:extLst>
                  <a:ext uri="{FF2B5EF4-FFF2-40B4-BE49-F238E27FC236}">
                    <a16:creationId xmlns:a16="http://schemas.microsoft.com/office/drawing/2014/main" id="{38CEF0D9-7994-1540-B02A-2B004D12C5CC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5" name="Group 143">
              <a:extLst>
                <a:ext uri="{FF2B5EF4-FFF2-40B4-BE49-F238E27FC236}">
                  <a16:creationId xmlns:a16="http://schemas.microsoft.com/office/drawing/2014/main" id="{6B7E2254-8AFC-C641-8E9A-5D05E5149AC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629338" y="3950990"/>
              <a:ext cx="338135" cy="720726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196" name="Rounded Rectangle 19">
                <a:extLst>
                  <a:ext uri="{FF2B5EF4-FFF2-40B4-BE49-F238E27FC236}">
                    <a16:creationId xmlns:a16="http://schemas.microsoft.com/office/drawing/2014/main" id="{689E9B79-41FA-5642-91D3-65716876858D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7" name="Oval 20">
                <a:extLst>
                  <a:ext uri="{FF2B5EF4-FFF2-40B4-BE49-F238E27FC236}">
                    <a16:creationId xmlns:a16="http://schemas.microsoft.com/office/drawing/2014/main" id="{39911B2E-2E09-4B42-8945-1B3BBF01667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98" name="Straight Connector 21">
                <a:extLst>
                  <a:ext uri="{FF2B5EF4-FFF2-40B4-BE49-F238E27FC236}">
                    <a16:creationId xmlns:a16="http://schemas.microsoft.com/office/drawing/2014/main" id="{776F7DD6-0DD0-E94D-85EA-389101BED2D5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22">
                <a:extLst>
                  <a:ext uri="{FF2B5EF4-FFF2-40B4-BE49-F238E27FC236}">
                    <a16:creationId xmlns:a16="http://schemas.microsoft.com/office/drawing/2014/main" id="{81AE2FB1-19E2-834F-9395-99FB854CC199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23">
                <a:extLst>
                  <a:ext uri="{FF2B5EF4-FFF2-40B4-BE49-F238E27FC236}">
                    <a16:creationId xmlns:a16="http://schemas.microsoft.com/office/drawing/2014/main" id="{8DD2EA08-9AD4-5048-BB28-EB64389DAB64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4">
                <a:extLst>
                  <a:ext uri="{FF2B5EF4-FFF2-40B4-BE49-F238E27FC236}">
                    <a16:creationId xmlns:a16="http://schemas.microsoft.com/office/drawing/2014/main" id="{D623929D-633B-5046-86A5-0EDBA734EDF9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6" name="Group 150">
              <a:extLst>
                <a:ext uri="{FF2B5EF4-FFF2-40B4-BE49-F238E27FC236}">
                  <a16:creationId xmlns:a16="http://schemas.microsoft.com/office/drawing/2014/main" id="{0FF01C3B-705F-D044-A98A-0C4043E8273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819837" y="2990548"/>
              <a:ext cx="338135" cy="720726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190" name="Rounded Rectangle 189">
                <a:extLst>
                  <a:ext uri="{FF2B5EF4-FFF2-40B4-BE49-F238E27FC236}">
                    <a16:creationId xmlns:a16="http://schemas.microsoft.com/office/drawing/2014/main" id="{E4B0EDBB-7D36-7848-B4C8-B49891F472CF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1" name="Oval 190">
                <a:extLst>
                  <a:ext uri="{FF2B5EF4-FFF2-40B4-BE49-F238E27FC236}">
                    <a16:creationId xmlns:a16="http://schemas.microsoft.com/office/drawing/2014/main" id="{F9F0E5BF-1634-9B4F-844E-61DD107662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17F6A595-B897-2C41-9934-ECF783907B56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6">
                <a:extLst>
                  <a:ext uri="{FF2B5EF4-FFF2-40B4-BE49-F238E27FC236}">
                    <a16:creationId xmlns:a16="http://schemas.microsoft.com/office/drawing/2014/main" id="{E7C73EC6-5255-8847-8B71-982B7A1DCC4B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7">
                <a:extLst>
                  <a:ext uri="{FF2B5EF4-FFF2-40B4-BE49-F238E27FC236}">
                    <a16:creationId xmlns:a16="http://schemas.microsoft.com/office/drawing/2014/main" id="{60BD7006-DB2E-5544-BEEB-55E033A8D161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8">
                <a:extLst>
                  <a:ext uri="{FF2B5EF4-FFF2-40B4-BE49-F238E27FC236}">
                    <a16:creationId xmlns:a16="http://schemas.microsoft.com/office/drawing/2014/main" id="{F156FEC2-85CF-D24E-84FB-7AA4F350BE24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7" name="Straight Arrow Connector 126">
              <a:extLst>
                <a:ext uri="{FF2B5EF4-FFF2-40B4-BE49-F238E27FC236}">
                  <a16:creationId xmlns:a16="http://schemas.microsoft.com/office/drawing/2014/main" id="{1556C751-28E9-D04C-9006-36A2F35AAD14}"/>
                </a:ext>
              </a:extLst>
            </p:cNvPr>
            <p:cNvCxnSpPr/>
            <p:nvPr/>
          </p:nvCxnSpPr>
          <p:spPr bwMode="auto">
            <a:xfrm flipV="1">
              <a:off x="3867321" y="3176054"/>
              <a:ext cx="794656" cy="342932"/>
            </a:xfrm>
            <a:prstGeom prst="straightConnector1">
              <a:avLst/>
            </a:prstGeom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Arrow Connector 127">
              <a:extLst>
                <a:ext uri="{FF2B5EF4-FFF2-40B4-BE49-F238E27FC236}">
                  <a16:creationId xmlns:a16="http://schemas.microsoft.com/office/drawing/2014/main" id="{E8FFDE52-E811-D442-B256-ED5E1FAD86A5}"/>
                </a:ext>
              </a:extLst>
            </p:cNvPr>
            <p:cNvCxnSpPr/>
            <p:nvPr/>
          </p:nvCxnSpPr>
          <p:spPr bwMode="auto">
            <a:xfrm>
              <a:off x="2538501" y="3710236"/>
              <a:ext cx="761680" cy="0"/>
            </a:xfrm>
            <a:prstGeom prst="straightConnector1">
              <a:avLst/>
            </a:prstGeom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Arrow Connector 128">
              <a:extLst>
                <a:ext uri="{FF2B5EF4-FFF2-40B4-BE49-F238E27FC236}">
                  <a16:creationId xmlns:a16="http://schemas.microsoft.com/office/drawing/2014/main" id="{E981C7E1-FF27-E847-A1AA-22E2930A4789}"/>
                </a:ext>
              </a:extLst>
            </p:cNvPr>
            <p:cNvCxnSpPr/>
            <p:nvPr/>
          </p:nvCxnSpPr>
          <p:spPr bwMode="auto">
            <a:xfrm>
              <a:off x="3850836" y="4349937"/>
              <a:ext cx="761680" cy="151682"/>
            </a:xfrm>
            <a:prstGeom prst="straightConnector1">
              <a:avLst/>
            </a:prstGeom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Arrow Connector 129">
              <a:extLst>
                <a:ext uri="{FF2B5EF4-FFF2-40B4-BE49-F238E27FC236}">
                  <a16:creationId xmlns:a16="http://schemas.microsoft.com/office/drawing/2014/main" id="{5B02F226-9B9A-1142-9BB8-D6B5DB03AA58}"/>
                </a:ext>
              </a:extLst>
            </p:cNvPr>
            <p:cNvCxnSpPr/>
            <p:nvPr/>
          </p:nvCxnSpPr>
          <p:spPr bwMode="auto">
            <a:xfrm flipV="1">
              <a:off x="5093925" y="4122416"/>
              <a:ext cx="797952" cy="339634"/>
            </a:xfrm>
            <a:prstGeom prst="straightConnector1">
              <a:avLst/>
            </a:prstGeom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Arrow Connector 130">
              <a:extLst>
                <a:ext uri="{FF2B5EF4-FFF2-40B4-BE49-F238E27FC236}">
                  <a16:creationId xmlns:a16="http://schemas.microsoft.com/office/drawing/2014/main" id="{8C616A2B-A57A-0F42-B3F2-D477E841A112}"/>
                </a:ext>
              </a:extLst>
            </p:cNvPr>
            <p:cNvCxnSpPr/>
            <p:nvPr/>
          </p:nvCxnSpPr>
          <p:spPr bwMode="auto">
            <a:xfrm flipV="1">
              <a:off x="5199440" y="2569327"/>
              <a:ext cx="797952" cy="339636"/>
            </a:xfrm>
            <a:prstGeom prst="straightConnector1">
              <a:avLst/>
            </a:prstGeom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Arrow Connector 131">
              <a:extLst>
                <a:ext uri="{FF2B5EF4-FFF2-40B4-BE49-F238E27FC236}">
                  <a16:creationId xmlns:a16="http://schemas.microsoft.com/office/drawing/2014/main" id="{27E7CF78-7B3E-B841-9D39-705B8A63E7F2}"/>
                </a:ext>
              </a:extLst>
            </p:cNvPr>
            <p:cNvCxnSpPr/>
            <p:nvPr/>
          </p:nvCxnSpPr>
          <p:spPr bwMode="auto">
            <a:xfrm>
              <a:off x="5235711" y="3327735"/>
              <a:ext cx="761680" cy="154980"/>
            </a:xfrm>
            <a:prstGeom prst="straightConnector1">
              <a:avLst/>
            </a:prstGeom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Arrow Connector 132">
              <a:extLst>
                <a:ext uri="{FF2B5EF4-FFF2-40B4-BE49-F238E27FC236}">
                  <a16:creationId xmlns:a16="http://schemas.microsoft.com/office/drawing/2014/main" id="{48C96248-3451-2943-8FBF-37F3B78F9FDC}"/>
                </a:ext>
              </a:extLst>
            </p:cNvPr>
            <p:cNvCxnSpPr/>
            <p:nvPr/>
          </p:nvCxnSpPr>
          <p:spPr bwMode="auto">
            <a:xfrm>
              <a:off x="5324738" y="5055586"/>
              <a:ext cx="761683" cy="154980"/>
            </a:xfrm>
            <a:prstGeom prst="straightConnector1">
              <a:avLst/>
            </a:prstGeom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4" name="Group 129">
              <a:extLst>
                <a:ext uri="{FF2B5EF4-FFF2-40B4-BE49-F238E27FC236}">
                  <a16:creationId xmlns:a16="http://schemas.microsoft.com/office/drawing/2014/main" id="{25F946B9-F86A-AF47-983A-0B86410CF93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131898" y="4984454"/>
              <a:ext cx="338135" cy="720726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184" name="Rounded Rectangle 183">
                <a:extLst>
                  <a:ext uri="{FF2B5EF4-FFF2-40B4-BE49-F238E27FC236}">
                    <a16:creationId xmlns:a16="http://schemas.microsoft.com/office/drawing/2014/main" id="{A49C72B0-F37C-9F4D-90A2-DE00269E4DC8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" name="Oval 184">
                <a:extLst>
                  <a:ext uri="{FF2B5EF4-FFF2-40B4-BE49-F238E27FC236}">
                    <a16:creationId xmlns:a16="http://schemas.microsoft.com/office/drawing/2014/main" id="{614CCB5A-D8EE-7443-87AD-EE57B05440A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CBAEB769-C981-4944-AB21-C2852C1B64B3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A849517A-9828-034A-A95B-C6C561B49FBE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8DBD83A0-6D2B-BF41-8BBC-B00171E94BBA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241044F5-D017-2C48-AE68-CDCF11336D09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Group 129">
              <a:extLst>
                <a:ext uri="{FF2B5EF4-FFF2-40B4-BE49-F238E27FC236}">
                  <a16:creationId xmlns:a16="http://schemas.microsoft.com/office/drawing/2014/main" id="{8DDD1029-77C5-2E48-B1C7-8A6AEBFF6D8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62829" y="1939520"/>
              <a:ext cx="338135" cy="720726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178" name="Rounded Rectangle 177">
                <a:extLst>
                  <a:ext uri="{FF2B5EF4-FFF2-40B4-BE49-F238E27FC236}">
                    <a16:creationId xmlns:a16="http://schemas.microsoft.com/office/drawing/2014/main" id="{F78814A8-8942-9C4D-A1F4-DA4E3AA5B9F3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B534A113-8BF7-C148-BE41-890C1DB1A8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D5C3150A-7E10-D542-8B6E-B8E33735675D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2100DC90-B338-9341-B7B1-CBEFB3253FC5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23E65B8F-6271-FE48-A962-757A37477654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E6D4B903-24D6-2747-AE22-CFF187B3B098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Group 129">
              <a:extLst>
                <a:ext uri="{FF2B5EF4-FFF2-40B4-BE49-F238E27FC236}">
                  <a16:creationId xmlns:a16="http://schemas.microsoft.com/office/drawing/2014/main" id="{A7DF75AF-EBF4-564F-90AF-53536AE6AD3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66830" y="2930226"/>
              <a:ext cx="338135" cy="720726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172" name="Rounded Rectangle 171">
                <a:extLst>
                  <a:ext uri="{FF2B5EF4-FFF2-40B4-BE49-F238E27FC236}">
                    <a16:creationId xmlns:a16="http://schemas.microsoft.com/office/drawing/2014/main" id="{A52FD58C-A16B-0C44-8A12-89674CB97C9C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D553BBF3-230B-9D4F-9FF4-715D60256F3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220A0097-3EAF-BC48-BE1B-1FB053593D32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B8E5350A-FF30-0048-87AD-F2617832BEEE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35F672B7-1749-9442-A54A-889EFDE36E1C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13AA8D76-7CDD-2141-8015-E7DE84510995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Group 129">
              <a:extLst>
                <a:ext uri="{FF2B5EF4-FFF2-40B4-BE49-F238E27FC236}">
                  <a16:creationId xmlns:a16="http://schemas.microsoft.com/office/drawing/2014/main" id="{CF3D147C-0C18-7C4D-AEEF-CCE6D4478E7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308896" y="2039639"/>
              <a:ext cx="338135" cy="720726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166" name="Rounded Rectangle 165">
                <a:extLst>
                  <a:ext uri="{FF2B5EF4-FFF2-40B4-BE49-F238E27FC236}">
                    <a16:creationId xmlns:a16="http://schemas.microsoft.com/office/drawing/2014/main" id="{BE7E3936-4095-AB4D-85B4-4B2584B187F9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7B09A70B-B5D5-8E4A-A81D-5A33EBB50DC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4285A875-3930-AD4C-8834-EC01D8805F8D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C321AB90-A4CE-9D46-B5D0-91ADA6D30310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8A4E64D0-DED0-F747-92B9-FF2A76719FD9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ACE95433-263F-A94C-B7A8-C357A7536907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8" name="Group 129">
              <a:extLst>
                <a:ext uri="{FF2B5EF4-FFF2-40B4-BE49-F238E27FC236}">
                  <a16:creationId xmlns:a16="http://schemas.microsoft.com/office/drawing/2014/main" id="{A0610444-A89D-B748-B8F9-E93A63CCA57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83461" y="3179462"/>
              <a:ext cx="338135" cy="720726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160" name="Rounded Rectangle 159">
                <a:extLst>
                  <a:ext uri="{FF2B5EF4-FFF2-40B4-BE49-F238E27FC236}">
                    <a16:creationId xmlns:a16="http://schemas.microsoft.com/office/drawing/2014/main" id="{2526D0BF-E994-1B4F-A3C6-C7035CFC3FD1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1" name="Oval 160">
                <a:extLst>
                  <a:ext uri="{FF2B5EF4-FFF2-40B4-BE49-F238E27FC236}">
                    <a16:creationId xmlns:a16="http://schemas.microsoft.com/office/drawing/2014/main" id="{43458009-3A0F-4747-B8AD-EA550671C7E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22CBFA68-EC2D-8C48-8EA4-277F9D5483A3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083572E2-7B20-8349-AE3C-7091106BE7B6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35572E33-E9D5-D149-BBA0-AE91367447A5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5DD56CD4-D245-BF42-903A-1DA2BA9F01C5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9" name="Group 129">
              <a:extLst>
                <a:ext uri="{FF2B5EF4-FFF2-40B4-BE49-F238E27FC236}">
                  <a16:creationId xmlns:a16="http://schemas.microsoft.com/office/drawing/2014/main" id="{748AB599-DADB-FD42-8D3D-A5C045F7425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110462" y="3936698"/>
              <a:ext cx="338135" cy="720726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154" name="Rounded Rectangle 153">
                <a:extLst>
                  <a:ext uri="{FF2B5EF4-FFF2-40B4-BE49-F238E27FC236}">
                    <a16:creationId xmlns:a16="http://schemas.microsoft.com/office/drawing/2014/main" id="{0896DE72-1E47-0A44-AFED-2EBD922952A6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8F0C17D5-4E4D-1B4A-A5F5-F0C6A8D32B1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8F3BF269-21F0-1A4C-9F1A-16C52BEEE207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02E2CB28-4DD4-AA49-ADD1-3FBF6F26FC02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E5F15DD7-069D-F449-B4BE-3EA2EC7629D9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14A31044-373D-654C-9A5B-404091084A3D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0" name="Group 129">
              <a:extLst>
                <a:ext uri="{FF2B5EF4-FFF2-40B4-BE49-F238E27FC236}">
                  <a16:creationId xmlns:a16="http://schemas.microsoft.com/office/drawing/2014/main" id="{D59FBE2A-1D39-1B41-97D2-449E071AEC1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14397" y="4120853"/>
              <a:ext cx="338135" cy="720726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148" name="Rounded Rectangle 147">
                <a:extLst>
                  <a:ext uri="{FF2B5EF4-FFF2-40B4-BE49-F238E27FC236}">
                    <a16:creationId xmlns:a16="http://schemas.microsoft.com/office/drawing/2014/main" id="{D88A184E-BB53-454D-AA7D-85FADEE4CD37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C8813B94-DF03-364B-9E35-31C458DF26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AB317E08-035F-C84C-B437-5E5B2D680DC6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793479F2-9EA6-6642-A822-8096ABA53BE0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77F89578-E84F-E64A-8D10-625F1CF5107F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B9FAA5D3-9B7F-7640-B688-A6CD52EA60EC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1" name="Group 129">
              <a:extLst>
                <a:ext uri="{FF2B5EF4-FFF2-40B4-BE49-F238E27FC236}">
                  <a16:creationId xmlns:a16="http://schemas.microsoft.com/office/drawing/2014/main" id="{D318BF14-54A7-2246-8649-0EA20971BC0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460507" y="4848720"/>
              <a:ext cx="338135" cy="720726"/>
              <a:chOff x="609601" y="5486400"/>
              <a:chExt cx="609600" cy="1295401"/>
            </a:xfrm>
            <a:solidFill>
              <a:srgbClr val="FF0000"/>
            </a:solidFill>
          </p:grpSpPr>
          <p:sp>
            <p:nvSpPr>
              <p:cNvPr id="142" name="Rounded Rectangle 141">
                <a:extLst>
                  <a:ext uri="{FF2B5EF4-FFF2-40B4-BE49-F238E27FC236}">
                    <a16:creationId xmlns:a16="http://schemas.microsoft.com/office/drawing/2014/main" id="{B87B865A-7BB5-2B40-AD3D-81EE5E112283}"/>
                  </a:ext>
                </a:extLst>
              </p:cNvPr>
              <p:cNvSpPr/>
              <p:nvPr/>
            </p:nvSpPr>
            <p:spPr>
              <a:xfrm>
                <a:off x="724079" y="5791704"/>
                <a:ext cx="380642" cy="607753"/>
              </a:xfrm>
              <a:prstGeom prst="roundRect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" name="Oval 142">
                <a:extLst>
                  <a:ext uri="{FF2B5EF4-FFF2-40B4-BE49-F238E27FC236}">
                    <a16:creationId xmlns:a16="http://schemas.microsoft.com/office/drawing/2014/main" id="{5A1C4950-179A-B545-A9F3-2498BC9F236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8456" y="5486400"/>
                <a:ext cx="269026" cy="268211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A0E18D5D-D293-904B-8358-6F30939ED0CE}"/>
                  </a:ext>
                </a:extLst>
              </p:cNvPr>
              <p:cNvCxnSpPr/>
              <p:nvPr/>
            </p:nvCxnSpPr>
            <p:spPr>
              <a:xfrm rot="5400000">
                <a:off x="494271" y="5941274"/>
                <a:ext cx="382343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7DAA7104-ACFF-1F4B-937E-E8C7F7FD691A}"/>
                  </a:ext>
                </a:extLst>
              </p:cNvPr>
              <p:cNvCxnSpPr/>
              <p:nvPr/>
            </p:nvCxnSpPr>
            <p:spPr>
              <a:xfrm rot="5400000">
                <a:off x="645954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24E3B594-9711-5A4F-A2FB-E625E1F7961A}"/>
                  </a:ext>
                </a:extLst>
              </p:cNvPr>
              <p:cNvCxnSpPr/>
              <p:nvPr/>
            </p:nvCxnSpPr>
            <p:spPr>
              <a:xfrm rot="5400000">
                <a:off x="800501" y="6589198"/>
                <a:ext cx="382343" cy="2863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9DBD909C-22EB-504B-ABF1-1683561C511A}"/>
                  </a:ext>
                </a:extLst>
              </p:cNvPr>
              <p:cNvCxnSpPr/>
              <p:nvPr/>
            </p:nvCxnSpPr>
            <p:spPr>
              <a:xfrm rot="16200000" flipH="1">
                <a:off x="953614" y="5939846"/>
                <a:ext cx="379489" cy="151684"/>
              </a:xfrm>
              <a:prstGeom prst="line">
                <a:avLst/>
              </a:prstGeom>
              <a:grp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60" name="Text Box 6">
                <a:extLst>
                  <a:ext uri="{FF2B5EF4-FFF2-40B4-BE49-F238E27FC236}">
                    <a16:creationId xmlns:a16="http://schemas.microsoft.com/office/drawing/2014/main" id="{E8C3F643-3D9E-5841-BA8E-FB8D3675AE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73125" y="4413408"/>
                <a:ext cx="2200106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i="1" dirty="0">
                          <a:latin typeface="Cambria Math" panose="02040503050406030204" pitchFamily="18" charset="0"/>
                          <a:cs typeface="Arial" charset="0"/>
                        </a:rPr>
                        <m:t>𝑅</m:t>
                      </m:r>
                      <m:r>
                        <a:rPr lang="en-GB" sz="3000" i="1" baseline="-25000" dirty="0">
                          <a:latin typeface="Cambria Math" panose="02040503050406030204" pitchFamily="18" charset="0"/>
                          <a:cs typeface="Arial" charset="0"/>
                        </a:rPr>
                        <m:t>0</m:t>
                      </m:r>
                      <m:r>
                        <a:rPr lang="en-GB" sz="3000" i="1" dirty="0">
                          <a:latin typeface="Cambria Math" panose="02040503050406030204" pitchFamily="18" charset="0"/>
                          <a:cs typeface="Arial" charset="0"/>
                        </a:rPr>
                        <m:t> = 2</m:t>
                      </m:r>
                    </m:oMath>
                  </m:oMathPara>
                </a14:m>
                <a:endParaRPr lang="en-US" sz="3000" i="1" dirty="0">
                  <a:cs typeface="Arial" charset="0"/>
                </a:endParaRPr>
              </a:p>
            </p:txBody>
          </p:sp>
        </mc:Choice>
        <mc:Fallback xmlns="">
          <p:sp>
            <p:nvSpPr>
              <p:cNvPr id="460" name="Text Box 6">
                <a:extLst>
                  <a:ext uri="{FF2B5EF4-FFF2-40B4-BE49-F238E27FC236}">
                    <a16:creationId xmlns:a16="http://schemas.microsoft.com/office/drawing/2014/main" id="{E8C3F643-3D9E-5841-BA8E-FB8D3675AE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73125" y="4413408"/>
                <a:ext cx="2200106" cy="553998"/>
              </a:xfrm>
              <a:prstGeom prst="rect">
                <a:avLst/>
              </a:prstGeom>
              <a:blipFill>
                <a:blip r:embed="rId3"/>
                <a:stretch>
                  <a:fillRect b="-24444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1" name="TextBox 460">
                <a:extLst>
                  <a:ext uri="{FF2B5EF4-FFF2-40B4-BE49-F238E27FC236}">
                    <a16:creationId xmlns:a16="http://schemas.microsoft.com/office/drawing/2014/main" id="{38A37B06-5D32-7146-894B-56678431EBE6}"/>
                  </a:ext>
                </a:extLst>
              </p:cNvPr>
              <p:cNvSpPr txBox="1"/>
              <p:nvPr/>
            </p:nvSpPr>
            <p:spPr>
              <a:xfrm>
                <a:off x="2416346" y="4813142"/>
                <a:ext cx="191366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𝑣𝑎𝑐</m:t>
                          </m:r>
                        </m:sub>
                      </m:sSub>
                      <m:r>
                        <a:rPr lang="en-GB" sz="3200" i="1">
                          <a:latin typeface="Cambria Math" panose="02040503050406030204" pitchFamily="18" charset="0"/>
                        </a:rPr>
                        <m:t>=0.5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461" name="TextBox 460">
                <a:extLst>
                  <a:ext uri="{FF2B5EF4-FFF2-40B4-BE49-F238E27FC236}">
                    <a16:creationId xmlns:a16="http://schemas.microsoft.com/office/drawing/2014/main" id="{38A37B06-5D32-7146-894B-56678431EB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6346" y="4813142"/>
                <a:ext cx="1913665" cy="492443"/>
              </a:xfrm>
              <a:prstGeom prst="rect">
                <a:avLst/>
              </a:prstGeom>
              <a:blipFill>
                <a:blip r:embed="rId4"/>
                <a:stretch>
                  <a:fillRect l="-4636" r="-4636" b="-256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2" name="Rectangle 461">
            <a:extLst>
              <a:ext uri="{FF2B5EF4-FFF2-40B4-BE49-F238E27FC236}">
                <a16:creationId xmlns:a16="http://schemas.microsoft.com/office/drawing/2014/main" id="{B2EEAF70-EF71-3C4E-9129-7359F18A046D}"/>
              </a:ext>
            </a:extLst>
          </p:cNvPr>
          <p:cNvSpPr/>
          <p:nvPr/>
        </p:nvSpPr>
        <p:spPr>
          <a:xfrm>
            <a:off x="1802270" y="5805805"/>
            <a:ext cx="8654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Population is protected from epidemic spread by </a:t>
            </a:r>
            <a:r>
              <a:rPr lang="en-US" b="1" dirty="0">
                <a:solidFill>
                  <a:srgbClr val="FF0000"/>
                </a:solidFill>
              </a:rPr>
              <a:t>herd immunity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70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" grpId="0"/>
      <p:bldP spid="4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Modelling</a:t>
            </a:r>
            <a:r>
              <a:rPr lang="en-US" dirty="0"/>
              <a:t> vaccination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384235" y="2302983"/>
            <a:ext cx="5582619" cy="1964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b="1" dirty="0"/>
              <a:t>Vaccinating a susceptible population</a:t>
            </a:r>
          </a:p>
          <a:p>
            <a:pPr eaLnBrk="1" hangingPunct="1">
              <a:lnSpc>
                <a:spcPct val="130000"/>
              </a:lnSpc>
            </a:pPr>
            <a:r>
              <a:rPr lang="en-US" dirty="0"/>
              <a:t>Instead of starting with </a:t>
            </a:r>
            <a:r>
              <a:rPr lang="en-US" i="1" dirty="0">
                <a:latin typeface="Times New Roman" charset="0"/>
                <a:cs typeface="Times New Roman" charset="0"/>
              </a:rPr>
              <a:t>S = N</a:t>
            </a:r>
            <a:r>
              <a:rPr lang="en-US" dirty="0">
                <a:cs typeface="Times New Roman" charset="0"/>
              </a:rPr>
              <a:t>:</a:t>
            </a:r>
            <a:endParaRPr lang="en-US" dirty="0"/>
          </a:p>
          <a:p>
            <a:pPr eaLnBrk="1" hangingPunct="1">
              <a:lnSpc>
                <a:spcPct val="130000"/>
              </a:lnSpc>
            </a:pPr>
            <a:r>
              <a:rPr lang="en-US" dirty="0"/>
              <a:t>Let </a:t>
            </a:r>
            <a:r>
              <a:rPr lang="en-US" i="1" dirty="0">
                <a:latin typeface="Times New Roman" charset="0"/>
                <a:cs typeface="Times New Roman" charset="0"/>
              </a:rPr>
              <a:t>R = </a:t>
            </a:r>
            <a:r>
              <a:rPr lang="en-US" i="1" dirty="0" err="1">
                <a:latin typeface="Times New Roman" charset="0"/>
                <a:cs typeface="Times New Roman" charset="0"/>
              </a:rPr>
              <a:t>pN</a:t>
            </a:r>
            <a:r>
              <a:rPr lang="en-US" i="1" dirty="0">
                <a:latin typeface="Times New Roman" charset="0"/>
                <a:cs typeface="Times New Roman" charset="0"/>
              </a:rPr>
              <a:t> </a:t>
            </a:r>
            <a:r>
              <a:rPr lang="en-US" dirty="0"/>
              <a:t>and </a:t>
            </a:r>
            <a:r>
              <a:rPr lang="en-US" i="1" dirty="0">
                <a:latin typeface="Times New Roman" charset="0"/>
                <a:cs typeface="Times New Roman" charset="0"/>
              </a:rPr>
              <a:t>S=(1-p)N</a:t>
            </a:r>
          </a:p>
          <a:p>
            <a:pPr eaLnBrk="1" hangingPunct="1">
              <a:lnSpc>
                <a:spcPct val="130000"/>
              </a:lnSpc>
            </a:pPr>
            <a:r>
              <a:rPr lang="en-US" dirty="0">
                <a:latin typeface="Times New Roman" charset="0"/>
                <a:cs typeface="Times New Roman" charset="0"/>
              </a:rPr>
              <a:t>p</a:t>
            </a:r>
            <a:r>
              <a:rPr lang="en-US" dirty="0"/>
              <a:t> is proportion vaccinated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56246DB-483A-CAB9-85A6-E2D13B509A4F}"/>
              </a:ext>
            </a:extLst>
          </p:cNvPr>
          <p:cNvGrpSpPr/>
          <p:nvPr/>
        </p:nvGrpSpPr>
        <p:grpSpPr>
          <a:xfrm>
            <a:off x="838200" y="2302983"/>
            <a:ext cx="4646456" cy="1126017"/>
            <a:chOff x="3628231" y="2473841"/>
            <a:chExt cx="4646456" cy="1126017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DB7477B-C95F-0472-6A3A-1E847D9EA795}"/>
                </a:ext>
              </a:extLst>
            </p:cNvPr>
            <p:cNvSpPr/>
            <p:nvPr/>
          </p:nvSpPr>
          <p:spPr>
            <a:xfrm>
              <a:off x="3628231" y="2546485"/>
              <a:ext cx="1063313" cy="105337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/>
                <a:t>S</a:t>
              </a:r>
              <a:endParaRPr lang="en-US" sz="5400" baseline="-25000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F067BF0-AADF-7632-F94A-6C523C97F305}"/>
                </a:ext>
              </a:extLst>
            </p:cNvPr>
            <p:cNvSpPr/>
            <p:nvPr/>
          </p:nvSpPr>
          <p:spPr>
            <a:xfrm>
              <a:off x="5438775" y="2546485"/>
              <a:ext cx="1063313" cy="105337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/>
                <a:t>I</a:t>
              </a:r>
              <a:endParaRPr lang="en-US" sz="5400" baseline="-25000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33F2D42-806C-D2FA-5575-B59B99B9FD07}"/>
                </a:ext>
              </a:extLst>
            </p:cNvPr>
            <p:cNvSpPr/>
            <p:nvPr/>
          </p:nvSpPr>
          <p:spPr>
            <a:xfrm>
              <a:off x="7211374" y="2546484"/>
              <a:ext cx="1063313" cy="1053373"/>
            </a:xfrm>
            <a:prstGeom prst="rect">
              <a:avLst/>
            </a:prstGeom>
            <a:solidFill>
              <a:srgbClr val="7030A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/>
                <a:t>R</a:t>
              </a:r>
              <a:endParaRPr lang="en-US" sz="5400" baseline="-25000" dirty="0"/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82E8916A-E4F7-F626-99AD-C8DF190A47EA}"/>
                </a:ext>
              </a:extLst>
            </p:cNvPr>
            <p:cNvCxnSpPr>
              <a:stCxn id="4" idx="3"/>
              <a:endCxn id="12" idx="1"/>
            </p:cNvCxnSpPr>
            <p:nvPr/>
          </p:nvCxnSpPr>
          <p:spPr>
            <a:xfrm>
              <a:off x="4691544" y="3073172"/>
              <a:ext cx="747231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A7B88F5F-4D0D-C721-A2CD-000F2D559244}"/>
                </a:ext>
              </a:extLst>
            </p:cNvPr>
            <p:cNvCxnSpPr>
              <a:cxnSpLocks/>
              <a:stCxn id="12" idx="3"/>
              <a:endCxn id="14" idx="1"/>
            </p:cNvCxnSpPr>
            <p:nvPr/>
          </p:nvCxnSpPr>
          <p:spPr>
            <a:xfrm flipV="1">
              <a:off x="6502088" y="3073171"/>
              <a:ext cx="709286" cy="1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0DA511AF-9F08-A109-A444-42BFD56D038C}"/>
                    </a:ext>
                  </a:extLst>
                </p:cNvPr>
                <p:cNvSpPr txBox="1"/>
                <p:nvPr/>
              </p:nvSpPr>
              <p:spPr>
                <a:xfrm>
                  <a:off x="4799036" y="2473842"/>
                  <a:ext cx="494301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GB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0DA511AF-9F08-A109-A444-42BFD56D038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99036" y="2473842"/>
                  <a:ext cx="494301" cy="430887"/>
                </a:xfrm>
                <a:prstGeom prst="rect">
                  <a:avLst/>
                </a:prstGeom>
                <a:blipFill>
                  <a:blip r:embed="rId2"/>
                  <a:stretch>
                    <a:fillRect l="-15000" r="-10000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D29600A8-1446-3193-94A1-9C5ED4E748C6}"/>
                    </a:ext>
                  </a:extLst>
                </p:cNvPr>
                <p:cNvSpPr txBox="1"/>
                <p:nvPr/>
              </p:nvSpPr>
              <p:spPr>
                <a:xfrm>
                  <a:off x="6599062" y="2473841"/>
                  <a:ext cx="436210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𝛾</m:t>
                        </m:r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D29600A8-1446-3193-94A1-9C5ED4E748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99062" y="2473841"/>
                  <a:ext cx="436210" cy="430887"/>
                </a:xfrm>
                <a:prstGeom prst="rect">
                  <a:avLst/>
                </a:prstGeom>
                <a:blipFill>
                  <a:blip r:embed="rId3"/>
                  <a:stretch>
                    <a:fillRect l="-17143" r="-11429" b="-1714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48A17DE-8F94-4A41-BA72-14B7D2F1CEE2}"/>
                  </a:ext>
                </a:extLst>
              </p:cNvPr>
              <p:cNvSpPr txBox="1"/>
              <p:nvPr/>
            </p:nvSpPr>
            <p:spPr>
              <a:xfrm>
                <a:off x="606197" y="4267560"/>
                <a:ext cx="1668931" cy="10111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GB" sz="32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l-GR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β</m:t>
                      </m:r>
                      <m:f>
                        <m:fPr>
                          <m:ctrlPr>
                            <a:rPr lang="el-GR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𝐼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48A17DE-8F94-4A41-BA72-14B7D2F1CE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197" y="4267560"/>
                <a:ext cx="1668931" cy="1011111"/>
              </a:xfrm>
              <a:prstGeom prst="rect">
                <a:avLst/>
              </a:prstGeom>
              <a:blipFill>
                <a:blip r:embed="rId4"/>
                <a:stretch>
                  <a:fillRect b="-8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112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theme/theme1.xml><?xml version="1.0" encoding="utf-8"?>
<a:theme xmlns:a="http://schemas.openxmlformats.org/drawingml/2006/main" name="VIMC_ppt7">
  <a:themeElements>
    <a:clrScheme name="VIMC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2173BA"/>
      </a:accent1>
      <a:accent2>
        <a:srgbClr val="2A3578"/>
      </a:accent2>
      <a:accent3>
        <a:srgbClr val="00ABED"/>
      </a:accent3>
      <a:accent4>
        <a:srgbClr val="A7DEF8"/>
      </a:accent4>
      <a:accent5>
        <a:srgbClr val="A91778"/>
      </a:accent5>
      <a:accent6>
        <a:srgbClr val="368272"/>
      </a:accent6>
      <a:hlink>
        <a:srgbClr val="A91778"/>
      </a:hlink>
      <a:folHlink>
        <a:srgbClr val="6F1C98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3C4F4BF-3110-4CB5-A6CB-AFF5EA517E97}" vid="{7B52B56A-EB7C-4741-82B1-60F6113802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VIMC-ppt-kw</Template>
  <TotalTime>964</TotalTime>
  <Words>1128</Words>
  <Application>Microsoft Office PowerPoint</Application>
  <PresentationFormat>Widescreen</PresentationFormat>
  <Paragraphs>200</Paragraphs>
  <Slides>33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VIMC_ppt7</vt:lpstr>
      <vt:lpstr>Mathematical modelling for vaccine-preventable diseases</vt:lpstr>
      <vt:lpstr>This lecture</vt:lpstr>
      <vt:lpstr>Preventing a single epidemic</vt:lpstr>
      <vt:lpstr>Preventing a single epidemic</vt:lpstr>
      <vt:lpstr>Simple example:</vt:lpstr>
      <vt:lpstr>The Basic Reproductive Ratio</vt:lpstr>
      <vt:lpstr>The effective reproductive number</vt:lpstr>
      <vt:lpstr>Herd Immunity</vt:lpstr>
      <vt:lpstr>Modelling vaccination</vt:lpstr>
      <vt:lpstr>PowerPoint Presentation</vt:lpstr>
      <vt:lpstr>Critical vaccination threshold</vt:lpstr>
      <vt:lpstr>Elimination of endemic disease by vaccination</vt:lpstr>
      <vt:lpstr>Eradication of smallpox</vt:lpstr>
      <vt:lpstr>Vaccinating at birth</vt:lpstr>
      <vt:lpstr>Vaccinating at birth</vt:lpstr>
      <vt:lpstr>Steady state</vt:lpstr>
      <vt:lpstr>Elimination</vt:lpstr>
      <vt:lpstr>Vaccination reduces number of cases</vt:lpstr>
      <vt:lpstr>Critical vaccination threshold </vt:lpstr>
      <vt:lpstr>Age at infection and vaccination</vt:lpstr>
      <vt:lpstr>Average age of first infection</vt:lpstr>
      <vt:lpstr>Vaccination increases average age of infection</vt:lpstr>
      <vt:lpstr>“Perverse consequence” of vaccination</vt:lpstr>
      <vt:lpstr>Extending the concept of R0 to groups</vt:lpstr>
      <vt:lpstr>Matrix determinants and eigenvalues</vt:lpstr>
      <vt:lpstr>Vaccination in structured populations</vt:lpstr>
      <vt:lpstr>Vaccination in heterogeneous populations</vt:lpstr>
      <vt:lpstr>Next Generation Matrix with vaccination</vt:lpstr>
      <vt:lpstr>PowerPoint Presentation</vt:lpstr>
      <vt:lpstr>PowerPoint Presentation</vt:lpstr>
      <vt:lpstr>PowerPoint Presentation</vt:lpstr>
      <vt:lpstr>PowerPoint Presentation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Vaccine Impact Modelling Consortium   Annual Meeting 2018  Welcome and Consortium Update</dc:title>
  <dc:creator>Garske, Tini</dc:creator>
  <cp:lastModifiedBy>Gaythorpe, Katy</cp:lastModifiedBy>
  <cp:revision>73</cp:revision>
  <dcterms:created xsi:type="dcterms:W3CDTF">2018-03-18T15:49:19Z</dcterms:created>
  <dcterms:modified xsi:type="dcterms:W3CDTF">2024-09-01T08:06:37Z</dcterms:modified>
</cp:coreProperties>
</file>