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1"/>
  </p:notesMasterIdLst>
  <p:sldIdLst>
    <p:sldId id="352" r:id="rId2"/>
    <p:sldId id="450" r:id="rId3"/>
    <p:sldId id="451" r:id="rId4"/>
    <p:sldId id="452" r:id="rId5"/>
    <p:sldId id="453" r:id="rId6"/>
    <p:sldId id="454" r:id="rId7"/>
    <p:sldId id="408" r:id="rId8"/>
    <p:sldId id="440" r:id="rId9"/>
    <p:sldId id="441" r:id="rId10"/>
    <p:sldId id="455" r:id="rId11"/>
    <p:sldId id="421" r:id="rId12"/>
    <p:sldId id="422" r:id="rId13"/>
    <p:sldId id="425" r:id="rId14"/>
    <p:sldId id="426" r:id="rId15"/>
    <p:sldId id="449" r:id="rId16"/>
    <p:sldId id="429" r:id="rId17"/>
    <p:sldId id="400" r:id="rId18"/>
    <p:sldId id="361" r:id="rId19"/>
    <p:sldId id="401" r:id="rId20"/>
    <p:sldId id="402" r:id="rId21"/>
    <p:sldId id="403" r:id="rId22"/>
    <p:sldId id="363" r:id="rId23"/>
    <p:sldId id="371" r:id="rId24"/>
    <p:sldId id="443" r:id="rId25"/>
    <p:sldId id="442" r:id="rId26"/>
    <p:sldId id="448" r:id="rId27"/>
    <p:sldId id="446" r:id="rId28"/>
    <p:sldId id="447" r:id="rId29"/>
    <p:sldId id="364" r:id="rId30"/>
    <p:sldId id="263" r:id="rId31"/>
    <p:sldId id="310" r:id="rId32"/>
    <p:sldId id="390" r:id="rId33"/>
    <p:sldId id="366" r:id="rId34"/>
    <p:sldId id="319" r:id="rId35"/>
    <p:sldId id="391" r:id="rId36"/>
    <p:sldId id="367" r:id="rId37"/>
    <p:sldId id="397" r:id="rId38"/>
    <p:sldId id="433" r:id="rId39"/>
    <p:sldId id="445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450"/>
            <p14:sldId id="451"/>
            <p14:sldId id="452"/>
            <p14:sldId id="453"/>
            <p14:sldId id="454"/>
            <p14:sldId id="408"/>
            <p14:sldId id="440"/>
            <p14:sldId id="441"/>
            <p14:sldId id="455"/>
            <p14:sldId id="421"/>
            <p14:sldId id="422"/>
            <p14:sldId id="425"/>
            <p14:sldId id="426"/>
            <p14:sldId id="449"/>
            <p14:sldId id="429"/>
            <p14:sldId id="400"/>
            <p14:sldId id="361"/>
            <p14:sldId id="401"/>
            <p14:sldId id="402"/>
            <p14:sldId id="403"/>
            <p14:sldId id="363"/>
            <p14:sldId id="371"/>
            <p14:sldId id="443"/>
            <p14:sldId id="442"/>
            <p14:sldId id="448"/>
            <p14:sldId id="446"/>
            <p14:sldId id="447"/>
            <p14:sldId id="364"/>
            <p14:sldId id="263"/>
            <p14:sldId id="310"/>
            <p14:sldId id="390"/>
            <p14:sldId id="366"/>
            <p14:sldId id="319"/>
            <p14:sldId id="391"/>
            <p14:sldId id="367"/>
            <p14:sldId id="397"/>
            <p14:sldId id="433"/>
            <p14:sldId id="44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00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11/09/2024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>
            <a:extLst>
              <a:ext uri="{FF2B5EF4-FFF2-40B4-BE49-F238E27FC236}">
                <a16:creationId xmlns:a16="http://schemas.microsoft.com/office/drawing/2014/main" id="{3E078896-4809-4579-A516-0F9A95F7CF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7523" name="Rectangle 3">
            <a:extLst>
              <a:ext uri="{FF2B5EF4-FFF2-40B4-BE49-F238E27FC236}">
                <a16:creationId xmlns:a16="http://schemas.microsoft.com/office/drawing/2014/main" id="{3C93E456-ACFB-4D2C-B28B-42B7717872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>
            <a:extLst>
              <a:ext uri="{FF2B5EF4-FFF2-40B4-BE49-F238E27FC236}">
                <a16:creationId xmlns:a16="http://schemas.microsoft.com/office/drawing/2014/main" id="{88C2072C-8921-4F2F-89F6-E80D6569DA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7523" name="Rectangle 3">
            <a:extLst>
              <a:ext uri="{FF2B5EF4-FFF2-40B4-BE49-F238E27FC236}">
                <a16:creationId xmlns:a16="http://schemas.microsoft.com/office/drawing/2014/main" id="{3E91E4EB-CCB0-4E73-88F0-683304624E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>
            <a:extLst>
              <a:ext uri="{FF2B5EF4-FFF2-40B4-BE49-F238E27FC236}">
                <a16:creationId xmlns:a16="http://schemas.microsoft.com/office/drawing/2014/main" id="{AC4EE1F7-F965-470D-9889-88411537B4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7523" name="Rectangle 3">
            <a:extLst>
              <a:ext uri="{FF2B5EF4-FFF2-40B4-BE49-F238E27FC236}">
                <a16:creationId xmlns:a16="http://schemas.microsoft.com/office/drawing/2014/main" id="{49367481-6F26-43D8-B8B3-ABEE85703A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>
            <a:extLst>
              <a:ext uri="{FF2B5EF4-FFF2-40B4-BE49-F238E27FC236}">
                <a16:creationId xmlns:a16="http://schemas.microsoft.com/office/drawing/2014/main" id="{99DA2F1B-F9AB-4C7C-82BF-4C210948CB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7523" name="Rectangle 3">
            <a:extLst>
              <a:ext uri="{FF2B5EF4-FFF2-40B4-BE49-F238E27FC236}">
                <a16:creationId xmlns:a16="http://schemas.microsoft.com/office/drawing/2014/main" id="{C5401077-C04C-4BD6-ADC0-F39BD80C38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>
            <a:extLst>
              <a:ext uri="{FF2B5EF4-FFF2-40B4-BE49-F238E27FC236}">
                <a16:creationId xmlns:a16="http://schemas.microsoft.com/office/drawing/2014/main" id="{CC6EC23A-F084-447E-9794-08F1FB7C97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07875" name="Rectangle 3">
            <a:extLst>
              <a:ext uri="{FF2B5EF4-FFF2-40B4-BE49-F238E27FC236}">
                <a16:creationId xmlns:a16="http://schemas.microsoft.com/office/drawing/2014/main" id="{A67293F7-DFED-477D-B68C-AA46D0AAAA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r>
              <a:rPr lang="en-GB" dirty="0">
                <a:ea typeface="ＭＳ Ｐゴシック" charset="0"/>
              </a:rPr>
              <a:t>Move to second lecture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>
            <a:extLst>
              <a:ext uri="{FF2B5EF4-FFF2-40B4-BE49-F238E27FC236}">
                <a16:creationId xmlns:a16="http://schemas.microsoft.com/office/drawing/2014/main" id="{5671F95C-B0CD-45A2-B038-0011168E16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05827" name="Rectangle 3">
            <a:extLst>
              <a:ext uri="{FF2B5EF4-FFF2-40B4-BE49-F238E27FC236}">
                <a16:creationId xmlns:a16="http://schemas.microsoft.com/office/drawing/2014/main" id="{C2C613B0-C0D7-408D-A4B7-A93678E576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>
            <a:extLst>
              <a:ext uri="{FF2B5EF4-FFF2-40B4-BE49-F238E27FC236}">
                <a16:creationId xmlns:a16="http://schemas.microsoft.com/office/drawing/2014/main" id="{A943124A-58BC-4E5E-B9BC-203EFD338F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7523" name="Rectangle 3">
            <a:extLst>
              <a:ext uri="{FF2B5EF4-FFF2-40B4-BE49-F238E27FC236}">
                <a16:creationId xmlns:a16="http://schemas.microsoft.com/office/drawing/2014/main" id="{7F986A4B-C25E-4F23-AB7B-36ADA05D3C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>
            <a:extLst>
              <a:ext uri="{FF2B5EF4-FFF2-40B4-BE49-F238E27FC236}">
                <a16:creationId xmlns:a16="http://schemas.microsoft.com/office/drawing/2014/main" id="{78E61B1B-9994-4D50-BA4D-2212799E59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7523" name="Rectangle 3">
            <a:extLst>
              <a:ext uri="{FF2B5EF4-FFF2-40B4-BE49-F238E27FC236}">
                <a16:creationId xmlns:a16="http://schemas.microsoft.com/office/drawing/2014/main" id="{0F91AE62-BD1C-433F-9E2E-5CB488D644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>
            <a:extLst>
              <a:ext uri="{FF2B5EF4-FFF2-40B4-BE49-F238E27FC236}">
                <a16:creationId xmlns:a16="http://schemas.microsoft.com/office/drawing/2014/main" id="{ACDD97D2-A99B-42B5-92FD-2ED3D6C333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05827" name="Rectangle 3">
            <a:extLst>
              <a:ext uri="{FF2B5EF4-FFF2-40B4-BE49-F238E27FC236}">
                <a16:creationId xmlns:a16="http://schemas.microsoft.com/office/drawing/2014/main" id="{879779F7-0CF2-4FE4-AFAA-7AC9FE4CA3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4F555B5D-643D-4785-B91B-F7C269F266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26BBF1A2-06D2-4EA6-A60E-DDB86DA2C8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3D937-2959-46A6-BDBC-F72E6C13903F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12561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6948DF95-62B6-4AFB-8DD0-CF75792E6F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F8DF2239-5049-4B45-A936-F9B691CC0C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C8E06B36-A526-4103-830D-34B768675F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3568398B-66BF-465B-A850-066BC17E8C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25B2016F-ABEB-4263-A209-362B32EAAA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C60FB211-C73E-4015-A793-624AD48596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74CA84AC-13D5-4106-A9BF-C14F4DCF1A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1C5A6A53-8BC5-46AF-A8EE-0CCE108BFC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146345D1-87EF-47DE-899D-EEAE5FBE18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59E25A80-5E64-4D28-A52E-E145D817AD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r>
              <a:rPr lang="en-GB" dirty="0">
                <a:ea typeface="ＭＳ Ｐゴシック" charset="0"/>
              </a:rPr>
              <a:t>Check where the N is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27A3F8-81D3-4F80-94C9-45715F95B7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BF921B-AEFC-4F09-9922-0C6B438ABF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ea typeface="ＭＳ Ｐゴシック" charset="0"/>
              </a:rPr>
              <a:t>KEN</a:t>
            </a:r>
          </a:p>
          <a:p>
            <a:pPr>
              <a:defRPr/>
            </a:pPr>
            <a:endParaRPr lang="en-US" dirty="0">
              <a:ea typeface="ＭＳ Ｐゴシック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9CE10B-6CFC-4EAF-A793-14B368F9D2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B9AB836-1BFF-4D87-93BC-AD2B5073D79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37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5A6790-F3C4-41FD-AF64-46019A3695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308721-45B2-4FC1-8A8C-6F787D91BA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ea typeface="ＭＳ Ｐゴシック" charset="0"/>
              </a:rPr>
              <a:t>KEN</a:t>
            </a:r>
          </a:p>
          <a:p>
            <a:pPr>
              <a:defRPr/>
            </a:pPr>
            <a:endParaRPr lang="en-US" dirty="0">
              <a:ea typeface="ＭＳ Ｐゴシック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445F26-B0B4-4D65-BA24-DF1EAE9657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FD696548-0167-4B0A-9A15-C8B788AA6DEA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38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C22279AF-F9DE-4FF9-9DF6-717C149AC5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2372D488-B124-40B4-ABDE-81812438F1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r>
              <a:rPr lang="en-GB" dirty="0">
                <a:ea typeface="ＭＳ Ｐゴシック" charset="0"/>
              </a:rPr>
              <a:t>SI model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ED1AE7F5-D0F2-44D7-98A1-6B58DBD90A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F94C7714-13B4-42E2-A982-DFAC349853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351EE0ED-D70C-4168-8103-292803A51A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FF283DE4-C567-405F-B215-10C25F7A92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/>
            <a:r>
              <a:rPr lang="en-GB" altLang="en-US">
                <a:latin typeface="Calibri" panose="020F0502020204030204" pitchFamily="34" charset="0"/>
              </a:rPr>
              <a:t>“disjoint compartments” seems a bit overly complicated. What about just “individuals in a population can be categorised by their infection status”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02E3DE7D-AB23-44EB-A772-FFFEED7820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D6D8FE97-CFD0-4FD5-90CC-8299D24C79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/>
            <a:r>
              <a:rPr lang="en-GB" altLang="en-US">
                <a:latin typeface="Calibri" panose="020F0502020204030204" pitchFamily="34" charset="0"/>
              </a:rPr>
              <a:t>“disjoint compartments” seems a bit overly complicated. What about just “individuals in a population can be categorised by their infection status”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02E3DE7D-AB23-44EB-A772-FFFEED7820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D6D8FE97-CFD0-4FD5-90CC-8299D24C79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/>
            <a:r>
              <a:rPr lang="en-GB" altLang="en-US">
                <a:latin typeface="Calibri" panose="020F0502020204030204" pitchFamily="34" charset="0"/>
              </a:rPr>
              <a:t>“disjoint compartments” seems a bit overly complicated. What about just “individuals in a population can be categorised by their infection status”</a:t>
            </a:r>
          </a:p>
        </p:txBody>
      </p:sp>
    </p:spTree>
    <p:extLst>
      <p:ext uri="{BB962C8B-B14F-4D97-AF65-F5344CB8AC3E}">
        <p14:creationId xmlns:p14="http://schemas.microsoft.com/office/powerpoint/2010/main" val="5018158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>
            <a:extLst>
              <a:ext uri="{FF2B5EF4-FFF2-40B4-BE49-F238E27FC236}">
                <a16:creationId xmlns:a16="http://schemas.microsoft.com/office/drawing/2014/main" id="{BCBD6329-421F-4CDD-A43A-4D21893679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2403" name="Rectangle 3">
            <a:extLst>
              <a:ext uri="{FF2B5EF4-FFF2-40B4-BE49-F238E27FC236}">
                <a16:creationId xmlns:a16="http://schemas.microsoft.com/office/drawing/2014/main" id="{C6AC8F55-CF16-4E35-8C10-4484DB168D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>
            <a:extLst>
              <a:ext uri="{FF2B5EF4-FFF2-40B4-BE49-F238E27FC236}">
                <a16:creationId xmlns:a16="http://schemas.microsoft.com/office/drawing/2014/main" id="{C3A8E9F7-4043-4C05-B5AC-CDCAA253BF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7523" name="Rectangle 3">
            <a:extLst>
              <a:ext uri="{FF2B5EF4-FFF2-40B4-BE49-F238E27FC236}">
                <a16:creationId xmlns:a16="http://schemas.microsoft.com/office/drawing/2014/main" id="{DCEC5516-1C86-45B0-A2F3-CE791FA3DF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defTabSz="914400" eaLnBrk="1" hangingPunct="1">
              <a:defRPr/>
            </a:pPr>
            <a:endParaRPr lang="en-GB">
              <a:ea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5384800" cy="3886200"/>
          </a:xfrm>
        </p:spPr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981200"/>
            <a:ext cx="5384800" cy="1866900"/>
          </a:xfrm>
        </p:spPr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4000500"/>
            <a:ext cx="5384800" cy="1866900"/>
          </a:xfrm>
        </p:spPr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D1FB7DE-EB0B-47B2-8022-F47246DF6D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2408F9F-800C-4C28-8978-79843B78D51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0793E-D101-4F20-B61B-E4C425CC756D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8" name="Rectangle 16">
            <a:extLst>
              <a:ext uri="{FF2B5EF4-FFF2-40B4-BE49-F238E27FC236}">
                <a16:creationId xmlns:a16="http://schemas.microsoft.com/office/drawing/2014/main" id="{91D07401-8410-4FB2-BFA6-8BFBE0727564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D4A1E8-84D9-4FF3-818C-6842F7482CD2}" type="datetime1">
              <a:rPr lang="en-US" altLang="en-US"/>
              <a:pPr/>
              <a:t>9/11/2024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3253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7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7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7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oleObject" Target="../embeddings/oleObject3.bin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4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3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7" Type="http://schemas.openxmlformats.org/officeDocument/2006/relationships/image" Target="../media/image45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44.emf"/><Relationship Id="rId4" Type="http://schemas.openxmlformats.org/officeDocument/2006/relationships/oleObject" Target="../embeddings/oleObject9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4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emf"/><Relationship Id="rId11" Type="http://schemas.openxmlformats.org/officeDocument/2006/relationships/image" Target="../media/image54.e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53.emf"/><Relationship Id="rId4" Type="http://schemas.openxmlformats.org/officeDocument/2006/relationships/image" Target="../media/image50.emf"/><Relationship Id="rId9" Type="http://schemas.openxmlformats.org/officeDocument/2006/relationships/oleObject" Target="../embeddings/oleObject18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e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56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oleObject" Target="../embeddings/oleObject21.bin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e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58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oleObject" Target="../embeddings/oleObject23.bin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e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61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emf"/><Relationship Id="rId4" Type="http://schemas.openxmlformats.org/officeDocument/2006/relationships/image" Target="../media/image64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e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e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65.emf"/><Relationship Id="rId9" Type="http://schemas.openxmlformats.org/officeDocument/2006/relationships/image" Target="../media/image6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3644849" y="3720226"/>
            <a:ext cx="490230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Epidemiology lecture 1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SIR models for simple epidemics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Katy Gaythorpe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School of Public Health 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Imperial College London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k.gaythorpe@imperial.ac.uk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2A3E5-E07D-83AB-0278-532749823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Modelling epidemics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1B5EB-DABE-82FF-4F98-97747E09B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How do we model epidemics?</a:t>
            </a:r>
          </a:p>
          <a:p>
            <a:endParaRPr lang="en-GB" dirty="0"/>
          </a:p>
          <a:p>
            <a:r>
              <a:rPr lang="en-GB" dirty="0"/>
              <a:t> Identify key biological processes</a:t>
            </a:r>
          </a:p>
          <a:p>
            <a:endParaRPr lang="en-GB" dirty="0"/>
          </a:p>
          <a:p>
            <a:r>
              <a:rPr lang="en-GB" dirty="0"/>
              <a:t> Abstract them into a mathematical model</a:t>
            </a:r>
          </a:p>
          <a:p>
            <a:endParaRPr lang="en-GB" dirty="0"/>
          </a:p>
          <a:p>
            <a:r>
              <a:rPr lang="en-GB" dirty="0"/>
              <a:t> Investigate effect(s) of changing parameters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6F9E29-7F44-69F4-662B-3A4CC63E6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2877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Text Box 4">
            <a:extLst>
              <a:ext uri="{FF2B5EF4-FFF2-40B4-BE49-F238E27FC236}">
                <a16:creationId xmlns:a16="http://schemas.microsoft.com/office/drawing/2014/main" id="{04AAF379-D1DA-4A22-9D07-73F8818EB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3" y="1467045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defRPr/>
            </a:pPr>
            <a:endParaRPr lang="en-GB" sz="2800">
              <a:solidFill>
                <a:srgbClr val="23166D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6E557B3-370C-4B0E-9BDD-BA9EFB6D1821}"/>
              </a:ext>
            </a:extLst>
          </p:cNvPr>
          <p:cNvSpPr/>
          <p:nvPr/>
        </p:nvSpPr>
        <p:spPr bwMode="auto">
          <a:xfrm>
            <a:off x="3236913" y="2638865"/>
            <a:ext cx="7199312" cy="305948"/>
          </a:xfrm>
          <a:prstGeom prst="rect">
            <a:avLst/>
          </a:prstGeom>
          <a:gradFill flip="none" rotWithShape="1">
            <a:gsLst>
              <a:gs pos="3000">
                <a:srgbClr val="3366FF"/>
              </a:gs>
              <a:gs pos="32000">
                <a:srgbClr val="FFFF00"/>
              </a:gs>
              <a:gs pos="63000">
                <a:srgbClr val="FF0000"/>
              </a:gs>
            </a:gsLst>
            <a:lin ang="0" scaled="1"/>
            <a:tileRect/>
          </a:gradFill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20" name="TextBox 12">
            <a:extLst>
              <a:ext uri="{FF2B5EF4-FFF2-40B4-BE49-F238E27FC236}">
                <a16:creationId xmlns:a16="http://schemas.microsoft.com/office/drawing/2014/main" id="{0D083808-17D0-40BF-8BB0-F0B18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6551" y="1836932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latin typeface="+mn-lt"/>
              </a:rPr>
              <a:t>time of infection</a:t>
            </a:r>
          </a:p>
        </p:txBody>
      </p:sp>
      <p:sp>
        <p:nvSpPr>
          <p:cNvPr id="47121" name="TextBox 15">
            <a:extLst>
              <a:ext uri="{FF2B5EF4-FFF2-40B4-BE49-F238E27FC236}">
                <a16:creationId xmlns:a16="http://schemas.microsoft.com/office/drawing/2014/main" id="{565D8BA9-C9C4-4BA4-AE09-0353A2CB8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2494" y="225514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latin typeface="+mn-lt"/>
              </a:rPr>
              <a:t>latent period</a:t>
            </a:r>
          </a:p>
        </p:txBody>
      </p:sp>
      <p:sp>
        <p:nvSpPr>
          <p:cNvPr id="47122" name="TextBox 17">
            <a:extLst>
              <a:ext uri="{FF2B5EF4-FFF2-40B4-BE49-F238E27FC236}">
                <a16:creationId xmlns:a16="http://schemas.microsoft.com/office/drawing/2014/main" id="{25AC8424-C0ED-42CC-AFFD-33326975DF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5960" y="2249517"/>
            <a:ext cx="17661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latin typeface="+mn-lt"/>
              </a:rPr>
              <a:t>infectious period</a:t>
            </a:r>
          </a:p>
        </p:txBody>
      </p:sp>
      <p:sp>
        <p:nvSpPr>
          <p:cNvPr id="47108" name="TextBox 20">
            <a:extLst>
              <a:ext uri="{FF2B5EF4-FFF2-40B4-BE49-F238E27FC236}">
                <a16:creationId xmlns:a16="http://schemas.microsoft.com/office/drawing/2014/main" id="{3966E2D7-E5E6-4DC7-96C1-38750BF18D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1488" y="1467046"/>
            <a:ext cx="32713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23166D"/>
                </a:solidFill>
                <a:latin typeface="+mn-lt"/>
              </a:rPr>
              <a:t>Timeline of infection and disease</a:t>
            </a:r>
          </a:p>
        </p:txBody>
      </p:sp>
      <p:sp>
        <p:nvSpPr>
          <p:cNvPr id="3" name="Left Brace 2">
            <a:extLst>
              <a:ext uri="{FF2B5EF4-FFF2-40B4-BE49-F238E27FC236}">
                <a16:creationId xmlns:a16="http://schemas.microsoft.com/office/drawing/2014/main" id="{F08F1913-E293-4C97-A8FA-F1BCCA892738}"/>
              </a:ext>
            </a:extLst>
          </p:cNvPr>
          <p:cNvSpPr/>
          <p:nvPr/>
        </p:nvSpPr>
        <p:spPr>
          <a:xfrm rot="16200000">
            <a:off x="3837782" y="2343945"/>
            <a:ext cx="504825" cy="1706562"/>
          </a:xfrm>
          <a:prstGeom prst="leftBrac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Left Brace 21">
            <a:extLst>
              <a:ext uri="{FF2B5EF4-FFF2-40B4-BE49-F238E27FC236}">
                <a16:creationId xmlns:a16="http://schemas.microsoft.com/office/drawing/2014/main" id="{64D16C28-A5D0-496E-BF3F-7A1693371C2E}"/>
              </a:ext>
            </a:extLst>
          </p:cNvPr>
          <p:cNvSpPr/>
          <p:nvPr/>
        </p:nvSpPr>
        <p:spPr>
          <a:xfrm rot="16200000">
            <a:off x="7437438" y="450851"/>
            <a:ext cx="504825" cy="5492750"/>
          </a:xfrm>
          <a:prstGeom prst="leftBrac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11" name="TextBox 22">
            <a:extLst>
              <a:ext uri="{FF2B5EF4-FFF2-40B4-BE49-F238E27FC236}">
                <a16:creationId xmlns:a16="http://schemas.microsoft.com/office/drawing/2014/main" id="{21C90276-621B-4D65-94BF-D07ED5878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976" y="3573464"/>
            <a:ext cx="14079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NOT infected</a:t>
            </a:r>
          </a:p>
          <a:p>
            <a:pPr algn="ctr" eaLnBrk="1" hangingPunct="1"/>
            <a:r>
              <a:rPr lang="en-US" altLang="en-US" sz="1800">
                <a:latin typeface="+mn-lt"/>
              </a:rPr>
              <a:t>=</a:t>
            </a:r>
          </a:p>
          <a:p>
            <a:pPr algn="ctr" eaLnBrk="1" hangingPunct="1"/>
            <a:r>
              <a:rPr lang="en-US" altLang="en-US" sz="1800">
                <a:latin typeface="+mn-lt"/>
              </a:rPr>
              <a:t>Susceptible</a:t>
            </a:r>
          </a:p>
        </p:txBody>
      </p:sp>
      <p:sp>
        <p:nvSpPr>
          <p:cNvPr id="47112" name="TextBox 23">
            <a:extLst>
              <a:ext uri="{FF2B5EF4-FFF2-40B4-BE49-F238E27FC236}">
                <a16:creationId xmlns:a16="http://schemas.microsoft.com/office/drawing/2014/main" id="{ABFCDBAA-3F30-4425-914E-854515425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9077" y="3644900"/>
            <a:ext cx="23319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Infected and Infectious</a:t>
            </a:r>
          </a:p>
        </p:txBody>
      </p:sp>
      <p:sp>
        <p:nvSpPr>
          <p:cNvPr id="47113" name="TextBox 18">
            <a:extLst>
              <a:ext uri="{FF2B5EF4-FFF2-40B4-BE49-F238E27FC236}">
                <a16:creationId xmlns:a16="http://schemas.microsoft.com/office/drawing/2014/main" id="{D45B1E67-69C0-407F-A406-ABDC8F0C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2644906"/>
            <a:ext cx="1133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latin typeface="+mn-lt"/>
              </a:rPr>
              <a:t>infectivity</a:t>
            </a:r>
          </a:p>
        </p:txBody>
      </p:sp>
      <p:sp>
        <p:nvSpPr>
          <p:cNvPr id="47114" name="Rectangle 3">
            <a:extLst>
              <a:ext uri="{FF2B5EF4-FFF2-40B4-BE49-F238E27FC236}">
                <a16:creationId xmlns:a16="http://schemas.microsoft.com/office/drawing/2014/main" id="{3A93FD91-8A87-4713-A096-BD57E7464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7700" y="4724400"/>
            <a:ext cx="1905000" cy="1828800"/>
          </a:xfrm>
          <a:prstGeom prst="rect">
            <a:avLst/>
          </a:prstGeom>
          <a:solidFill>
            <a:srgbClr val="A1C5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Susceptible </a:t>
            </a:r>
          </a:p>
          <a:p>
            <a:pPr algn="ctr" eaLnBrk="1" hangingPunct="1"/>
            <a:r>
              <a:rPr lang="en-US" altLang="en-US" sz="1800">
                <a:latin typeface="+mn-lt"/>
              </a:rPr>
              <a:t>(S)</a:t>
            </a:r>
          </a:p>
        </p:txBody>
      </p:sp>
      <p:sp>
        <p:nvSpPr>
          <p:cNvPr id="47115" name="Rectangle 4">
            <a:extLst>
              <a:ext uri="{FF2B5EF4-FFF2-40B4-BE49-F238E27FC236}">
                <a16:creationId xmlns:a16="http://schemas.microsoft.com/office/drawing/2014/main" id="{4E197656-AFEE-4172-B9BE-6F681D41F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8" y="4725988"/>
            <a:ext cx="1905000" cy="1828800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Infected </a:t>
            </a:r>
          </a:p>
          <a:p>
            <a:pPr algn="ctr" eaLnBrk="1" hangingPunct="1"/>
            <a:r>
              <a:rPr lang="en-US" altLang="en-US" sz="1800">
                <a:latin typeface="+mn-lt"/>
              </a:rPr>
              <a:t>(I)</a:t>
            </a:r>
          </a:p>
        </p:txBody>
      </p:sp>
      <p:sp>
        <p:nvSpPr>
          <p:cNvPr id="47116" name="Line 9">
            <a:extLst>
              <a:ext uri="{FF2B5EF4-FFF2-40B4-BE49-F238E27FC236}">
                <a16:creationId xmlns:a16="http://schemas.microsoft.com/office/drawing/2014/main" id="{4C86C421-CCE1-4453-97F7-C8DF4803E4A6}"/>
              </a:ext>
            </a:extLst>
          </p:cNvPr>
          <p:cNvSpPr>
            <a:spLocks noChangeShapeType="1"/>
          </p:cNvSpPr>
          <p:nvPr/>
        </p:nvSpPr>
        <p:spPr bwMode="auto">
          <a:xfrm>
            <a:off x="5092700" y="5661025"/>
            <a:ext cx="25161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117" name="TextBox 29">
            <a:extLst>
              <a:ext uri="{FF2B5EF4-FFF2-40B4-BE49-F238E27FC236}">
                <a16:creationId xmlns:a16="http://schemas.microsoft.com/office/drawing/2014/main" id="{9BFF325C-3B75-4728-A58B-D1D0F6D719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2889" y="5665789"/>
            <a:ext cx="2047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transition between infection states at a given rate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EE7AA51-DE5E-410F-97ED-986E19729861}"/>
              </a:ext>
            </a:extLst>
          </p:cNvPr>
          <p:cNvCxnSpPr>
            <a:cxnSpLocks/>
          </p:cNvCxnSpPr>
          <p:nvPr/>
        </p:nvCxnSpPr>
        <p:spPr bwMode="auto">
          <a:xfrm>
            <a:off x="3863975" y="2255144"/>
            <a:ext cx="0" cy="329307"/>
          </a:xfrm>
          <a:prstGeom prst="straightConnector1">
            <a:avLst/>
          </a:prstGeom>
          <a:ln w="3810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15">
            <a:extLst>
              <a:ext uri="{FF2B5EF4-FFF2-40B4-BE49-F238E27FC236}">
                <a16:creationId xmlns:a16="http://schemas.microsoft.com/office/drawing/2014/main" id="{3CB70C52-2337-4D81-9A86-33A1CAFFD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2495" y="225514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latin typeface="+mn-lt"/>
              </a:rPr>
              <a:t>latent period</a:t>
            </a:r>
          </a:p>
        </p:txBody>
      </p:sp>
      <p:sp>
        <p:nvSpPr>
          <p:cNvPr id="25" name="TextBox 17">
            <a:extLst>
              <a:ext uri="{FF2B5EF4-FFF2-40B4-BE49-F238E27FC236}">
                <a16:creationId xmlns:a16="http://schemas.microsoft.com/office/drawing/2014/main" id="{7FB77F7E-1274-45B4-B5CB-6B7A3807B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5961" y="2249517"/>
            <a:ext cx="17661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latin typeface="+mn-lt"/>
              </a:rPr>
              <a:t>infectious period</a:t>
            </a:r>
          </a:p>
        </p:txBody>
      </p:sp>
      <p:sp>
        <p:nvSpPr>
          <p:cNvPr id="26" name="Left Brace 25">
            <a:extLst>
              <a:ext uri="{FF2B5EF4-FFF2-40B4-BE49-F238E27FC236}">
                <a16:creationId xmlns:a16="http://schemas.microsoft.com/office/drawing/2014/main" id="{2E543BEB-10D1-432E-962C-1E76C8A769D0}"/>
              </a:ext>
            </a:extLst>
          </p:cNvPr>
          <p:cNvSpPr/>
          <p:nvPr/>
        </p:nvSpPr>
        <p:spPr>
          <a:xfrm rot="16200000">
            <a:off x="3837783" y="2343945"/>
            <a:ext cx="504825" cy="1706562"/>
          </a:xfrm>
          <a:prstGeom prst="leftBrac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Left Brace 26">
            <a:extLst>
              <a:ext uri="{FF2B5EF4-FFF2-40B4-BE49-F238E27FC236}">
                <a16:creationId xmlns:a16="http://schemas.microsoft.com/office/drawing/2014/main" id="{D212BF1A-68D3-4B76-BA37-6EF319B0D187}"/>
              </a:ext>
            </a:extLst>
          </p:cNvPr>
          <p:cNvSpPr/>
          <p:nvPr/>
        </p:nvSpPr>
        <p:spPr>
          <a:xfrm rot="16200000">
            <a:off x="7437439" y="450851"/>
            <a:ext cx="504825" cy="5492750"/>
          </a:xfrm>
          <a:prstGeom prst="leftBrac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432D52A9-B665-4205-B5AA-983401274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2496" y="225514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latin typeface="+mn-lt"/>
              </a:rPr>
              <a:t>latent period</a:t>
            </a:r>
          </a:p>
        </p:txBody>
      </p:sp>
      <p:sp>
        <p:nvSpPr>
          <p:cNvPr id="29" name="TextBox 17">
            <a:extLst>
              <a:ext uri="{FF2B5EF4-FFF2-40B4-BE49-F238E27FC236}">
                <a16:creationId xmlns:a16="http://schemas.microsoft.com/office/drawing/2014/main" id="{DD218E89-8C02-4531-937C-6FB9344F5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5962" y="2249517"/>
            <a:ext cx="17661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latin typeface="+mn-lt"/>
              </a:rPr>
              <a:t>infectious period</a:t>
            </a:r>
          </a:p>
        </p:txBody>
      </p:sp>
      <p:sp>
        <p:nvSpPr>
          <p:cNvPr id="30" name="Left Brace 29">
            <a:extLst>
              <a:ext uri="{FF2B5EF4-FFF2-40B4-BE49-F238E27FC236}">
                <a16:creationId xmlns:a16="http://schemas.microsoft.com/office/drawing/2014/main" id="{A2B8E4F4-1526-40E5-8B18-B06702F2A95C}"/>
              </a:ext>
            </a:extLst>
          </p:cNvPr>
          <p:cNvSpPr/>
          <p:nvPr/>
        </p:nvSpPr>
        <p:spPr>
          <a:xfrm rot="16200000">
            <a:off x="3837784" y="2343945"/>
            <a:ext cx="504825" cy="1706562"/>
          </a:xfrm>
          <a:prstGeom prst="leftBrac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53D1DB-154F-5F85-B9D8-E1DFE754D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</p:spPr>
        <p:txBody>
          <a:bodyPr>
            <a:normAutofit/>
          </a:bodyPr>
          <a:lstStyle/>
          <a:p>
            <a:r>
              <a:rPr lang="en-GB" dirty="0"/>
              <a:t>Compartmental Modelling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47111" grpId="0"/>
      <p:bldP spid="47112" grpId="0"/>
      <p:bldP spid="47114" grpId="0" animBg="1"/>
      <p:bldP spid="47115" grpId="0" animBg="1"/>
      <p:bldP spid="47116" grpId="0" animBg="1"/>
      <p:bldP spid="47117" grpId="0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4">
            <a:extLst>
              <a:ext uri="{FF2B5EF4-FFF2-40B4-BE49-F238E27FC236}">
                <a16:creationId xmlns:a16="http://schemas.microsoft.com/office/drawing/2014/main" id="{579B3919-FFF9-46A8-BA35-3E92307BB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1724" y="400050"/>
            <a:ext cx="76771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rgbClr val="23166D"/>
              </a:solidFill>
              <a:ea typeface="ＭＳ Ｐゴシック" charset="0"/>
            </a:endParaRPr>
          </a:p>
        </p:txBody>
      </p:sp>
      <p:sp>
        <p:nvSpPr>
          <p:cNvPr id="155" name="Text Box 41">
            <a:extLst>
              <a:ext uri="{FF2B5EF4-FFF2-40B4-BE49-F238E27FC236}">
                <a16:creationId xmlns:a16="http://schemas.microsoft.com/office/drawing/2014/main" id="{CFC6D150-4C6D-4AD1-BBED-840385118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6485" y="5375227"/>
            <a:ext cx="81661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GB" sz="2800" dirty="0">
                <a:solidFill>
                  <a:srgbClr val="23166D"/>
                </a:solidFill>
                <a:latin typeface="+mn-lt"/>
              </a:rPr>
              <a:t>Assume </a:t>
            </a:r>
          </a:p>
          <a:p>
            <a:pPr marL="457200" indent="-457200">
              <a:buFont typeface="Arial"/>
              <a:buChar char="•"/>
              <a:defRPr/>
            </a:pPr>
            <a:r>
              <a:rPr lang="en-GB" sz="2800" dirty="0">
                <a:solidFill>
                  <a:srgbClr val="23166D"/>
                </a:solidFill>
                <a:latin typeface="+mn-lt"/>
              </a:rPr>
              <a:t>fixed population of constant size (S+I=N)</a:t>
            </a:r>
          </a:p>
          <a:p>
            <a:pPr marL="457200" indent="-457200">
              <a:buFont typeface="Arial"/>
              <a:buChar char="•"/>
              <a:defRPr/>
            </a:pPr>
            <a:r>
              <a:rPr lang="en-GB" sz="2800" dirty="0">
                <a:solidFill>
                  <a:srgbClr val="23166D"/>
                </a:solidFill>
                <a:latin typeface="+mn-lt"/>
              </a:rPr>
              <a:t>All members of the population are in contact</a:t>
            </a:r>
          </a:p>
        </p:txBody>
      </p:sp>
      <p:sp>
        <p:nvSpPr>
          <p:cNvPr id="49172" name="TextBox 155">
            <a:extLst>
              <a:ext uri="{FF2B5EF4-FFF2-40B4-BE49-F238E27FC236}">
                <a16:creationId xmlns:a16="http://schemas.microsoft.com/office/drawing/2014/main" id="{B827BF5E-6B36-4916-AC42-BB6D05F8EB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1026" y="4483100"/>
            <a:ext cx="24241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 dirty="0">
                <a:solidFill>
                  <a:srgbClr val="23166D"/>
                </a:solidFill>
                <a:latin typeface="+mn-lt"/>
              </a:rPr>
              <a:t>Mass-action mixing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098F9FC2-64AC-45C3-AA6F-F60AF820041A}"/>
              </a:ext>
            </a:extLst>
          </p:cNvPr>
          <p:cNvGrpSpPr>
            <a:grpSpLocks noChangeAspect="1"/>
          </p:cNvGrpSpPr>
          <p:nvPr/>
        </p:nvGrpSpPr>
        <p:grpSpPr>
          <a:xfrm>
            <a:off x="2063553" y="1370852"/>
            <a:ext cx="3640627" cy="2391573"/>
            <a:chOff x="3464437" y="3358174"/>
            <a:chExt cx="4293337" cy="2820346"/>
          </a:xfrm>
        </p:grpSpPr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05A0107E-32B2-4E6F-9A9C-5CD5AD71BED8}"/>
                </a:ext>
              </a:extLst>
            </p:cNvPr>
            <p:cNvGrpSpPr/>
            <p:nvPr/>
          </p:nvGrpSpPr>
          <p:grpSpPr>
            <a:xfrm>
              <a:off x="3464437" y="3358174"/>
              <a:ext cx="4293337" cy="2218352"/>
              <a:chOff x="4139828" y="4529036"/>
              <a:chExt cx="4293337" cy="2218352"/>
            </a:xfrm>
          </p:grpSpPr>
          <p:pic>
            <p:nvPicPr>
              <p:cNvPr id="161" name="Graphic 160" descr="Man">
                <a:extLst>
                  <a:ext uri="{FF2B5EF4-FFF2-40B4-BE49-F238E27FC236}">
                    <a16:creationId xmlns:a16="http://schemas.microsoft.com/office/drawing/2014/main" id="{FF1D9764-B15B-4533-A32B-21AFF17155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722879" y="4529036"/>
                <a:ext cx="1140191" cy="1140191"/>
              </a:xfrm>
              <a:prstGeom prst="rect">
                <a:avLst/>
              </a:prstGeom>
            </p:spPr>
          </p:pic>
          <p:pic>
            <p:nvPicPr>
              <p:cNvPr id="162" name="Graphic 161" descr="Man">
                <a:extLst>
                  <a:ext uri="{FF2B5EF4-FFF2-40B4-BE49-F238E27FC236}">
                    <a16:creationId xmlns:a16="http://schemas.microsoft.com/office/drawing/2014/main" id="{D73C461B-642E-494A-ADBA-D708AD0229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292974" y="5564365"/>
                <a:ext cx="1140191" cy="1140191"/>
              </a:xfrm>
              <a:prstGeom prst="rect">
                <a:avLst/>
              </a:prstGeom>
            </p:spPr>
          </p:pic>
          <p:pic>
            <p:nvPicPr>
              <p:cNvPr id="163" name="Graphic 162" descr="Man">
                <a:extLst>
                  <a:ext uri="{FF2B5EF4-FFF2-40B4-BE49-F238E27FC236}">
                    <a16:creationId xmlns:a16="http://schemas.microsoft.com/office/drawing/2014/main" id="{296DE479-7C57-4A58-BEAC-8C3B1972C0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574050" y="4608329"/>
                <a:ext cx="1140191" cy="1140191"/>
              </a:xfrm>
              <a:prstGeom prst="rect">
                <a:avLst/>
              </a:prstGeom>
            </p:spPr>
          </p:pic>
          <p:pic>
            <p:nvPicPr>
              <p:cNvPr id="164" name="Graphic 163" descr="Man">
                <a:extLst>
                  <a:ext uri="{FF2B5EF4-FFF2-40B4-BE49-F238E27FC236}">
                    <a16:creationId xmlns:a16="http://schemas.microsoft.com/office/drawing/2014/main" id="{A9B45658-9048-434B-B692-B976F4F66F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139828" y="5607197"/>
                <a:ext cx="1140191" cy="1140191"/>
              </a:xfrm>
              <a:prstGeom prst="rect">
                <a:avLst/>
              </a:prstGeom>
            </p:spPr>
          </p:pic>
        </p:grpSp>
        <p:pic>
          <p:nvPicPr>
            <p:cNvPr id="158" name="Graphic 157" descr="Man">
              <a:extLst>
                <a:ext uri="{FF2B5EF4-FFF2-40B4-BE49-F238E27FC236}">
                  <a16:creationId xmlns:a16="http://schemas.microsoft.com/office/drawing/2014/main" id="{80536304-066B-4F14-BCCD-0991305446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097332" y="5038329"/>
              <a:ext cx="1140191" cy="1140191"/>
            </a:xfrm>
            <a:prstGeom prst="rect">
              <a:avLst/>
            </a:prstGeom>
          </p:spPr>
        </p:pic>
        <p:pic>
          <p:nvPicPr>
            <p:cNvPr id="159" name="Graphic 158" descr="Man">
              <a:extLst>
                <a:ext uri="{FF2B5EF4-FFF2-40B4-BE49-F238E27FC236}">
                  <a16:creationId xmlns:a16="http://schemas.microsoft.com/office/drawing/2014/main" id="{395AF117-3D62-4F22-BFE5-C2AF2C08E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79910" y="5013484"/>
              <a:ext cx="1140191" cy="1140191"/>
            </a:xfrm>
            <a:prstGeom prst="rect">
              <a:avLst/>
            </a:prstGeom>
          </p:spPr>
        </p:pic>
      </p:grpSp>
      <p:pic>
        <p:nvPicPr>
          <p:cNvPr id="165" name="Graphic 164" descr="Man">
            <a:extLst>
              <a:ext uri="{FF2B5EF4-FFF2-40B4-BE49-F238E27FC236}">
                <a16:creationId xmlns:a16="http://schemas.microsoft.com/office/drawing/2014/main" id="{F37DB73D-5C65-4211-A914-E0A141A331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84033" y="1510983"/>
            <a:ext cx="966849" cy="966849"/>
          </a:xfrm>
          <a:prstGeom prst="rect">
            <a:avLst/>
          </a:prstGeom>
        </p:spPr>
      </p:pic>
      <p:pic>
        <p:nvPicPr>
          <p:cNvPr id="166" name="Graphic 165" descr="Man">
            <a:extLst>
              <a:ext uri="{FF2B5EF4-FFF2-40B4-BE49-F238E27FC236}">
                <a16:creationId xmlns:a16="http://schemas.microsoft.com/office/drawing/2014/main" id="{6A901739-E6BE-4D18-9810-A9F713F082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63451" y="3854125"/>
            <a:ext cx="966849" cy="966849"/>
          </a:xfrm>
          <a:prstGeom prst="rect">
            <a:avLst/>
          </a:prstGeom>
        </p:spPr>
      </p:pic>
      <p:pic>
        <p:nvPicPr>
          <p:cNvPr id="167" name="Graphic 166" descr="Man">
            <a:extLst>
              <a:ext uri="{FF2B5EF4-FFF2-40B4-BE49-F238E27FC236}">
                <a16:creationId xmlns:a16="http://schemas.microsoft.com/office/drawing/2014/main" id="{2CA04DAF-DF4F-4B29-8A8D-F6D87D4D3F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38934" y="1765356"/>
            <a:ext cx="966849" cy="966849"/>
          </a:xfrm>
          <a:prstGeom prst="rect">
            <a:avLst/>
          </a:prstGeom>
        </p:spPr>
      </p:pic>
      <p:pic>
        <p:nvPicPr>
          <p:cNvPr id="168" name="Graphic 167" descr="Man">
            <a:extLst>
              <a:ext uri="{FF2B5EF4-FFF2-40B4-BE49-F238E27FC236}">
                <a16:creationId xmlns:a16="http://schemas.microsoft.com/office/drawing/2014/main" id="{89CA4194-7664-4FAE-BA39-AC2D76F431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00608" y="2943239"/>
            <a:ext cx="966849" cy="966849"/>
          </a:xfrm>
          <a:prstGeom prst="rect">
            <a:avLst/>
          </a:prstGeom>
        </p:spPr>
      </p:pic>
      <p:pic>
        <p:nvPicPr>
          <p:cNvPr id="169" name="Graphic 168" descr="Man">
            <a:extLst>
              <a:ext uri="{FF2B5EF4-FFF2-40B4-BE49-F238E27FC236}">
                <a16:creationId xmlns:a16="http://schemas.microsoft.com/office/drawing/2014/main" id="{7AF5F43E-00BF-4FC5-AD30-3598FC6EC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71249" y="3279000"/>
            <a:ext cx="966849" cy="966849"/>
          </a:xfrm>
          <a:prstGeom prst="rect">
            <a:avLst/>
          </a:prstGeom>
        </p:spPr>
      </p:pic>
      <p:pic>
        <p:nvPicPr>
          <p:cNvPr id="170" name="Graphic 169" descr="Man">
            <a:extLst>
              <a:ext uri="{FF2B5EF4-FFF2-40B4-BE49-F238E27FC236}">
                <a16:creationId xmlns:a16="http://schemas.microsoft.com/office/drawing/2014/main" id="{0D698010-B25F-4146-8EFB-7BA68AE7DE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46732" y="1190231"/>
            <a:ext cx="966849" cy="966849"/>
          </a:xfrm>
          <a:prstGeom prst="rect">
            <a:avLst/>
          </a:prstGeom>
        </p:spPr>
      </p:pic>
      <p:pic>
        <p:nvPicPr>
          <p:cNvPr id="171" name="Graphic 170" descr="Man">
            <a:extLst>
              <a:ext uri="{FF2B5EF4-FFF2-40B4-BE49-F238E27FC236}">
                <a16:creationId xmlns:a16="http://schemas.microsoft.com/office/drawing/2014/main" id="{15278438-E056-42B4-A03A-F2442C8A07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47167" y="987346"/>
            <a:ext cx="966849" cy="966849"/>
          </a:xfrm>
          <a:prstGeom prst="rect">
            <a:avLst/>
          </a:prstGeom>
        </p:spPr>
      </p:pic>
      <p:pic>
        <p:nvPicPr>
          <p:cNvPr id="172" name="Graphic 171" descr="Man">
            <a:extLst>
              <a:ext uri="{FF2B5EF4-FFF2-40B4-BE49-F238E27FC236}">
                <a16:creationId xmlns:a16="http://schemas.microsoft.com/office/drawing/2014/main" id="{B9F11BF9-56FA-48BF-A076-3D75C2573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42397" y="4116988"/>
            <a:ext cx="966849" cy="966849"/>
          </a:xfrm>
          <a:prstGeom prst="rect">
            <a:avLst/>
          </a:prstGeom>
        </p:spPr>
      </p:pic>
      <p:pic>
        <p:nvPicPr>
          <p:cNvPr id="173" name="Graphic 172" descr="Man">
            <a:extLst>
              <a:ext uri="{FF2B5EF4-FFF2-40B4-BE49-F238E27FC236}">
                <a16:creationId xmlns:a16="http://schemas.microsoft.com/office/drawing/2014/main" id="{4ADC1067-2AB1-43D0-86FB-00446F321E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79047" y="2576477"/>
            <a:ext cx="966849" cy="966849"/>
          </a:xfrm>
          <a:prstGeom prst="rect">
            <a:avLst/>
          </a:prstGeom>
        </p:spPr>
      </p:pic>
      <p:pic>
        <p:nvPicPr>
          <p:cNvPr id="174" name="Graphic 173" descr="Man">
            <a:extLst>
              <a:ext uri="{FF2B5EF4-FFF2-40B4-BE49-F238E27FC236}">
                <a16:creationId xmlns:a16="http://schemas.microsoft.com/office/drawing/2014/main" id="{5D3F015E-D4BC-465C-90FD-654FB5501A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80674" y="1921514"/>
            <a:ext cx="966849" cy="966849"/>
          </a:xfrm>
          <a:prstGeom prst="rect">
            <a:avLst/>
          </a:prstGeom>
        </p:spPr>
      </p:pic>
      <p:pic>
        <p:nvPicPr>
          <p:cNvPr id="175" name="Graphic 174" descr="Man">
            <a:extLst>
              <a:ext uri="{FF2B5EF4-FFF2-40B4-BE49-F238E27FC236}">
                <a16:creationId xmlns:a16="http://schemas.microsoft.com/office/drawing/2014/main" id="{D4A90869-5D54-4C4D-AD2A-140B8E770F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28148" y="1214931"/>
            <a:ext cx="966849" cy="966849"/>
          </a:xfrm>
          <a:prstGeom prst="rect">
            <a:avLst/>
          </a:prstGeom>
        </p:spPr>
      </p:pic>
      <p:pic>
        <p:nvPicPr>
          <p:cNvPr id="176" name="Graphic 175" descr="Man">
            <a:extLst>
              <a:ext uri="{FF2B5EF4-FFF2-40B4-BE49-F238E27FC236}">
                <a16:creationId xmlns:a16="http://schemas.microsoft.com/office/drawing/2014/main" id="{475881F3-5875-4BA6-9BE3-E6D2E6590F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74758" y="3309375"/>
            <a:ext cx="966849" cy="9668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960304-0B88-9599-25CF-3336E000C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</p:spPr>
        <p:txBody>
          <a:bodyPr>
            <a:normAutofit/>
          </a:bodyPr>
          <a:lstStyle/>
          <a:p>
            <a:r>
              <a:rPr lang="en-GB" dirty="0"/>
              <a:t>SI model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>
            <a:extLst>
              <a:ext uri="{FF2B5EF4-FFF2-40B4-BE49-F238E27FC236}">
                <a16:creationId xmlns:a16="http://schemas.microsoft.com/office/drawing/2014/main" id="{EE3BC6BA-8E2C-4752-B034-9E115D838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7701" y="1196976"/>
            <a:ext cx="1425575" cy="1368425"/>
          </a:xfrm>
          <a:prstGeom prst="rect">
            <a:avLst/>
          </a:prstGeom>
          <a:solidFill>
            <a:srgbClr val="A1C5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Susceptible </a:t>
            </a:r>
          </a:p>
          <a:p>
            <a:pPr algn="ctr" eaLnBrk="1" hangingPunct="1"/>
            <a:r>
              <a:rPr lang="en-US" altLang="en-US" sz="1800">
                <a:latin typeface="+mn-lt"/>
              </a:rPr>
              <a:t>(S)</a:t>
            </a:r>
          </a:p>
        </p:txBody>
      </p:sp>
      <p:sp>
        <p:nvSpPr>
          <p:cNvPr id="55299" name="Rectangle 4">
            <a:extLst>
              <a:ext uri="{FF2B5EF4-FFF2-40B4-BE49-F238E27FC236}">
                <a16:creationId xmlns:a16="http://schemas.microsoft.com/office/drawing/2014/main" id="{5282FD9A-ABD9-45FD-873D-5DC8FBE61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8" y="1198564"/>
            <a:ext cx="1422400" cy="1366837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Infected </a:t>
            </a:r>
          </a:p>
          <a:p>
            <a:pPr algn="ctr" eaLnBrk="1" hangingPunct="1"/>
            <a:r>
              <a:rPr lang="en-US" altLang="en-US" sz="1800">
                <a:latin typeface="+mn-lt"/>
              </a:rPr>
              <a:t>(I)</a:t>
            </a:r>
          </a:p>
        </p:txBody>
      </p:sp>
      <p:sp>
        <p:nvSpPr>
          <p:cNvPr id="55300" name="Line 9">
            <a:extLst>
              <a:ext uri="{FF2B5EF4-FFF2-40B4-BE49-F238E27FC236}">
                <a16:creationId xmlns:a16="http://schemas.microsoft.com/office/drawing/2014/main" id="{6E05B784-E7E5-4FE4-854C-C27F974EF75B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3276" y="1844675"/>
            <a:ext cx="29956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301" name="TextBox 29">
            <a:extLst>
              <a:ext uri="{FF2B5EF4-FFF2-40B4-BE49-F238E27FC236}">
                <a16:creationId xmlns:a16="http://schemas.microsoft.com/office/drawing/2014/main" id="{1BB55602-118B-4972-AF17-76754DE14A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126" y="1444625"/>
            <a:ext cx="2047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?</a:t>
            </a:r>
          </a:p>
        </p:txBody>
      </p:sp>
      <p:sp>
        <p:nvSpPr>
          <p:cNvPr id="55303" name="TextBox 17">
            <a:extLst>
              <a:ext uri="{FF2B5EF4-FFF2-40B4-BE49-F238E27FC236}">
                <a16:creationId xmlns:a16="http://schemas.microsoft.com/office/drawing/2014/main" id="{D6D07DA9-0D15-4138-B852-3E5C4B7F2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4548" y="4810125"/>
            <a:ext cx="21838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No infecteds, rate = 0</a:t>
            </a:r>
          </a:p>
        </p:txBody>
      </p:sp>
      <p:grpSp>
        <p:nvGrpSpPr>
          <p:cNvPr id="55308" name="Group 4">
            <a:extLst>
              <a:ext uri="{FF2B5EF4-FFF2-40B4-BE49-F238E27FC236}">
                <a16:creationId xmlns:a16="http://schemas.microsoft.com/office/drawing/2014/main" id="{F8E2888F-3B18-406D-8E0E-7EB93C461FA3}"/>
              </a:ext>
            </a:extLst>
          </p:cNvPr>
          <p:cNvGrpSpPr>
            <a:grpSpLocks/>
          </p:cNvGrpSpPr>
          <p:nvPr/>
        </p:nvGrpSpPr>
        <p:grpSpPr bwMode="auto">
          <a:xfrm>
            <a:off x="1962150" y="2708275"/>
            <a:ext cx="8166100" cy="1944688"/>
            <a:chOff x="323528" y="3068568"/>
            <a:chExt cx="8166805" cy="1944608"/>
          </a:xfrm>
        </p:grpSpPr>
        <p:sp>
          <p:nvSpPr>
            <p:cNvPr id="73" name="Text Box 41">
              <a:extLst>
                <a:ext uri="{FF2B5EF4-FFF2-40B4-BE49-F238E27FC236}">
                  <a16:creationId xmlns:a16="http://schemas.microsoft.com/office/drawing/2014/main" id="{5E70F817-EFCA-4FC3-BF5E-8B16F564ED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528" y="3068568"/>
              <a:ext cx="8166805" cy="1816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>
                <a:defRPr/>
              </a:pPr>
              <a:r>
                <a:rPr lang="en-GB" sz="2800" dirty="0">
                  <a:latin typeface="+mn-lt"/>
                </a:rPr>
                <a:t>Rate at which a susceptible person gets infected depends upon: </a:t>
              </a:r>
            </a:p>
            <a:p>
              <a:pPr marL="457200" indent="-457200">
                <a:buFont typeface="Arial"/>
                <a:buChar char="•"/>
                <a:defRPr/>
              </a:pPr>
              <a:r>
                <a:rPr lang="en-GB" sz="2800" dirty="0">
                  <a:latin typeface="+mn-lt"/>
                </a:rPr>
                <a:t>The </a:t>
              </a:r>
              <a:r>
                <a:rPr lang="en-GB" sz="2800" b="1" dirty="0">
                  <a:latin typeface="+mn-lt"/>
                </a:rPr>
                <a:t>number</a:t>
              </a:r>
              <a:r>
                <a:rPr lang="en-GB" sz="2800" dirty="0">
                  <a:latin typeface="+mn-lt"/>
                </a:rPr>
                <a:t> or </a:t>
              </a:r>
              <a:r>
                <a:rPr lang="en-GB" sz="2800" b="1" dirty="0">
                  <a:latin typeface="+mn-lt"/>
                </a:rPr>
                <a:t>proportion</a:t>
              </a:r>
              <a:r>
                <a:rPr lang="en-GB" sz="2800" dirty="0">
                  <a:latin typeface="+mn-lt"/>
                </a:rPr>
                <a:t> of infected persons</a:t>
              </a:r>
            </a:p>
            <a:p>
              <a:pPr marL="457200" indent="-457200">
                <a:buFont typeface="Arial"/>
                <a:buChar char="•"/>
                <a:defRPr/>
              </a:pPr>
              <a:r>
                <a:rPr lang="en-GB" sz="2800" dirty="0">
                  <a:latin typeface="+mn-lt"/>
                </a:rPr>
                <a:t>The </a:t>
              </a:r>
              <a:r>
                <a:rPr lang="en-GB" sz="2800" i="1" dirty="0">
                  <a:latin typeface="+mn-lt"/>
                </a:rPr>
                <a:t>transmission</a:t>
              </a:r>
              <a:r>
                <a:rPr lang="en-GB" sz="2800" dirty="0">
                  <a:latin typeface="+mn-lt"/>
                </a:rPr>
                <a:t> rate</a:t>
              </a:r>
            </a:p>
          </p:txBody>
        </p:sp>
        <p:graphicFrame>
          <p:nvGraphicFramePr>
            <p:cNvPr id="55310" name="Object 37">
              <a:extLst>
                <a:ext uri="{FF2B5EF4-FFF2-40B4-BE49-F238E27FC236}">
                  <a16:creationId xmlns:a16="http://schemas.microsoft.com/office/drawing/2014/main" id="{EE7EC777-DAAA-4A95-ACC5-C63CC7139F2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355976" y="4398103"/>
            <a:ext cx="423037" cy="6150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139700" imgH="203200" progId="Equation.DSMT4">
                    <p:embed/>
                  </p:oleObj>
                </mc:Choice>
                <mc:Fallback>
                  <p:oleObj name="Equation" r:id="rId4" imgW="139700" imgH="203200" progId="Equation.DSMT4">
                    <p:embed/>
                    <p:pic>
                      <p:nvPicPr>
                        <p:cNvPr id="55310" name="Object 37">
                          <a:extLst>
                            <a:ext uri="{FF2B5EF4-FFF2-40B4-BE49-F238E27FC236}">
                              <a16:creationId xmlns:a16="http://schemas.microsoft.com/office/drawing/2014/main" id="{EE7EC777-DAAA-4A95-ACC5-C63CC7139F2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55976" y="4398103"/>
                          <a:ext cx="423037" cy="6150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22AFCE6-A4ED-4CC6-A80F-F9399361EFC8}"/>
              </a:ext>
            </a:extLst>
          </p:cNvPr>
          <p:cNvGrpSpPr/>
          <p:nvPr/>
        </p:nvGrpSpPr>
        <p:grpSpPr>
          <a:xfrm>
            <a:off x="5663829" y="4529036"/>
            <a:ext cx="4293337" cy="2218352"/>
            <a:chOff x="4139828" y="4529036"/>
            <a:chExt cx="4293337" cy="2218352"/>
          </a:xfrm>
        </p:grpSpPr>
        <p:pic>
          <p:nvPicPr>
            <p:cNvPr id="52" name="Graphic 51" descr="Man">
              <a:extLst>
                <a:ext uri="{FF2B5EF4-FFF2-40B4-BE49-F238E27FC236}">
                  <a16:creationId xmlns:a16="http://schemas.microsoft.com/office/drawing/2014/main" id="{BB425AAC-8292-4732-9234-0FCA1FC6F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267986" y="4957809"/>
              <a:ext cx="1753344" cy="1753344"/>
            </a:xfrm>
            <a:prstGeom prst="rect">
              <a:avLst/>
            </a:prstGeom>
          </p:spPr>
        </p:pic>
        <p:pic>
          <p:nvPicPr>
            <p:cNvPr id="57" name="Graphic 56" descr="Man">
              <a:extLst>
                <a:ext uri="{FF2B5EF4-FFF2-40B4-BE49-F238E27FC236}">
                  <a16:creationId xmlns:a16="http://schemas.microsoft.com/office/drawing/2014/main" id="{58CD9DE8-3A88-44B1-A7E1-9805C7C78B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722879" y="4529036"/>
              <a:ext cx="1140191" cy="1140191"/>
            </a:xfrm>
            <a:prstGeom prst="rect">
              <a:avLst/>
            </a:prstGeom>
          </p:spPr>
        </p:pic>
        <p:pic>
          <p:nvPicPr>
            <p:cNvPr id="58" name="Graphic 57" descr="Man">
              <a:extLst>
                <a:ext uri="{FF2B5EF4-FFF2-40B4-BE49-F238E27FC236}">
                  <a16:creationId xmlns:a16="http://schemas.microsoft.com/office/drawing/2014/main" id="{2F3E8338-BB97-47D3-84DB-69943A890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292974" y="5564365"/>
              <a:ext cx="1140191" cy="1140191"/>
            </a:xfrm>
            <a:prstGeom prst="rect">
              <a:avLst/>
            </a:prstGeom>
          </p:spPr>
        </p:pic>
        <p:pic>
          <p:nvPicPr>
            <p:cNvPr id="59" name="Graphic 58" descr="Man">
              <a:extLst>
                <a:ext uri="{FF2B5EF4-FFF2-40B4-BE49-F238E27FC236}">
                  <a16:creationId xmlns:a16="http://schemas.microsoft.com/office/drawing/2014/main" id="{E3D7130C-35C9-4A4E-A2A3-264FDD2AA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574050" y="4608329"/>
              <a:ext cx="1140191" cy="1140191"/>
            </a:xfrm>
            <a:prstGeom prst="rect">
              <a:avLst/>
            </a:prstGeom>
          </p:spPr>
        </p:pic>
        <p:pic>
          <p:nvPicPr>
            <p:cNvPr id="60" name="Graphic 59" descr="Man">
              <a:extLst>
                <a:ext uri="{FF2B5EF4-FFF2-40B4-BE49-F238E27FC236}">
                  <a16:creationId xmlns:a16="http://schemas.microsoft.com/office/drawing/2014/main" id="{AB4268BE-79EC-40A3-8E53-6A7C81FC5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139828" y="5607197"/>
              <a:ext cx="1140191" cy="1140191"/>
            </a:xfrm>
            <a:prstGeom prst="rect">
              <a:avLst/>
            </a:prstGeom>
          </p:spPr>
        </p:pic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44AAC589-9CFD-3E23-8AA0-32FE888CE4D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Rate of infection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174EC17-ECF2-4507-9CA8-440733A3BF07}"/>
              </a:ext>
            </a:extLst>
          </p:cNvPr>
          <p:cNvSpPr txBox="1"/>
          <p:nvPr/>
        </p:nvSpPr>
        <p:spPr>
          <a:xfrm>
            <a:off x="1586433" y="1992869"/>
            <a:ext cx="9019137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>
                <a:solidFill>
                  <a:srgbClr val="23166D"/>
                </a:solidFill>
              </a:rPr>
              <a:t>We are going to focus on </a:t>
            </a:r>
            <a:r>
              <a:rPr lang="en-GB" sz="2800" b="1" dirty="0">
                <a:solidFill>
                  <a:srgbClr val="23166D"/>
                </a:solidFill>
              </a:rPr>
              <a:t>frequency dependent</a:t>
            </a:r>
            <a:r>
              <a:rPr lang="en-GB" sz="2800" dirty="0">
                <a:solidFill>
                  <a:srgbClr val="23166D"/>
                </a:solidFill>
              </a:rPr>
              <a:t> transmission</a:t>
            </a:r>
          </a:p>
          <a:p>
            <a:pPr algn="ctr"/>
            <a:endParaRPr lang="en-GB" sz="2800" dirty="0">
              <a:solidFill>
                <a:srgbClr val="23166D"/>
              </a:solidFill>
            </a:endParaRPr>
          </a:p>
          <a:p>
            <a:pPr algn="ctr"/>
            <a:r>
              <a:rPr lang="en-GB" sz="2800" dirty="0">
                <a:solidFill>
                  <a:srgbClr val="23166D"/>
                </a:solidFill>
              </a:rPr>
              <a:t>This is the most appropriate for models in humans</a:t>
            </a:r>
          </a:p>
          <a:p>
            <a:pPr algn="ctr"/>
            <a:endParaRPr lang="en-GB" sz="2800" dirty="0">
              <a:solidFill>
                <a:srgbClr val="23166D"/>
              </a:solidFill>
            </a:endParaRPr>
          </a:p>
          <a:p>
            <a:pPr algn="ctr"/>
            <a:r>
              <a:rPr lang="en-GB" sz="2800" dirty="0">
                <a:solidFill>
                  <a:srgbClr val="23166D"/>
                </a:solidFill>
              </a:rPr>
              <a:t>Livestock models may use </a:t>
            </a:r>
            <a:r>
              <a:rPr lang="en-GB" sz="2800" b="1" dirty="0">
                <a:solidFill>
                  <a:srgbClr val="23166D"/>
                </a:solidFill>
              </a:rPr>
              <a:t>density dependent </a:t>
            </a:r>
            <a:r>
              <a:rPr lang="en-GB" sz="2800" dirty="0">
                <a:solidFill>
                  <a:srgbClr val="23166D"/>
                </a:solidFill>
              </a:rPr>
              <a:t>transmission</a:t>
            </a:r>
          </a:p>
          <a:p>
            <a:pPr algn="ctr"/>
            <a:endParaRPr lang="en-GB" sz="2800" dirty="0">
              <a:solidFill>
                <a:srgbClr val="23166D"/>
              </a:solidFill>
            </a:endParaRPr>
          </a:p>
          <a:p>
            <a:pPr algn="ctr"/>
            <a:endParaRPr lang="en-GB" sz="2800" dirty="0">
              <a:solidFill>
                <a:srgbClr val="23166D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50E46E-0930-D512-D917-9020F270A66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Rate of infection</a:t>
            </a: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7351" name="TextBox 64">
                <a:extLst>
                  <a:ext uri="{FF2B5EF4-FFF2-40B4-BE49-F238E27FC236}">
                    <a16:creationId xmlns:a16="http://schemas.microsoft.com/office/drawing/2014/main" id="{6659F346-8983-459A-B91E-9133644E7D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230276" y="5527901"/>
                <a:ext cx="1989839" cy="849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eaLnBrk="1" hangingPunct="1"/>
                <a:r>
                  <a:rPr lang="en-US" altLang="en-US" sz="2000" dirty="0">
                    <a:solidFill>
                      <a:srgbClr val="23166D"/>
                    </a:solidFill>
                    <a:latin typeface="+mn-lt"/>
                  </a:rPr>
                  <a:t>Infection rate: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altLang="en-US" sz="2000" i="1">
                            <a:solidFill>
                              <a:srgbClr val="23166D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sz="2000" i="1">
                            <a:solidFill>
                              <a:srgbClr val="23166D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GB" altLang="en-US" sz="2000" i="1">
                            <a:solidFill>
                              <a:srgbClr val="23166D"/>
                            </a:solidFill>
                            <a:latin typeface="Cambria Math" panose="02040503050406030204" pitchFamily="18" charset="0"/>
                          </a:rPr>
                          <m:t>𝛽</m:t>
                        </m:r>
                      </m:num>
                      <m:den>
                        <m:r>
                          <a:rPr lang="en-GB" altLang="en-US" sz="2000" i="1">
                            <a:solidFill>
                              <a:srgbClr val="23166D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en-GB" altLang="en-US" sz="2000" dirty="0">
                  <a:solidFill>
                    <a:srgbClr val="23166D"/>
                  </a:solidFill>
                  <a:latin typeface="+mn-lt"/>
                </a:endParaRPr>
              </a:p>
              <a:p>
                <a:pPr algn="ctr" eaLnBrk="1" hangingPunct="1"/>
                <a:endParaRPr lang="en-US" altLang="en-US" sz="2000" dirty="0">
                  <a:solidFill>
                    <a:srgbClr val="23166D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57351" name="TextBox 64">
                <a:extLst>
                  <a:ext uri="{FF2B5EF4-FFF2-40B4-BE49-F238E27FC236}">
                    <a16:creationId xmlns:a16="http://schemas.microsoft.com/office/drawing/2014/main" id="{6659F346-8983-459A-B91E-9133644E7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30276" y="5527901"/>
                <a:ext cx="1989839" cy="849271"/>
              </a:xfrm>
              <a:prstGeom prst="rect">
                <a:avLst/>
              </a:prstGeom>
              <a:blipFill>
                <a:blip r:embed="rId4"/>
                <a:stretch>
                  <a:fillRect l="-276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" name="Text Box 41">
            <a:extLst>
              <a:ext uri="{FF2B5EF4-FFF2-40B4-BE49-F238E27FC236}">
                <a16:creationId xmlns:a16="http://schemas.microsoft.com/office/drawing/2014/main" id="{323BE934-0CBA-4C6C-B733-41826241BE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0663" y="1425907"/>
            <a:ext cx="40703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GB" sz="2400" dirty="0">
                <a:solidFill>
                  <a:srgbClr val="23166D"/>
                </a:solidFill>
                <a:latin typeface="+mn-lt"/>
              </a:rPr>
              <a:t>Frequency dependent (frequency of infected people)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B4C6DD7-D4D0-48BC-9A58-EAB45BF16120}"/>
              </a:ext>
            </a:extLst>
          </p:cNvPr>
          <p:cNvGrpSpPr>
            <a:grpSpLocks noChangeAspect="1"/>
          </p:cNvGrpSpPr>
          <p:nvPr/>
        </p:nvGrpSpPr>
        <p:grpSpPr>
          <a:xfrm>
            <a:off x="4300265" y="2526394"/>
            <a:ext cx="3640627" cy="2391573"/>
            <a:chOff x="3464437" y="3358174"/>
            <a:chExt cx="4293337" cy="2820346"/>
          </a:xfrm>
        </p:grpSpPr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C7EAA92F-BC54-459D-A3F3-C3737C94550C}"/>
                </a:ext>
              </a:extLst>
            </p:cNvPr>
            <p:cNvGrpSpPr/>
            <p:nvPr/>
          </p:nvGrpSpPr>
          <p:grpSpPr>
            <a:xfrm>
              <a:off x="3464437" y="3358174"/>
              <a:ext cx="4293337" cy="2218352"/>
              <a:chOff x="4139828" y="4529036"/>
              <a:chExt cx="4293337" cy="2218352"/>
            </a:xfrm>
          </p:grpSpPr>
          <p:pic>
            <p:nvPicPr>
              <p:cNvPr id="123" name="Graphic 122" descr="Man">
                <a:extLst>
                  <a:ext uri="{FF2B5EF4-FFF2-40B4-BE49-F238E27FC236}">
                    <a16:creationId xmlns:a16="http://schemas.microsoft.com/office/drawing/2014/main" id="{EEBCA031-05E5-4A0F-841A-1EC33EA4E5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267986" y="4957809"/>
                <a:ext cx="1753344" cy="1753344"/>
              </a:xfrm>
              <a:prstGeom prst="rect">
                <a:avLst/>
              </a:prstGeom>
            </p:spPr>
          </p:pic>
          <p:pic>
            <p:nvPicPr>
              <p:cNvPr id="124" name="Graphic 123" descr="Man">
                <a:extLst>
                  <a:ext uri="{FF2B5EF4-FFF2-40B4-BE49-F238E27FC236}">
                    <a16:creationId xmlns:a16="http://schemas.microsoft.com/office/drawing/2014/main" id="{3ECBCAF9-7D30-4E3D-9A17-69B1C97C42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6722879" y="4529036"/>
                <a:ext cx="1140191" cy="1140191"/>
              </a:xfrm>
              <a:prstGeom prst="rect">
                <a:avLst/>
              </a:prstGeom>
            </p:spPr>
          </p:pic>
          <p:pic>
            <p:nvPicPr>
              <p:cNvPr id="125" name="Graphic 124" descr="Man">
                <a:extLst>
                  <a:ext uri="{FF2B5EF4-FFF2-40B4-BE49-F238E27FC236}">
                    <a16:creationId xmlns:a16="http://schemas.microsoft.com/office/drawing/2014/main" id="{5CD042C5-6635-4E33-BBA8-3619C34727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292974" y="5564365"/>
                <a:ext cx="1140191" cy="1140191"/>
              </a:xfrm>
              <a:prstGeom prst="rect">
                <a:avLst/>
              </a:prstGeom>
            </p:spPr>
          </p:pic>
          <p:pic>
            <p:nvPicPr>
              <p:cNvPr id="126" name="Graphic 125" descr="Man">
                <a:extLst>
                  <a:ext uri="{FF2B5EF4-FFF2-40B4-BE49-F238E27FC236}">
                    <a16:creationId xmlns:a16="http://schemas.microsoft.com/office/drawing/2014/main" id="{200D4113-9CE2-4600-A53E-A079481436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4574050" y="4608329"/>
                <a:ext cx="1140191" cy="1140191"/>
              </a:xfrm>
              <a:prstGeom prst="rect">
                <a:avLst/>
              </a:prstGeom>
            </p:spPr>
          </p:pic>
          <p:pic>
            <p:nvPicPr>
              <p:cNvPr id="127" name="Graphic 126" descr="Man">
                <a:extLst>
                  <a:ext uri="{FF2B5EF4-FFF2-40B4-BE49-F238E27FC236}">
                    <a16:creationId xmlns:a16="http://schemas.microsoft.com/office/drawing/2014/main" id="{929711A1-C4F0-4989-A2CD-D01C622208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4139828" y="5607197"/>
                <a:ext cx="1140191" cy="1140191"/>
              </a:xfrm>
              <a:prstGeom prst="rect">
                <a:avLst/>
              </a:prstGeom>
            </p:spPr>
          </p:pic>
        </p:grpSp>
        <p:pic>
          <p:nvPicPr>
            <p:cNvPr id="128" name="Graphic 127" descr="Man">
              <a:extLst>
                <a:ext uri="{FF2B5EF4-FFF2-40B4-BE49-F238E27FC236}">
                  <a16:creationId xmlns:a16="http://schemas.microsoft.com/office/drawing/2014/main" id="{78B39939-A42E-4174-9B59-742F9E3747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097332" y="5038329"/>
              <a:ext cx="1140191" cy="1140191"/>
            </a:xfrm>
            <a:prstGeom prst="rect">
              <a:avLst/>
            </a:prstGeom>
          </p:spPr>
        </p:pic>
        <p:pic>
          <p:nvPicPr>
            <p:cNvPr id="129" name="Graphic 128" descr="Man">
              <a:extLst>
                <a:ext uri="{FF2B5EF4-FFF2-40B4-BE49-F238E27FC236}">
                  <a16:creationId xmlns:a16="http://schemas.microsoft.com/office/drawing/2014/main" id="{B94B8BDA-BED8-4C79-83F2-3E532B010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979910" y="5013484"/>
              <a:ext cx="1140191" cy="1140191"/>
            </a:xfrm>
            <a:prstGeom prst="rect">
              <a:avLst/>
            </a:prstGeom>
          </p:spPr>
        </p:pic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D2A004D9-3649-FB59-A989-24B63D10258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Rate of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593225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>
            <a:extLst>
              <a:ext uri="{FF2B5EF4-FFF2-40B4-BE49-F238E27FC236}">
                <a16:creationId xmlns:a16="http://schemas.microsoft.com/office/drawing/2014/main" id="{3278AD88-6BAF-440E-BC59-9CE54758DE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7701" y="1519239"/>
            <a:ext cx="1425575" cy="1368425"/>
          </a:xfrm>
          <a:prstGeom prst="rect">
            <a:avLst/>
          </a:prstGeom>
          <a:solidFill>
            <a:srgbClr val="A1C5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/>
              <a:t>Susceptible </a:t>
            </a:r>
          </a:p>
          <a:p>
            <a:pPr algn="ctr" eaLnBrk="1" hangingPunct="1"/>
            <a:r>
              <a:rPr lang="en-US" altLang="en-US" sz="1800"/>
              <a:t>(S)</a:t>
            </a:r>
          </a:p>
        </p:txBody>
      </p:sp>
      <p:sp>
        <p:nvSpPr>
          <p:cNvPr id="63492" name="Rectangle 4">
            <a:extLst>
              <a:ext uri="{FF2B5EF4-FFF2-40B4-BE49-F238E27FC236}">
                <a16:creationId xmlns:a16="http://schemas.microsoft.com/office/drawing/2014/main" id="{E1340004-549A-410C-A012-11CBB6F36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8" y="1520827"/>
            <a:ext cx="1422400" cy="1366837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/>
              <a:t>Infected </a:t>
            </a:r>
          </a:p>
          <a:p>
            <a:pPr algn="ctr" eaLnBrk="1" hangingPunct="1"/>
            <a:r>
              <a:rPr lang="en-US" altLang="en-US" sz="1800"/>
              <a:t>(I)</a:t>
            </a:r>
          </a:p>
        </p:txBody>
      </p:sp>
      <p:sp>
        <p:nvSpPr>
          <p:cNvPr id="63493" name="Line 9">
            <a:extLst>
              <a:ext uri="{FF2B5EF4-FFF2-40B4-BE49-F238E27FC236}">
                <a16:creationId xmlns:a16="http://schemas.microsoft.com/office/drawing/2014/main" id="{1A9DC294-F19A-4544-919D-E395D9D0ABD4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3276" y="2166938"/>
            <a:ext cx="29956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8" name="Picture 10" descr="si_model">
            <a:extLst>
              <a:ext uri="{FF2B5EF4-FFF2-40B4-BE49-F238E27FC236}">
                <a16:creationId xmlns:a16="http://schemas.microsoft.com/office/drawing/2014/main" id="{48C65C1A-6E7E-4E56-8B00-2FD5D8658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2994025"/>
            <a:ext cx="4679950" cy="351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3FB25E8-AFE3-4F8A-B12E-4C4C83E5F750}"/>
                  </a:ext>
                </a:extLst>
              </p:cNvPr>
              <p:cNvSpPr txBox="1"/>
              <p:nvPr/>
            </p:nvSpPr>
            <p:spPr>
              <a:xfrm>
                <a:off x="2351584" y="3573017"/>
                <a:ext cx="2808312" cy="175342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𝑑𝑆</m:t>
                          </m:r>
                        </m:num>
                        <m:den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30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GB" sz="3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𝑆𝐼</m:t>
                          </m:r>
                        </m:num>
                        <m:den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GB" sz="3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𝑑𝐼</m:t>
                          </m:r>
                        </m:num>
                        <m:den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3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𝑆𝐼</m:t>
                          </m:r>
                        </m:num>
                        <m:den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GB" sz="30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3FB25E8-AFE3-4F8A-B12E-4C4C83E5F7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584" y="3573017"/>
                <a:ext cx="2808312" cy="17534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1">
            <a:extLst>
              <a:ext uri="{FF2B5EF4-FFF2-40B4-BE49-F238E27FC236}">
                <a16:creationId xmlns:a16="http://schemas.microsoft.com/office/drawing/2014/main" id="{D0568F5F-2C67-3044-9AED-D9AB74EEEDD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SI equations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F84F55-3A9D-4BA6-9EAC-7E7898B224FE}"/>
              </a:ext>
            </a:extLst>
          </p:cNvPr>
          <p:cNvSpPr txBox="1"/>
          <p:nvPr/>
        </p:nvSpPr>
        <p:spPr bwMode="auto">
          <a:xfrm>
            <a:off x="1847850" y="2060575"/>
            <a:ext cx="82785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Set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sp>
        <p:nvSpPr>
          <p:cNvPr id="106511" name="Rectangle 15">
            <a:extLst>
              <a:ext uri="{FF2B5EF4-FFF2-40B4-BE49-F238E27FC236}">
                <a16:creationId xmlns:a16="http://schemas.microsoft.com/office/drawing/2014/main" id="{7A722AB1-5F50-4AC5-9C3E-B7393C6CE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7263" y="324692"/>
            <a:ext cx="76771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rgbClr val="23166D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65541" name="TextBox 10">
            <a:extLst>
              <a:ext uri="{FF2B5EF4-FFF2-40B4-BE49-F238E27FC236}">
                <a16:creationId xmlns:a16="http://schemas.microsoft.com/office/drawing/2014/main" id="{BF99DB18-B34D-4CC2-9FDC-79EE36290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3125788"/>
            <a:ext cx="646536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AutoNum type="arabicPeriod" startAt="2"/>
            </a:pPr>
            <a:r>
              <a:rPr lang="en-US" altLang="en-US" sz="1800">
                <a:latin typeface="+mn-lt"/>
              </a:rPr>
              <a:t>Separation of variables: 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1800">
                <a:latin typeface="+mn-lt"/>
              </a:rPr>
              <a:t>collect the </a:t>
            </a:r>
            <a:r>
              <a:rPr lang="en-US" altLang="en-US" i="1">
                <a:latin typeface="+mn-lt"/>
                <a:cs typeface="Times New Roman" panose="02020603050405020304" pitchFamily="18" charset="0"/>
              </a:rPr>
              <a:t>I</a:t>
            </a:r>
            <a:r>
              <a:rPr lang="en-US" altLang="en-US" sz="1800">
                <a:latin typeface="+mn-lt"/>
              </a:rPr>
              <a:t> terms on the left and the </a:t>
            </a:r>
            <a:r>
              <a:rPr lang="en-US" altLang="en-US" i="1">
                <a:latin typeface="+mn-lt"/>
                <a:cs typeface="Times New Roman" panose="02020603050405020304" pitchFamily="18" charset="0"/>
              </a:rPr>
              <a:t>t</a:t>
            </a:r>
            <a:r>
              <a:rPr lang="en-US" altLang="en-US" sz="1800">
                <a:latin typeface="+mn-lt"/>
              </a:rPr>
              <a:t> terms on the right </a:t>
            </a:r>
          </a:p>
        </p:txBody>
      </p:sp>
      <p:sp>
        <p:nvSpPr>
          <p:cNvPr id="59399" name="TextBox 12">
            <a:extLst>
              <a:ext uri="{FF2B5EF4-FFF2-40B4-BE49-F238E27FC236}">
                <a16:creationId xmlns:a16="http://schemas.microsoft.com/office/drawing/2014/main" id="{3B8FD29E-243B-401F-A459-3E35E6A57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1544" y="4785472"/>
            <a:ext cx="679724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charset="0"/>
              <a:buAutoNum type="arabicPeriod" startAt="3"/>
              <a:defRPr/>
            </a:pPr>
            <a:r>
              <a:rPr lang="en-US" sz="1800" dirty="0">
                <a:latin typeface="+mn-lt"/>
              </a:rPr>
              <a:t>Integrate both sides with respect to time </a:t>
            </a:r>
            <a:r>
              <a:rPr lang="en-US" i="1" dirty="0">
                <a:latin typeface="+mn-lt"/>
                <a:cs typeface="Times New Roman" charset="0"/>
              </a:rPr>
              <a:t>t </a:t>
            </a:r>
            <a:r>
              <a:rPr lang="en-US" sz="1800" dirty="0">
                <a:latin typeface="+mn-lt"/>
                <a:cs typeface="Times New Roman" charset="0"/>
              </a:rPr>
              <a:t>(the LHS is more tricky)</a:t>
            </a:r>
            <a:r>
              <a:rPr lang="en-US" sz="1800" dirty="0">
                <a:latin typeface="+mn-lt"/>
              </a:rPr>
              <a:t> </a:t>
            </a:r>
          </a:p>
          <a:p>
            <a:pPr eaLnBrk="1" hangingPunct="1">
              <a:buFont typeface="Arial" charset="0"/>
              <a:buAutoNum type="arabicPeriod" startAt="3"/>
              <a:defRPr/>
            </a:pPr>
            <a:endParaRPr lang="en-US" sz="1800" dirty="0">
              <a:latin typeface="+mn-lt"/>
            </a:endParaRPr>
          </a:p>
          <a:p>
            <a:pPr eaLnBrk="1" hangingPunct="1">
              <a:buFont typeface="Arial" charset="0"/>
              <a:buAutoNum type="arabicPeriod" startAt="3"/>
              <a:defRPr/>
            </a:pPr>
            <a:endParaRPr lang="en-US" sz="1800" dirty="0">
              <a:latin typeface="+mn-lt"/>
            </a:endParaRPr>
          </a:p>
          <a:p>
            <a:pPr eaLnBrk="1" hangingPunct="1">
              <a:buFont typeface="Arial" charset="0"/>
              <a:buAutoNum type="arabicPeriod" startAt="3"/>
              <a:defRPr/>
            </a:pPr>
            <a:endParaRPr lang="en-US" sz="1800" dirty="0">
              <a:latin typeface="+mn-lt"/>
            </a:endParaRPr>
          </a:p>
          <a:p>
            <a:pPr eaLnBrk="1" hangingPunct="1">
              <a:buFont typeface="Arial" charset="0"/>
              <a:buAutoNum type="arabicPeriod" startAt="3"/>
              <a:defRPr/>
            </a:pPr>
            <a:endParaRPr lang="en-US" sz="1800" dirty="0"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AFFB8CE-7ED6-4AAF-A717-D6EE773FB798}"/>
                  </a:ext>
                </a:extLst>
              </p:cNvPr>
              <p:cNvSpPr txBox="1"/>
              <p:nvPr/>
            </p:nvSpPr>
            <p:spPr>
              <a:xfrm>
                <a:off x="2942486" y="1184053"/>
                <a:ext cx="2046458" cy="8765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𝑑𝐼</m:t>
                          </m:r>
                        </m:num>
                        <m:den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3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000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GB" sz="3000" i="1">
                          <a:latin typeface="Cambria Math" panose="02040503050406030204" pitchFamily="18" charset="0"/>
                        </a:rPr>
                        <m:t>𝑆𝐼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en-GB" sz="30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AFFB8CE-7ED6-4AAF-A717-D6EE773FB7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2486" y="1184053"/>
                <a:ext cx="2046458" cy="87652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>
            <a:extLst>
              <a:ext uri="{FF2B5EF4-FFF2-40B4-BE49-F238E27FC236}">
                <a16:creationId xmlns:a16="http://schemas.microsoft.com/office/drawing/2014/main" id="{8A83D410-D8AE-76A0-7848-87597F13840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Solving the SI equations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BDD3980-DCE8-3192-D14E-A091010EF00E}"/>
                  </a:ext>
                </a:extLst>
              </p:cNvPr>
              <p:cNvSpPr txBox="1"/>
              <p:nvPr/>
            </p:nvSpPr>
            <p:spPr>
              <a:xfrm>
                <a:off x="2740366" y="2520120"/>
                <a:ext cx="1907653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BDD3980-DCE8-3192-D14E-A091010EF0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0366" y="2520120"/>
                <a:ext cx="1907653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AE05F35-ACA7-AB92-9178-05ECFCF882F9}"/>
                  </a:ext>
                </a:extLst>
              </p:cNvPr>
              <p:cNvSpPr txBox="1"/>
              <p:nvPr/>
            </p:nvSpPr>
            <p:spPr>
              <a:xfrm>
                <a:off x="2740366" y="3872027"/>
                <a:ext cx="2417521" cy="8789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𝑑𝐼</m:t>
                          </m:r>
                        </m:num>
                        <m:den>
                          <m:d>
                            <m:dPr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d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𝑑𝑡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AE05F35-ACA7-AB92-9178-05ECFCF882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0366" y="3872027"/>
                <a:ext cx="2417521" cy="87895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B138DB9-C436-EE32-0FC7-FE6747446860}"/>
                  </a:ext>
                </a:extLst>
              </p:cNvPr>
              <p:cNvSpPr txBox="1"/>
              <p:nvPr/>
            </p:nvSpPr>
            <p:spPr>
              <a:xfrm>
                <a:off x="2500538" y="5224951"/>
                <a:ext cx="3116431" cy="11301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GB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𝑑𝐼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</m:d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den>
                          </m:f>
                        </m:e>
                      </m:nary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GB" sz="28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B138DB9-C436-EE32-0FC7-FE6747446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0538" y="5224951"/>
                <a:ext cx="3116431" cy="113018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Box 9">
            <a:extLst>
              <a:ext uri="{FF2B5EF4-FFF2-40B4-BE49-F238E27FC236}">
                <a16:creationId xmlns:a16="http://schemas.microsoft.com/office/drawing/2014/main" id="{69841925-C293-4C69-83CC-C308B8EC0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0414" y="1316038"/>
            <a:ext cx="30910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indent="0" eaLnBrk="1" hangingPunct="1"/>
            <a:r>
              <a:rPr lang="en-US" altLang="en-US" sz="1800" dirty="0">
                <a:latin typeface="+mn-lt"/>
              </a:rPr>
              <a:t>4. The Right Hand Side is easy! </a:t>
            </a:r>
          </a:p>
        </p:txBody>
      </p:sp>
      <p:graphicFrame>
        <p:nvGraphicFramePr>
          <p:cNvPr id="69635" name="Object 8">
            <a:extLst>
              <a:ext uri="{FF2B5EF4-FFF2-40B4-BE49-F238E27FC236}">
                <a16:creationId xmlns:a16="http://schemas.microsoft.com/office/drawing/2014/main" id="{D927AB16-436A-4F47-9E0C-65FB760038D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56139" y="1916113"/>
          <a:ext cx="2492375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47700" imgH="292100" progId="Equation.DSMT4">
                  <p:embed/>
                </p:oleObj>
              </mc:Choice>
              <mc:Fallback>
                <p:oleObj name="Equation" r:id="rId3" imgW="647700" imgH="292100" progId="Equation.DSMT4">
                  <p:embed/>
                  <p:pic>
                    <p:nvPicPr>
                      <p:cNvPr id="69635" name="Object 8">
                        <a:extLst>
                          <a:ext uri="{FF2B5EF4-FFF2-40B4-BE49-F238E27FC236}">
                            <a16:creationId xmlns:a16="http://schemas.microsoft.com/office/drawing/2014/main" id="{D927AB16-436A-4F47-9E0C-65FB760038D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139" y="1916113"/>
                        <a:ext cx="2492375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5FE7836-E9C7-3CD0-DDF6-5B4B73EFA51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Solving the SI equations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Box 9">
            <a:extLst>
              <a:ext uri="{FF2B5EF4-FFF2-40B4-BE49-F238E27FC236}">
                <a16:creationId xmlns:a16="http://schemas.microsoft.com/office/drawing/2014/main" id="{504088D8-D09E-499D-9D67-6B0921731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0413" y="1316039"/>
            <a:ext cx="36164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AutoNum type="arabicPeriod" startAt="5"/>
            </a:pPr>
            <a:r>
              <a:rPr lang="en-US" altLang="en-US" sz="1800" dirty="0">
                <a:latin typeface="+mn-lt"/>
              </a:rPr>
              <a:t>The Left Hand Side is more fiddly</a:t>
            </a:r>
          </a:p>
          <a:p>
            <a:pPr eaLnBrk="1" hangingPunct="1">
              <a:buFont typeface="Arial" panose="020B0604020202020204" pitchFamily="34" charset="0"/>
              <a:buAutoNum type="arabicPeriod" startAt="5"/>
            </a:pPr>
            <a:endParaRPr lang="en-US" altLang="en-US" sz="1800" dirty="0">
              <a:latin typeface="+mn-lt"/>
            </a:endParaRP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+mn-lt"/>
              </a:rPr>
              <a:t> Partial fractions: </a:t>
            </a:r>
          </a:p>
        </p:txBody>
      </p:sp>
      <p:sp>
        <p:nvSpPr>
          <p:cNvPr id="71684" name="TextBox 5">
            <a:extLst>
              <a:ext uri="{FF2B5EF4-FFF2-40B4-BE49-F238E27FC236}">
                <a16:creationId xmlns:a16="http://schemas.microsoft.com/office/drawing/2014/main" id="{B30D902B-B931-4C7A-9E0A-97473D276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2514" y="3416301"/>
            <a:ext cx="20109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AutoNum type="arabicPeriod" startAt="5"/>
            </a:pPr>
            <a:endParaRPr lang="en-US" altLang="en-US" sz="1800" dirty="0">
              <a:latin typeface="+mn-lt"/>
            </a:endParaRP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+mn-lt"/>
              </a:rPr>
              <a:t> Integrate: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04FA99-B274-B41D-A791-4649CDB44C5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Solving the SI equations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059F4D-14EA-CCD8-20FF-962F8ADE5D94}"/>
                  </a:ext>
                </a:extLst>
              </p:cNvPr>
              <p:cNvSpPr txBox="1"/>
              <p:nvPr/>
            </p:nvSpPr>
            <p:spPr>
              <a:xfrm>
                <a:off x="2968051" y="2335595"/>
                <a:ext cx="5653792" cy="11301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GB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𝑑𝐼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</m:d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den>
                          </m:f>
                        </m:e>
                      </m:nary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𝑑𝐼</m:t>
                              </m:r>
                            </m:num>
                            <m:den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f>
                                <m:fPr>
                                  <m:ctrlP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  <m:t>𝑑𝐼</m:t>
                                  </m:r>
                                </m:num>
                                <m:den>
                                  <m: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den>
                              </m:f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𝑑𝑡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GB" sz="2800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059F4D-14EA-CCD8-20FF-962F8ADE5D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8051" y="2335595"/>
                <a:ext cx="5653792" cy="113018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8E17A61-278C-E100-A7D2-BD26A9E647D5}"/>
                  </a:ext>
                </a:extLst>
              </p:cNvPr>
              <p:cNvSpPr txBox="1"/>
              <p:nvPr/>
            </p:nvSpPr>
            <p:spPr>
              <a:xfrm>
                <a:off x="2787766" y="4183117"/>
                <a:ext cx="7093865" cy="18269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𝑑𝐼</m:t>
                              </m:r>
                            </m:num>
                            <m:den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f>
                                <m:fPr>
                                  <m:ctrlP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  <m:t>𝑑𝐼</m:t>
                                  </m:r>
                                </m:num>
                                <m:den>
                                  <m: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den>
                              </m:f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𝑑𝑡</m:t>
                              </m:r>
                            </m:e>
                          </m:nary>
                        </m:e>
                      </m:nary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=−</m:t>
                      </m:r>
                      <m:func>
                        <m:func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2800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d>
                        </m:e>
                      </m:func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2800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GB" sz="2800" b="0" dirty="0"/>
              </a:p>
              <a:p>
                <a:r>
                  <a:rPr lang="en-GB" sz="2800" dirty="0"/>
                  <a:t>				</a:t>
                </a:r>
                <a14:m>
                  <m:oMath xmlns:m="http://schemas.openxmlformats.org/officeDocument/2006/math">
                    <m:r>
                      <a:rPr lang="en-GB" sz="3200" b="0" i="0" smtClean="0">
                        <a:latin typeface="Cambria Math" panose="02040503050406030204" pitchFamily="18" charset="0"/>
                      </a:rPr>
                      <m:t>= </m:t>
                    </m:r>
                    <m:r>
                      <m:rPr>
                        <m:sty m:val="p"/>
                      </m:rPr>
                      <a:rPr lang="en-GB" sz="3200" b="0" i="0" smtClean="0">
                        <a:latin typeface="Cambria Math" panose="02040503050406030204" pitchFamily="18" charset="0"/>
                      </a:rPr>
                      <m:t>ln</m:t>
                    </m:r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⁡(</m:t>
                    </m:r>
                    <m:f>
                      <m:fPr>
                        <m:ctrlPr>
                          <a:rPr lang="en-GB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den>
                    </m:f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8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8E17A61-278C-E100-A7D2-BD26A9E647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7766" y="4183117"/>
                <a:ext cx="7093865" cy="18269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DE82D-63EE-3098-8D2B-8702434A0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 of this lecture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4B59A8-7A56-1154-511A-82D450604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By the end of this lecture you will have examined</a:t>
            </a:r>
          </a:p>
          <a:p>
            <a:pPr lvl="1"/>
            <a:r>
              <a:rPr lang="en-GB" dirty="0"/>
              <a:t>what a compartmental model is</a:t>
            </a:r>
          </a:p>
          <a:p>
            <a:pPr lvl="1"/>
            <a:r>
              <a:rPr lang="en-GB" dirty="0"/>
              <a:t>how transmission is modelled</a:t>
            </a:r>
          </a:p>
          <a:p>
            <a:pPr lvl="1"/>
            <a:r>
              <a:rPr lang="en-GB" dirty="0"/>
              <a:t>a “rate” and how it relates to length of time</a:t>
            </a:r>
          </a:p>
          <a:p>
            <a:pPr lvl="1"/>
            <a:r>
              <a:rPr lang="en-GB" dirty="0"/>
              <a:t>the average age of infection</a:t>
            </a:r>
          </a:p>
          <a:p>
            <a:pPr lvl="1"/>
            <a:r>
              <a:rPr lang="en-GB" dirty="0"/>
              <a:t>the basic reproductive number, R0</a:t>
            </a:r>
          </a:p>
          <a:p>
            <a:r>
              <a:rPr lang="en-GB" dirty="0"/>
              <a:t>and be familiar with common model structures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5368D2-4564-F541-8243-E03A45268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228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8" name="TextBox 4">
            <a:extLst>
              <a:ext uri="{FF2B5EF4-FFF2-40B4-BE49-F238E27FC236}">
                <a16:creationId xmlns:a16="http://schemas.microsoft.com/office/drawing/2014/main" id="{29C5CE63-EC1F-46F4-924D-8A0BD7117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3425" y="1328738"/>
            <a:ext cx="27639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latin typeface="+mn-lt"/>
              </a:rPr>
              <a:t>Now we have the equation </a:t>
            </a:r>
          </a:p>
        </p:txBody>
      </p:sp>
      <p:sp>
        <p:nvSpPr>
          <p:cNvPr id="73735" name="TextBox 9">
            <a:extLst>
              <a:ext uri="{FF2B5EF4-FFF2-40B4-BE49-F238E27FC236}">
                <a16:creationId xmlns:a16="http://schemas.microsoft.com/office/drawing/2014/main" id="{52197836-7769-49A3-B4BA-0EBEFA0DD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3426" y="3644901"/>
            <a:ext cx="37892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AutoNum type="arabicPeriod" startAt="6"/>
            </a:pPr>
            <a:r>
              <a:rPr lang="en-US" altLang="en-US" sz="1800">
                <a:latin typeface="+mn-lt"/>
              </a:rPr>
              <a:t>Take the exponential of both sides </a:t>
            </a:r>
          </a:p>
        </p:txBody>
      </p:sp>
      <p:grpSp>
        <p:nvGrpSpPr>
          <p:cNvPr id="73732" name="Group 8">
            <a:extLst>
              <a:ext uri="{FF2B5EF4-FFF2-40B4-BE49-F238E27FC236}">
                <a16:creationId xmlns:a16="http://schemas.microsoft.com/office/drawing/2014/main" id="{9FB0065F-626B-4331-9815-A64651E297A5}"/>
              </a:ext>
            </a:extLst>
          </p:cNvPr>
          <p:cNvGrpSpPr>
            <a:grpSpLocks/>
          </p:cNvGrpSpPr>
          <p:nvPr/>
        </p:nvGrpSpPr>
        <p:grpSpPr bwMode="auto">
          <a:xfrm>
            <a:off x="8121618" y="1015127"/>
            <a:ext cx="2581060" cy="2079365"/>
            <a:chOff x="6597987" y="1015189"/>
            <a:chExt cx="2580817" cy="2079972"/>
          </a:xfrm>
        </p:grpSpPr>
        <p:sp>
          <p:nvSpPr>
            <p:cNvPr id="4" name="Explosion 2 3">
              <a:extLst>
                <a:ext uri="{FF2B5EF4-FFF2-40B4-BE49-F238E27FC236}">
                  <a16:creationId xmlns:a16="http://schemas.microsoft.com/office/drawing/2014/main" id="{4D5872C1-6DEF-4C74-B222-D638BC99D5C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35753">
              <a:off x="6597987" y="1015189"/>
              <a:ext cx="2580817" cy="2079972"/>
            </a:xfrm>
            <a:prstGeom prst="irregularSeal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3734" name="TextBox 7">
              <a:extLst>
                <a:ext uri="{FF2B5EF4-FFF2-40B4-BE49-F238E27FC236}">
                  <a16:creationId xmlns:a16="http://schemas.microsoft.com/office/drawing/2014/main" id="{E360F072-1784-4862-A8DD-1CB0C6D349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0272" y="1581774"/>
              <a:ext cx="151216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 dirty="0">
                  <a:latin typeface="+mn-lt"/>
                </a:rPr>
                <a:t>Remember </a:t>
              </a:r>
              <a:r>
                <a:rPr lang="en-US" altLang="en-US" dirty="0">
                  <a:latin typeface="+mn-lt"/>
                  <a:cs typeface="Times New Roman" panose="02020603050405020304" pitchFamily="18" charset="0"/>
                </a:rPr>
                <a:t>ln</a:t>
              </a:r>
              <a:r>
                <a:rPr lang="en-US" altLang="en-US" sz="1800" dirty="0">
                  <a:latin typeface="+mn-lt"/>
                </a:rPr>
                <a:t> is the natural log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5B97F72-6F52-C4E8-FEB5-F794745145C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Solving the SI equations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4887B0C-2870-DA0F-5175-41ECDC805588}"/>
                  </a:ext>
                </a:extLst>
              </p:cNvPr>
              <p:cNvSpPr txBox="1"/>
              <p:nvPr/>
            </p:nvSpPr>
            <p:spPr>
              <a:xfrm>
                <a:off x="2568811" y="1832460"/>
                <a:ext cx="6097162" cy="14754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sz="4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4000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GB" sz="4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GB" sz="4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4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num>
                                <m:den>
                                  <m:r>
                                    <a:rPr lang="en-GB" sz="4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en-GB" sz="40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GB" sz="4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GB" sz="4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4000" b="0" i="1" smtClean="0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GB" sz="4000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GB" sz="40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4887B0C-2870-DA0F-5175-41ECDC8055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8811" y="1832460"/>
                <a:ext cx="6097162" cy="14754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5E8E889-6084-36ED-5499-FA6657ECC9A0}"/>
                  </a:ext>
                </a:extLst>
              </p:cNvPr>
              <p:cNvSpPr txBox="1"/>
              <p:nvPr/>
            </p:nvSpPr>
            <p:spPr>
              <a:xfrm>
                <a:off x="2568811" y="4210957"/>
                <a:ext cx="6097162" cy="14754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sz="4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/>
                        <m:e>
                          <m:d>
                            <m:dPr>
                              <m:ctrlPr>
                                <a:rPr lang="en-GB" sz="4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GB" sz="4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4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num>
                                <m:den>
                                  <m:r>
                                    <a:rPr lang="en-GB" sz="4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en-GB" sz="40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GB" sz="4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GB" sz="40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4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40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sz="4000" i="1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n-GB" sz="40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n-GB" sz="40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5E8E889-6084-36ED-5499-FA6657ECC9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8811" y="4210957"/>
                <a:ext cx="6097162" cy="14754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2" name="TextBox 9">
            <a:extLst>
              <a:ext uri="{FF2B5EF4-FFF2-40B4-BE49-F238E27FC236}">
                <a16:creationId xmlns:a16="http://schemas.microsoft.com/office/drawing/2014/main" id="{89F52207-B1E9-4D50-B4A7-3911E1F32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1336675"/>
            <a:ext cx="5285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AutoNum type="arabicPeriod" startAt="7"/>
            </a:pPr>
            <a:r>
              <a:rPr lang="en-US" altLang="en-US" sz="1800" dirty="0">
                <a:latin typeface="+mn-lt"/>
              </a:rPr>
              <a:t>Rearrange to make </a:t>
            </a:r>
            <a:r>
              <a:rPr lang="en-US" altLang="en-US" i="1" dirty="0">
                <a:latin typeface="+mn-lt"/>
                <a:cs typeface="Times New Roman" panose="02020603050405020304" pitchFamily="18" charset="0"/>
              </a:rPr>
              <a:t>I(t) </a:t>
            </a:r>
            <a:r>
              <a:rPr lang="en-US" altLang="en-US" sz="1800" dirty="0">
                <a:latin typeface="+mn-lt"/>
              </a:rPr>
              <a:t>the subject of the formula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5782BC7-FF6F-456C-931E-9B95E78C2BD6}"/>
              </a:ext>
            </a:extLst>
          </p:cNvPr>
          <p:cNvGrpSpPr>
            <a:grpSpLocks/>
          </p:cNvGrpSpPr>
          <p:nvPr/>
        </p:nvGrpSpPr>
        <p:grpSpPr bwMode="auto">
          <a:xfrm>
            <a:off x="6888164" y="3213100"/>
            <a:ext cx="3290887" cy="3290888"/>
            <a:chOff x="5364088" y="3716338"/>
            <a:chExt cx="3290887" cy="3290887"/>
          </a:xfrm>
        </p:grpSpPr>
        <p:pic>
          <p:nvPicPr>
            <p:cNvPr id="75780" name="Picture 3" descr="Iplotg0.pdf">
              <a:extLst>
                <a:ext uri="{FF2B5EF4-FFF2-40B4-BE49-F238E27FC236}">
                  <a16:creationId xmlns:a16="http://schemas.microsoft.com/office/drawing/2014/main" id="{97045BD6-26B2-4C02-8D95-768AF347E0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3716338"/>
              <a:ext cx="3290887" cy="329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781" name="Text Box 15">
              <a:extLst>
                <a:ext uri="{FF2B5EF4-FFF2-40B4-BE49-F238E27FC236}">
                  <a16:creationId xmlns:a16="http://schemas.microsoft.com/office/drawing/2014/main" id="{5D26BD03-1C4E-4DCB-9FEF-87C3619682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2513" y="4773613"/>
              <a:ext cx="1647825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GB" altLang="en-US" sz="1600" dirty="0">
                  <a:latin typeface="+mn-lt"/>
                </a:rPr>
                <a:t>In the limit, all individuals infected eventually</a:t>
              </a:r>
            </a:p>
            <a:p>
              <a:pPr eaLnBrk="1" hangingPunct="1"/>
              <a:endParaRPr lang="en-GB" altLang="en-US" sz="1600" dirty="0">
                <a:latin typeface="+mn-lt"/>
              </a:endParaRPr>
            </a:p>
            <a:p>
              <a:pPr eaLnBrk="1" hangingPunct="1"/>
              <a:r>
                <a:rPr lang="en-GB" altLang="en-US" sz="1600" dirty="0">
                  <a:latin typeface="+mn-lt"/>
                </a:rPr>
                <a:t>(rise but no fall)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C91BB59-A7E7-8A12-0317-3F4531BFB11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Solving the SI equations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36648DD-CF29-F333-9109-6486025C1B9A}"/>
                  </a:ext>
                </a:extLst>
              </p:cNvPr>
              <p:cNvSpPr txBox="1"/>
              <p:nvPr/>
            </p:nvSpPr>
            <p:spPr>
              <a:xfrm>
                <a:off x="3506345" y="2007601"/>
                <a:ext cx="3121304" cy="11608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𝐼</m:t>
                      </m:r>
                      <m:d>
                        <m:d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36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sz="36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en-GB" sz="36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sz="3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36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sz="3600" i="1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en-GB" sz="36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sz="3600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36648DD-CF29-F333-9109-6486025C1B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6345" y="2007601"/>
                <a:ext cx="3121304" cy="116089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3">
            <a:extLst>
              <a:ext uri="{FF2B5EF4-FFF2-40B4-BE49-F238E27FC236}">
                <a16:creationId xmlns:a16="http://schemas.microsoft.com/office/drawing/2014/main" id="{5DB0A7A2-D266-47A0-A9FD-D63F20034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844675"/>
            <a:ext cx="1905000" cy="18288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latin typeface="+mn-lt"/>
            </a:endParaRPr>
          </a:p>
        </p:txBody>
      </p:sp>
      <p:sp>
        <p:nvSpPr>
          <p:cNvPr id="79874" name="Rectangle 4">
            <a:extLst>
              <a:ext uri="{FF2B5EF4-FFF2-40B4-BE49-F238E27FC236}">
                <a16:creationId xmlns:a16="http://schemas.microsoft.com/office/drawing/2014/main" id="{A6CE5162-C509-42AE-B8AB-FB0D63DE83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1844675"/>
            <a:ext cx="1905000" cy="1828800"/>
          </a:xfrm>
          <a:prstGeom prst="rect">
            <a:avLst/>
          </a:prstGeom>
          <a:solidFill>
            <a:srgbClr val="A1C5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latin typeface="+mn-lt"/>
            </a:endParaRPr>
          </a:p>
        </p:txBody>
      </p:sp>
      <p:sp>
        <p:nvSpPr>
          <p:cNvPr id="79875" name="Text Box 5">
            <a:extLst>
              <a:ext uri="{FF2B5EF4-FFF2-40B4-BE49-F238E27FC236}">
                <a16:creationId xmlns:a16="http://schemas.microsoft.com/office/drawing/2014/main" id="{1B8D529C-CBB9-4A66-A7CB-CDE629AB1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2133601"/>
            <a:ext cx="1752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2000">
                <a:latin typeface="+mn-lt"/>
              </a:rPr>
              <a:t>Susceptible</a:t>
            </a:r>
            <a:endParaRPr lang="en-US" altLang="en-US">
              <a:latin typeface="+mn-lt"/>
            </a:endParaRPr>
          </a:p>
          <a:p>
            <a:pPr algn="ctr">
              <a:spcBef>
                <a:spcPct val="50000"/>
              </a:spcBef>
            </a:pPr>
            <a:r>
              <a:rPr lang="en-US" altLang="en-US">
                <a:latin typeface="+mn-lt"/>
              </a:rPr>
              <a:t>(S)</a:t>
            </a:r>
          </a:p>
        </p:txBody>
      </p:sp>
      <p:sp>
        <p:nvSpPr>
          <p:cNvPr id="79876" name="Text Box 6">
            <a:extLst>
              <a:ext uri="{FF2B5EF4-FFF2-40B4-BE49-F238E27FC236}">
                <a16:creationId xmlns:a16="http://schemas.microsoft.com/office/drawing/2014/main" id="{C2A8DB6D-18D7-4137-BDBB-ACE1C8372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2133601"/>
            <a:ext cx="1752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2000" dirty="0">
                <a:latin typeface="+mn-lt"/>
              </a:rPr>
              <a:t>Infected</a:t>
            </a:r>
            <a:endParaRPr lang="en-US" altLang="en-US" dirty="0">
              <a:latin typeface="+mn-lt"/>
            </a:endParaRPr>
          </a:p>
          <a:p>
            <a:pPr algn="ctr">
              <a:spcBef>
                <a:spcPct val="50000"/>
              </a:spcBef>
            </a:pPr>
            <a:r>
              <a:rPr lang="en-US" altLang="en-US" dirty="0">
                <a:latin typeface="+mn-lt"/>
              </a:rPr>
              <a:t>(I)</a:t>
            </a:r>
          </a:p>
        </p:txBody>
      </p:sp>
      <p:sp>
        <p:nvSpPr>
          <p:cNvPr id="79877" name="Line 7">
            <a:extLst>
              <a:ext uri="{FF2B5EF4-FFF2-40B4-BE49-F238E27FC236}">
                <a16:creationId xmlns:a16="http://schemas.microsoft.com/office/drawing/2014/main" id="{5AD22CFC-2E35-4A99-B8A6-041EBA30FBDA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1538" y="25654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6860" name="Rectangle 12">
            <a:extLst>
              <a:ext uri="{FF2B5EF4-FFF2-40B4-BE49-F238E27FC236}">
                <a16:creationId xmlns:a16="http://schemas.microsoft.com/office/drawing/2014/main" id="{EA7D07BE-6E81-469B-94CB-9134691F0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012" y="421482"/>
            <a:ext cx="9036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rgbClr val="23166D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206861" name="Line 13">
            <a:extLst>
              <a:ext uri="{FF2B5EF4-FFF2-40B4-BE49-F238E27FC236}">
                <a16:creationId xmlns:a16="http://schemas.microsoft.com/office/drawing/2014/main" id="{EFBDA342-1EC5-4782-B907-EEAD8DC1326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02325" y="2852738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206880" name="Text Box 32">
            <a:extLst>
              <a:ext uri="{FF2B5EF4-FFF2-40B4-BE49-F238E27FC236}">
                <a16:creationId xmlns:a16="http://schemas.microsoft.com/office/drawing/2014/main" id="{47ED0C0D-7E5A-40F6-ADAE-F26833C7C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8939" y="1495426"/>
            <a:ext cx="1341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GB" sz="2000">
                <a:solidFill>
                  <a:srgbClr val="FF0000"/>
                </a:solidFill>
                <a:latin typeface="+mn-lt"/>
                <a:cs typeface="Arial" charset="0"/>
              </a:rPr>
              <a:t>Motivation</a:t>
            </a:r>
          </a:p>
        </p:txBody>
      </p:sp>
      <p:sp>
        <p:nvSpPr>
          <p:cNvPr id="206882" name="Text Box 34">
            <a:extLst>
              <a:ext uri="{FF2B5EF4-FFF2-40B4-BE49-F238E27FC236}">
                <a16:creationId xmlns:a16="http://schemas.microsoft.com/office/drawing/2014/main" id="{81DE43F0-D24F-42AF-8BF5-6C069FE8C2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1" y="1963739"/>
            <a:ext cx="192354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GB" dirty="0">
                <a:latin typeface="+mn-lt"/>
                <a:cs typeface="Arial" charset="0"/>
              </a:rPr>
              <a:t>Diseases which</a:t>
            </a:r>
          </a:p>
          <a:p>
            <a:pPr>
              <a:defRPr/>
            </a:pPr>
            <a:r>
              <a:rPr lang="en-GB" dirty="0">
                <a:latin typeface="+mn-lt"/>
                <a:cs typeface="Arial" charset="0"/>
              </a:rPr>
              <a:t>neither kill nor</a:t>
            </a:r>
          </a:p>
          <a:p>
            <a:pPr>
              <a:defRPr/>
            </a:pPr>
            <a:r>
              <a:rPr lang="en-GB" dirty="0">
                <a:latin typeface="+mn-lt"/>
                <a:cs typeface="Arial" charset="0"/>
              </a:rPr>
              <a:t>confer long-lasting</a:t>
            </a:r>
          </a:p>
          <a:p>
            <a:pPr>
              <a:defRPr/>
            </a:pPr>
            <a:r>
              <a:rPr lang="en-GB" dirty="0">
                <a:latin typeface="+mn-lt"/>
                <a:cs typeface="Arial" charset="0"/>
              </a:rPr>
              <a:t>immunity</a:t>
            </a:r>
          </a:p>
        </p:txBody>
      </p:sp>
      <p:graphicFrame>
        <p:nvGraphicFramePr>
          <p:cNvPr id="79882" name="Object 33">
            <a:extLst>
              <a:ext uri="{FF2B5EF4-FFF2-40B4-BE49-F238E27FC236}">
                <a16:creationId xmlns:a16="http://schemas.microsoft.com/office/drawing/2014/main" id="{A0A9263C-1BCA-49A0-843B-E4DD3CD331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881628"/>
              </p:ext>
            </p:extLst>
          </p:nvPr>
        </p:nvGraphicFramePr>
        <p:xfrm>
          <a:off x="6270625" y="3143250"/>
          <a:ext cx="198438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300" imgH="165100" progId="Equation.3">
                  <p:embed/>
                </p:oleObj>
              </mc:Choice>
              <mc:Fallback>
                <p:oleObj name="Equation" r:id="rId3" imgW="114300" imgH="165100" progId="Equation.3">
                  <p:embed/>
                  <p:pic>
                    <p:nvPicPr>
                      <p:cNvPr id="79882" name="Object 33">
                        <a:extLst>
                          <a:ext uri="{FF2B5EF4-FFF2-40B4-BE49-F238E27FC236}">
                            <a16:creationId xmlns:a16="http://schemas.microsoft.com/office/drawing/2014/main" id="{A0A9263C-1BCA-49A0-843B-E4DD3CD331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25" y="3143250"/>
                        <a:ext cx="198438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Oval 3">
            <a:extLst>
              <a:ext uri="{FF2B5EF4-FFF2-40B4-BE49-F238E27FC236}">
                <a16:creationId xmlns:a16="http://schemas.microsoft.com/office/drawing/2014/main" id="{77FD48F2-5D41-4FC4-BCB2-EE8AE40AD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8389" y="3006726"/>
            <a:ext cx="452437" cy="49371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19" name="Line 13">
            <a:extLst>
              <a:ext uri="{FF2B5EF4-FFF2-40B4-BE49-F238E27FC236}">
                <a16:creationId xmlns:a16="http://schemas.microsoft.com/office/drawing/2014/main" id="{8D16E37D-0F99-4F93-A99B-2774EF68BF9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69063" y="3573463"/>
            <a:ext cx="347662" cy="431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79885" name="TextBox 4">
            <a:extLst>
              <a:ext uri="{FF2B5EF4-FFF2-40B4-BE49-F238E27FC236}">
                <a16:creationId xmlns:a16="http://schemas.microsoft.com/office/drawing/2014/main" id="{CA7C7431-3C22-4C4C-B55D-0EF052E1A0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3701" y="3851275"/>
            <a:ext cx="14672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latin typeface="+mn-lt"/>
              </a:rPr>
              <a:t>Recovery rate</a:t>
            </a:r>
          </a:p>
        </p:txBody>
      </p:sp>
      <p:graphicFrame>
        <p:nvGraphicFramePr>
          <p:cNvPr id="79886" name="Object 8">
            <a:extLst>
              <a:ext uri="{FF2B5EF4-FFF2-40B4-BE49-F238E27FC236}">
                <a16:creationId xmlns:a16="http://schemas.microsoft.com/office/drawing/2014/main" id="{64C2D936-8544-441D-999F-5B2B8315B1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294402"/>
              </p:ext>
            </p:extLst>
          </p:nvPr>
        </p:nvGraphicFramePr>
        <p:xfrm>
          <a:off x="6175375" y="1495425"/>
          <a:ext cx="47783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900" imgH="419100" progId="Equation.DSMT4">
                  <p:embed/>
                </p:oleObj>
              </mc:Choice>
              <mc:Fallback>
                <p:oleObj name="Equation" r:id="rId5" imgW="215900" imgH="419100" progId="Equation.DSMT4">
                  <p:embed/>
                  <p:pic>
                    <p:nvPicPr>
                      <p:cNvPr id="79886" name="Object 8">
                        <a:extLst>
                          <a:ext uri="{FF2B5EF4-FFF2-40B4-BE49-F238E27FC236}">
                            <a16:creationId xmlns:a16="http://schemas.microsoft.com/office/drawing/2014/main" id="{64C2D936-8544-441D-999F-5B2B8315B1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5375" y="1495425"/>
                        <a:ext cx="47783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0FB3167-29AE-4432-AF54-72AE2686B3CF}"/>
                  </a:ext>
                </a:extLst>
              </p:cNvPr>
              <p:cNvSpPr txBox="1"/>
              <p:nvPr/>
            </p:nvSpPr>
            <p:spPr>
              <a:xfrm>
                <a:off x="6600826" y="4853676"/>
                <a:ext cx="3629583" cy="12489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𝑑𝐼</m:t>
                          </m:r>
                        </m:num>
                        <m:den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800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GB" sz="2800" i="1">
                          <a:latin typeface="Cambria Math" panose="02040503050406030204" pitchFamily="18" charset="0"/>
                        </a:rPr>
                        <m:t>𝐼</m:t>
                      </m:r>
                      <m:d>
                        <m:d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</m:d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28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2800" i="1">
                          <a:latin typeface="Cambria Math" panose="02040503050406030204" pitchFamily="18" charset="0"/>
                        </a:rPr>
                        <m:t>𝛾</m:t>
                      </m:r>
                      <m:r>
                        <a:rPr lang="en-GB" sz="2800" i="1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GB" sz="2800" dirty="0"/>
              </a:p>
              <a:p>
                <a:endParaRPr lang="en-GB" sz="28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0FB3167-29AE-4432-AF54-72AE2686B3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826" y="4853676"/>
                <a:ext cx="3629583" cy="12489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335015ED-6D90-B905-16B8-E9EA7171C52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A common variant: SIS Model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26EA21F-94F2-F697-E933-C20B0B39B6FC}"/>
                  </a:ext>
                </a:extLst>
              </p:cNvPr>
              <p:cNvSpPr txBox="1"/>
              <p:nvPr/>
            </p:nvSpPr>
            <p:spPr>
              <a:xfrm>
                <a:off x="1729734" y="4072732"/>
                <a:ext cx="2973443" cy="18703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𝑑𝑆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𝑆𝐼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𝛾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GB" sz="3200" b="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𝑑𝐼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𝑆𝐼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𝛾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26EA21F-94F2-F697-E933-C20B0B39B6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9734" y="4072732"/>
                <a:ext cx="2973443" cy="187038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1" descr="SImodel.pdf">
            <a:extLst>
              <a:ext uri="{FF2B5EF4-FFF2-40B4-BE49-F238E27FC236}">
                <a16:creationId xmlns:a16="http://schemas.microsoft.com/office/drawing/2014/main" id="{66479F99-D1CE-466C-94E1-01141BC65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00" y="1766888"/>
            <a:ext cx="4254500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2" name="TextBox 2">
            <a:extLst>
              <a:ext uri="{FF2B5EF4-FFF2-40B4-BE49-F238E27FC236}">
                <a16:creationId xmlns:a16="http://schemas.microsoft.com/office/drawing/2014/main" id="{4A77B3FA-91E2-46E9-9CFC-8990835B8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4214" y="2055813"/>
            <a:ext cx="1095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SI model</a:t>
            </a:r>
          </a:p>
        </p:txBody>
      </p:sp>
      <p:sp>
        <p:nvSpPr>
          <p:cNvPr id="81923" name="TextBox 10">
            <a:extLst>
              <a:ext uri="{FF2B5EF4-FFF2-40B4-BE49-F238E27FC236}">
                <a16:creationId xmlns:a16="http://schemas.microsoft.com/office/drawing/2014/main" id="{5AD4C487-178A-4CAB-BA0A-34591ADA8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1301" y="2055813"/>
            <a:ext cx="1249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SIS model</a:t>
            </a:r>
          </a:p>
        </p:txBody>
      </p:sp>
      <p:pic>
        <p:nvPicPr>
          <p:cNvPr id="81924" name="Picture 3" descr="SISmodel.pdf">
            <a:extLst>
              <a:ext uri="{FF2B5EF4-FFF2-40B4-BE49-F238E27FC236}">
                <a16:creationId xmlns:a16="http://schemas.microsoft.com/office/drawing/2014/main" id="{01810102-1DEF-4C53-BB62-33DCDD21E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07"/>
          <a:stretch>
            <a:fillRect/>
          </a:stretch>
        </p:blipFill>
        <p:spPr bwMode="auto">
          <a:xfrm>
            <a:off x="6132514" y="2424113"/>
            <a:ext cx="4211637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5" name="TextBox 11">
            <a:extLst>
              <a:ext uri="{FF2B5EF4-FFF2-40B4-BE49-F238E27FC236}">
                <a16:creationId xmlns:a16="http://schemas.microsoft.com/office/drawing/2014/main" id="{AAF1D5B7-E4A8-4DEF-B512-05357CACAF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4" y="3146425"/>
            <a:ext cx="2262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Endemic equilibrium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6B0AF0-EC24-5E89-40FD-DCA4BDF4AB2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A common variant: SIS Model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11" name="Rectangle 15">
            <a:extLst>
              <a:ext uri="{FF2B5EF4-FFF2-40B4-BE49-F238E27FC236}">
                <a16:creationId xmlns:a16="http://schemas.microsoft.com/office/drawing/2014/main" id="{73A9CBBC-9F9F-499E-8FD6-A186E590C9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67377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endParaRPr lang="en-US" sz="4000" b="1" dirty="0">
              <a:solidFill>
                <a:srgbClr val="23166D"/>
              </a:solidFill>
              <a:latin typeface="Arial" charset="0"/>
              <a:ea typeface="ＭＳ Ｐゴシック" charset="0"/>
            </a:endParaRPr>
          </a:p>
        </p:txBody>
      </p:sp>
      <p:graphicFrame>
        <p:nvGraphicFramePr>
          <p:cNvPr id="83970" name="Object 8">
            <a:extLst>
              <a:ext uri="{FF2B5EF4-FFF2-40B4-BE49-F238E27FC236}">
                <a16:creationId xmlns:a16="http://schemas.microsoft.com/office/drawing/2014/main" id="{526D9981-1FEC-4326-B6C1-90099E8EA3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74826" y="3507130"/>
          <a:ext cx="3446463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77900" imgH="266700" progId="Equation.DSMT4">
                  <p:embed/>
                </p:oleObj>
              </mc:Choice>
              <mc:Fallback>
                <p:oleObj name="Equation" r:id="rId3" imgW="977900" imgH="266700" progId="Equation.DSMT4">
                  <p:embed/>
                  <p:pic>
                    <p:nvPicPr>
                      <p:cNvPr id="83970" name="Object 8">
                        <a:extLst>
                          <a:ext uri="{FF2B5EF4-FFF2-40B4-BE49-F238E27FC236}">
                            <a16:creationId xmlns:a16="http://schemas.microsoft.com/office/drawing/2014/main" id="{526D9981-1FEC-4326-B6C1-90099E8EA3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4826" y="3507130"/>
                        <a:ext cx="3446463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1" name="Object 8">
            <a:extLst>
              <a:ext uri="{FF2B5EF4-FFF2-40B4-BE49-F238E27FC236}">
                <a16:creationId xmlns:a16="http://schemas.microsoft.com/office/drawing/2014/main" id="{541D6D73-550C-4D67-83D0-48560ADCD3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5561" y="1687779"/>
          <a:ext cx="182403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00100" imgH="203200" progId="Equation.DSMT4">
                  <p:embed/>
                </p:oleObj>
              </mc:Choice>
              <mc:Fallback>
                <p:oleObj name="Equation" r:id="rId5" imgW="800100" imgH="203200" progId="Equation.DSMT4">
                  <p:embed/>
                  <p:pic>
                    <p:nvPicPr>
                      <p:cNvPr id="83971" name="Object 8">
                        <a:extLst>
                          <a:ext uri="{FF2B5EF4-FFF2-40B4-BE49-F238E27FC236}">
                            <a16:creationId xmlns:a16="http://schemas.microsoft.com/office/drawing/2014/main" id="{541D6D73-550C-4D67-83D0-48560ADCD3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5561" y="1687779"/>
                        <a:ext cx="1824037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3973" name="Picture 2" descr="simplesurvival.pdf">
            <a:extLst>
              <a:ext uri="{FF2B5EF4-FFF2-40B4-BE49-F238E27FC236}">
                <a16:creationId xmlns:a16="http://schemas.microsoft.com/office/drawing/2014/main" id="{3A35421A-743A-40A6-9345-B2E2523C8F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925" y="2565401"/>
            <a:ext cx="4159250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4" name="TextBox 3">
            <a:extLst>
              <a:ext uri="{FF2B5EF4-FFF2-40B4-BE49-F238E27FC236}">
                <a16:creationId xmlns:a16="http://schemas.microsoft.com/office/drawing/2014/main" id="{9311A416-53E7-41C7-94DF-E011DDDF10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5176" y="3636964"/>
            <a:ext cx="1800225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18 out of 100 people have recovered after 1 day 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2DC7332-298D-4A9E-A03C-04E613E6E0BE}"/>
              </a:ext>
            </a:extLst>
          </p:cNvPr>
          <p:cNvCxnSpPr/>
          <p:nvPr/>
        </p:nvCxnSpPr>
        <p:spPr>
          <a:xfrm flipH="1" flipV="1">
            <a:off x="7391401" y="3429000"/>
            <a:ext cx="993775" cy="6477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6721995-F856-4EE5-9FEA-ACE74D1849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0463" y="1658045"/>
            <a:ext cx="5518150" cy="561975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sz="2400" dirty="0"/>
              <a:t>Constant risk of </a:t>
            </a:r>
            <a:r>
              <a:rPr lang="en-US" sz="2400" dirty="0">
                <a:solidFill>
                  <a:srgbClr val="FF0000"/>
                </a:solidFill>
              </a:rPr>
              <a:t>recovery</a:t>
            </a:r>
            <a:r>
              <a:rPr lang="en-US" sz="2400" dirty="0"/>
              <a:t> at each time step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827E7F7-9963-4325-BCDF-14E20403C881}"/>
              </a:ext>
            </a:extLst>
          </p:cNvPr>
          <p:cNvSpPr txBox="1">
            <a:spLocks/>
          </p:cNvSpPr>
          <p:nvPr/>
        </p:nvSpPr>
        <p:spPr bwMode="auto">
          <a:xfrm>
            <a:off x="1793216" y="3020349"/>
            <a:ext cx="346233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rgbClr val="FF0000"/>
                </a:solidFill>
              </a:rPr>
              <a:t>Solve…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877FB7-6E9B-8D39-6726-D8FC6FD9D43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How long are people infected for? 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Box 5">
            <a:extLst>
              <a:ext uri="{FF2B5EF4-FFF2-40B4-BE49-F238E27FC236}">
                <a16:creationId xmlns:a16="http://schemas.microsoft.com/office/drawing/2014/main" id="{21B92B43-9C04-401F-AF67-A99110E19D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3226" y="3019425"/>
            <a:ext cx="36237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Average length of time infected = </a:t>
            </a:r>
          </a:p>
        </p:txBody>
      </p:sp>
      <p:graphicFrame>
        <p:nvGraphicFramePr>
          <p:cNvPr id="86019" name="Object 8">
            <a:extLst>
              <a:ext uri="{FF2B5EF4-FFF2-40B4-BE49-F238E27FC236}">
                <a16:creationId xmlns:a16="http://schemas.microsoft.com/office/drawing/2014/main" id="{C046DC77-08ED-440E-86EF-B0230130C0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28026" y="3716338"/>
          <a:ext cx="536575" cy="156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400" imgH="444500" progId="Equation.DSMT4">
                  <p:embed/>
                </p:oleObj>
              </mc:Choice>
              <mc:Fallback>
                <p:oleObj name="Equation" r:id="rId3" imgW="152400" imgH="444500" progId="Equation.DSMT4">
                  <p:embed/>
                  <p:pic>
                    <p:nvPicPr>
                      <p:cNvPr id="86019" name="Object 8">
                        <a:extLst>
                          <a:ext uri="{FF2B5EF4-FFF2-40B4-BE49-F238E27FC236}">
                            <a16:creationId xmlns:a16="http://schemas.microsoft.com/office/drawing/2014/main" id="{C046DC77-08ED-440E-86EF-B0230130C0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8026" y="3716338"/>
                        <a:ext cx="536575" cy="1566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6020" name="Picture 6" descr="simplesurvival.pdf">
            <a:extLst>
              <a:ext uri="{FF2B5EF4-FFF2-40B4-BE49-F238E27FC236}">
                <a16:creationId xmlns:a16="http://schemas.microsoft.com/office/drawing/2014/main" id="{564183E4-227F-498D-988D-1BBED9F4D9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239" y="2205039"/>
            <a:ext cx="4518025" cy="451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1" name="TextBox 5">
            <a:extLst>
              <a:ext uri="{FF2B5EF4-FFF2-40B4-BE49-F238E27FC236}">
                <a16:creationId xmlns:a16="http://schemas.microsoft.com/office/drawing/2014/main" id="{5DF57B7B-0920-4DAA-BC65-51DB22A0BF1E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126660" y="3854600"/>
            <a:ext cx="3648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/>
              <a:t>Length of time infected =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06610A-FF39-6225-8A08-BD7A1270F50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How long are people infected for? 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6">
            <a:extLst>
              <a:ext uri="{FF2B5EF4-FFF2-40B4-BE49-F238E27FC236}">
                <a16:creationId xmlns:a16="http://schemas.microsoft.com/office/drawing/2014/main" id="{EA5BAEE7-75CA-4CFC-B8B2-05B923E4C5A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24050" y="2420938"/>
          <a:ext cx="188595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60400" imgH="393700" progId="Equation.DSMT4">
                  <p:embed/>
                </p:oleObj>
              </mc:Choice>
              <mc:Fallback>
                <p:oleObj name="Equation" r:id="rId2" imgW="660400" imgH="393700" progId="Equation.DSMT4">
                  <p:embed/>
                  <p:pic>
                    <p:nvPicPr>
                      <p:cNvPr id="88066" name="Object 6">
                        <a:extLst>
                          <a:ext uri="{FF2B5EF4-FFF2-40B4-BE49-F238E27FC236}">
                            <a16:creationId xmlns:a16="http://schemas.microsoft.com/office/drawing/2014/main" id="{EA5BAEE7-75CA-4CFC-B8B2-05B923E4C5A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4050" y="2420938"/>
                        <a:ext cx="1885950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7" name="Object 6">
            <a:extLst>
              <a:ext uri="{FF2B5EF4-FFF2-40B4-BE49-F238E27FC236}">
                <a16:creationId xmlns:a16="http://schemas.microsoft.com/office/drawing/2014/main" id="{0537B8F4-6753-4FB2-BC57-1616F7164E2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24050" y="1584326"/>
          <a:ext cx="1885950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5800" imgH="203200" progId="Equation.DSMT4">
                  <p:embed/>
                </p:oleObj>
              </mc:Choice>
              <mc:Fallback>
                <p:oleObj name="Equation" r:id="rId4" imgW="685800" imgH="203200" progId="Equation.DSMT4">
                  <p:embed/>
                  <p:pic>
                    <p:nvPicPr>
                      <p:cNvPr id="88067" name="Object 6">
                        <a:extLst>
                          <a:ext uri="{FF2B5EF4-FFF2-40B4-BE49-F238E27FC236}">
                            <a16:creationId xmlns:a16="http://schemas.microsoft.com/office/drawing/2014/main" id="{0537B8F4-6753-4FB2-BC57-1616F7164E2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4050" y="1584326"/>
                        <a:ext cx="1885950" cy="55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68" name="TextBox 5">
            <a:extLst>
              <a:ext uri="{FF2B5EF4-FFF2-40B4-BE49-F238E27FC236}">
                <a16:creationId xmlns:a16="http://schemas.microsoft.com/office/drawing/2014/main" id="{E2A2D613-8A6C-4975-8D06-9CFEB565A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0550" y="1544639"/>
            <a:ext cx="41989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>
                <a:latin typeface="+mn-lt"/>
              </a:rPr>
              <a:t>Force of infection</a:t>
            </a:r>
          </a:p>
        </p:txBody>
      </p:sp>
      <p:sp>
        <p:nvSpPr>
          <p:cNvPr id="88069" name="TextBox 6">
            <a:extLst>
              <a:ext uri="{FF2B5EF4-FFF2-40B4-BE49-F238E27FC236}">
                <a16:creationId xmlns:a16="http://schemas.microsoft.com/office/drawing/2014/main" id="{171D1C52-8F5D-4027-8054-CB36F874D7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0551" y="2538414"/>
            <a:ext cx="599757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latin typeface="+mn-lt"/>
              </a:rPr>
              <a:t>Question: </a:t>
            </a:r>
          </a:p>
          <a:p>
            <a:pPr eaLnBrk="1" hangingPunct="1"/>
            <a:r>
              <a:rPr lang="en-US" altLang="en-US" sz="2800" dirty="0">
                <a:latin typeface="+mn-lt"/>
              </a:rPr>
              <a:t>What’s the average age at which people get infected (for the first time)? or How long are people susceptible for?</a:t>
            </a:r>
          </a:p>
        </p:txBody>
      </p:sp>
      <p:graphicFrame>
        <p:nvGraphicFramePr>
          <p:cNvPr id="88070" name="Object 6">
            <a:extLst>
              <a:ext uri="{FF2B5EF4-FFF2-40B4-BE49-F238E27FC236}">
                <a16:creationId xmlns:a16="http://schemas.microsoft.com/office/drawing/2014/main" id="{0E44AB19-DC0E-4A6A-A035-6AF8B2184D1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00551" y="4653137"/>
          <a:ext cx="2168525" cy="192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4500" imgH="393700" progId="Equation.DSMT4">
                  <p:embed/>
                </p:oleObj>
              </mc:Choice>
              <mc:Fallback>
                <p:oleObj name="Equation" r:id="rId6" imgW="444500" imgH="393700" progId="Equation.DSMT4">
                  <p:embed/>
                  <p:pic>
                    <p:nvPicPr>
                      <p:cNvPr id="88070" name="Object 6">
                        <a:extLst>
                          <a:ext uri="{FF2B5EF4-FFF2-40B4-BE49-F238E27FC236}">
                            <a16:creationId xmlns:a16="http://schemas.microsoft.com/office/drawing/2014/main" id="{0E44AB19-DC0E-4A6A-A035-6AF8B2184D1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0551" y="4653137"/>
                        <a:ext cx="2168525" cy="192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A492BA48-8283-B935-AD3C-A606A046110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Average age of infection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6">
            <a:extLst>
              <a:ext uri="{FF2B5EF4-FFF2-40B4-BE49-F238E27FC236}">
                <a16:creationId xmlns:a16="http://schemas.microsoft.com/office/drawing/2014/main" id="{B386214B-04DB-4D7A-BD08-33FF7100E38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24050" y="1584326"/>
          <a:ext cx="1885950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85800" imgH="203200" progId="Equation.DSMT4">
                  <p:embed/>
                </p:oleObj>
              </mc:Choice>
              <mc:Fallback>
                <p:oleObj name="Equation" r:id="rId2" imgW="685800" imgH="203200" progId="Equation.DSMT4">
                  <p:embed/>
                  <p:pic>
                    <p:nvPicPr>
                      <p:cNvPr id="89090" name="Object 6">
                        <a:extLst>
                          <a:ext uri="{FF2B5EF4-FFF2-40B4-BE49-F238E27FC236}">
                            <a16:creationId xmlns:a16="http://schemas.microsoft.com/office/drawing/2014/main" id="{B386214B-04DB-4D7A-BD08-33FF7100E3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4050" y="1584326"/>
                        <a:ext cx="1885950" cy="55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9091" name="Picture 8" descr="FOI2.pdf">
            <a:extLst>
              <a:ext uri="{FF2B5EF4-FFF2-40B4-BE49-F238E27FC236}">
                <a16:creationId xmlns:a16="http://schemas.microsoft.com/office/drawing/2014/main" id="{7F9BDFE6-9E27-45B4-AD7B-5ED56891F9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1" y="1412876"/>
            <a:ext cx="5445125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F36D10D-501B-2164-B16F-78D2C6CA29B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Average age of infection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230E6EC0-6DEB-45F2-A3F4-63FD7DC145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1487489"/>
            <a:ext cx="5056187" cy="514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xmlns:r="http://schemas.openxmlformats.org/officeDocument/2006/relationships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Text Box 4">
            <a:extLst>
              <a:ext uri="{FF2B5EF4-FFF2-40B4-BE49-F238E27FC236}">
                <a16:creationId xmlns:a16="http://schemas.microsoft.com/office/drawing/2014/main" id="{F9DE1F80-3D5E-44BF-8BEE-E2EC67B886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8350" y="5868989"/>
            <a:ext cx="3549650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5pPr>
            <a:lvl6pPr marL="15367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6pPr>
            <a:lvl7pPr marL="19939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7pPr>
            <a:lvl8pPr marL="24511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8pPr>
            <a:lvl9pPr marL="29083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9pPr>
          </a:lstStyle>
          <a:p>
            <a:pPr>
              <a:defRPr/>
            </a:pPr>
            <a:r>
              <a:rPr lang="en-GB" sz="1200" b="1" dirty="0">
                <a:latin typeface="Arial" charset="0"/>
              </a:rPr>
              <a:t>M. J. Ferrari et al. Phil. Trans. R. Soc. B 2013;368:20120141</a:t>
            </a:r>
          </a:p>
        </p:txBody>
      </p:sp>
      <p:graphicFrame>
        <p:nvGraphicFramePr>
          <p:cNvPr id="90116" name="Object 6">
            <a:extLst>
              <a:ext uri="{FF2B5EF4-FFF2-40B4-BE49-F238E27FC236}">
                <a16:creationId xmlns:a16="http://schemas.microsoft.com/office/drawing/2014/main" id="{1ABF47AD-CC4D-4E43-8363-024CB753C05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97676" y="1487489"/>
          <a:ext cx="3736975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58900" imgH="203200" progId="Equation.DSMT4">
                  <p:embed/>
                </p:oleObj>
              </mc:Choice>
              <mc:Fallback>
                <p:oleObj name="Equation" r:id="rId3" imgW="1358900" imgH="203200" progId="Equation.DSMT4">
                  <p:embed/>
                  <p:pic>
                    <p:nvPicPr>
                      <p:cNvPr id="90116" name="Object 6">
                        <a:extLst>
                          <a:ext uri="{FF2B5EF4-FFF2-40B4-BE49-F238E27FC236}">
                            <a16:creationId xmlns:a16="http://schemas.microsoft.com/office/drawing/2014/main" id="{1ABF47AD-CC4D-4E43-8363-024CB753C05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6" y="1487489"/>
                        <a:ext cx="3736975" cy="55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1">
            <a:extLst>
              <a:ext uri="{FF2B5EF4-FFF2-40B4-BE49-F238E27FC236}">
                <a16:creationId xmlns:a16="http://schemas.microsoft.com/office/drawing/2014/main" id="{26DF775E-AC4A-4205-9172-728918147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1" y="3962401"/>
            <a:ext cx="3286125" cy="6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1600" b="1" dirty="0">
                <a:solidFill>
                  <a:srgbClr val="000000"/>
                </a:solidFill>
                <a:latin typeface="+mn-lt"/>
              </a:rPr>
              <a:t>Age distribution of measles cases reported by world region (blue = African region, red = South East Asian region, black = European region) from WHO case-based surveillance system, 2002–2010.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F43BD85-ADAF-61DA-9053-203C887F221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Endemic disease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>
            <a:extLst>
              <a:ext uri="{FF2B5EF4-FFF2-40B4-BE49-F238E27FC236}">
                <a16:creationId xmlns:a16="http://schemas.microsoft.com/office/drawing/2014/main" id="{EB2F1603-5F81-43B5-ACEB-9894E3883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050" y="3894139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  <a:defRPr/>
            </a:pPr>
            <a:endParaRPr lang="en-GB" sz="2400">
              <a:ea typeface="ＭＳ Ｐゴシック" charset="0"/>
              <a:cs typeface="ＭＳ Ｐゴシック" charset="0"/>
            </a:endParaRPr>
          </a:p>
        </p:txBody>
      </p:sp>
      <p:sp>
        <p:nvSpPr>
          <p:cNvPr id="204805" name="Rectangle 5">
            <a:extLst>
              <a:ext uri="{FF2B5EF4-FFF2-40B4-BE49-F238E27FC236}">
                <a16:creationId xmlns:a16="http://schemas.microsoft.com/office/drawing/2014/main" id="{511B7E57-1423-4D44-97F2-FB807967D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7425" y="505293"/>
            <a:ext cx="76771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rgbClr val="23166D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098C8EAF-329C-480D-8292-720466EA9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3" y="1268413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defRPr/>
            </a:pPr>
            <a:endParaRPr lang="en-GB" sz="2800">
              <a:latin typeface="+mn-lt"/>
            </a:endParaRPr>
          </a:p>
        </p:txBody>
      </p:sp>
      <p:grpSp>
        <p:nvGrpSpPr>
          <p:cNvPr id="93188" name="Group 6">
            <a:extLst>
              <a:ext uri="{FF2B5EF4-FFF2-40B4-BE49-F238E27FC236}">
                <a16:creationId xmlns:a16="http://schemas.microsoft.com/office/drawing/2014/main" id="{3CFFBCC3-E510-43AD-BE0D-B1E7E73E1EFA}"/>
              </a:ext>
            </a:extLst>
          </p:cNvPr>
          <p:cNvGrpSpPr>
            <a:grpSpLocks/>
          </p:cNvGrpSpPr>
          <p:nvPr/>
        </p:nvGrpSpPr>
        <p:grpSpPr bwMode="auto">
          <a:xfrm>
            <a:off x="2351088" y="1639889"/>
            <a:ext cx="7561262" cy="1304925"/>
            <a:chOff x="1352079" y="1640071"/>
            <a:chExt cx="7560840" cy="130543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D335B18-F38A-49FB-9CA5-D604C2A2E581}"/>
                </a:ext>
              </a:extLst>
            </p:cNvPr>
            <p:cNvSpPr/>
            <p:nvPr/>
          </p:nvSpPr>
          <p:spPr>
            <a:xfrm>
              <a:off x="1712421" y="2585003"/>
              <a:ext cx="7200498" cy="360504"/>
            </a:xfrm>
            <a:prstGeom prst="rect">
              <a:avLst/>
            </a:prstGeom>
            <a:gradFill flip="none" rotWithShape="1">
              <a:gsLst>
                <a:gs pos="3000">
                  <a:srgbClr val="3366FF"/>
                </a:gs>
                <a:gs pos="93000">
                  <a:schemeClr val="bg1">
                    <a:lumMod val="65000"/>
                  </a:schemeClr>
                </a:gs>
                <a:gs pos="32000">
                  <a:srgbClr val="FFFF00"/>
                </a:gs>
                <a:gs pos="63000">
                  <a:srgbClr val="FF0000"/>
                </a:gs>
              </a:gsLst>
              <a:lin ang="0" scaled="1"/>
              <a:tileRect/>
            </a:gradFill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3206" name="TextBox 11">
              <a:extLst>
                <a:ext uri="{FF2B5EF4-FFF2-40B4-BE49-F238E27FC236}">
                  <a16:creationId xmlns:a16="http://schemas.microsoft.com/office/drawing/2014/main" id="{46EE0E6D-8370-4FE8-BA3B-2CC70DC825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2079" y="1640071"/>
              <a:ext cx="180128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>
                  <a:latin typeface="+mn-lt"/>
                </a:rPr>
                <a:t>time of infection</a:t>
              </a:r>
            </a:p>
          </p:txBody>
        </p:sp>
        <p:sp>
          <p:nvSpPr>
            <p:cNvPr id="93207" name="TextBox 12">
              <a:extLst>
                <a:ext uri="{FF2B5EF4-FFF2-40B4-BE49-F238E27FC236}">
                  <a16:creationId xmlns:a16="http://schemas.microsoft.com/office/drawing/2014/main" id="{10029301-D8E0-4728-91F2-7572A7946A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8223" y="2132856"/>
              <a:ext cx="1399344" cy="36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>
                  <a:latin typeface="+mn-lt"/>
                </a:rPr>
                <a:t>latent period</a:t>
              </a:r>
            </a:p>
          </p:txBody>
        </p:sp>
        <p:sp>
          <p:nvSpPr>
            <p:cNvPr id="93208" name="TextBox 13">
              <a:extLst>
                <a:ext uri="{FF2B5EF4-FFF2-40B4-BE49-F238E27FC236}">
                  <a16:creationId xmlns:a16="http://schemas.microsoft.com/office/drawing/2014/main" id="{BDF9AFC0-BB0E-4100-A4E1-FCCA342AF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2040" y="2126227"/>
              <a:ext cx="1766026" cy="36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>
                  <a:latin typeface="+mn-lt"/>
                </a:rPr>
                <a:t>infectious period</a:t>
              </a:r>
            </a:p>
          </p:txBody>
        </p:sp>
        <p:sp>
          <p:nvSpPr>
            <p:cNvPr id="93209" name="TextBox 14">
              <a:extLst>
                <a:ext uri="{FF2B5EF4-FFF2-40B4-BE49-F238E27FC236}">
                  <a16:creationId xmlns:a16="http://schemas.microsoft.com/office/drawing/2014/main" id="{AFBBF193-39FD-4FC7-AFBE-41564325FF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68344" y="2132856"/>
              <a:ext cx="965275" cy="36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>
                  <a:latin typeface="+mn-lt"/>
                </a:rPr>
                <a:t>immune</a:t>
              </a:r>
            </a:p>
          </p:txBody>
        </p:sp>
      </p:grpSp>
      <p:sp>
        <p:nvSpPr>
          <p:cNvPr id="93189" name="TextBox 15">
            <a:extLst>
              <a:ext uri="{FF2B5EF4-FFF2-40B4-BE49-F238E27FC236}">
                <a16:creationId xmlns:a16="http://schemas.microsoft.com/office/drawing/2014/main" id="{4436D47A-75D9-45AD-8967-915DE4CC6C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1488" y="1268414"/>
            <a:ext cx="32713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latin typeface="+mn-lt"/>
              </a:rPr>
              <a:t>Timeline of infection and disease</a:t>
            </a:r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2C10B30C-9E4A-4E4C-964B-177DB1005CB4}"/>
              </a:ext>
            </a:extLst>
          </p:cNvPr>
          <p:cNvSpPr/>
          <p:nvPr/>
        </p:nvSpPr>
        <p:spPr>
          <a:xfrm rot="16200000">
            <a:off x="3179763" y="2476501"/>
            <a:ext cx="504825" cy="1441450"/>
          </a:xfrm>
          <a:prstGeom prst="leftBrac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1D07C25D-0104-4097-8452-01156F992D8C}"/>
              </a:ext>
            </a:extLst>
          </p:cNvPr>
          <p:cNvSpPr/>
          <p:nvPr/>
        </p:nvSpPr>
        <p:spPr>
          <a:xfrm rot="16200000">
            <a:off x="5942013" y="1155701"/>
            <a:ext cx="504825" cy="4083050"/>
          </a:xfrm>
          <a:prstGeom prst="leftBrac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3192" name="TextBox 18">
            <a:extLst>
              <a:ext uri="{FF2B5EF4-FFF2-40B4-BE49-F238E27FC236}">
                <a16:creationId xmlns:a16="http://schemas.microsoft.com/office/drawing/2014/main" id="{60A2B518-4B92-41F0-B4BA-6B4DE62D1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5739" y="3429000"/>
            <a:ext cx="12560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Susceptible</a:t>
            </a:r>
          </a:p>
        </p:txBody>
      </p:sp>
      <p:sp>
        <p:nvSpPr>
          <p:cNvPr id="93193" name="TextBox 19">
            <a:extLst>
              <a:ext uri="{FF2B5EF4-FFF2-40B4-BE49-F238E27FC236}">
                <a16:creationId xmlns:a16="http://schemas.microsoft.com/office/drawing/2014/main" id="{AE1EC03F-DF69-4C31-B5AD-55D9AEDAF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4367" y="3429000"/>
            <a:ext cx="9525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Infected</a:t>
            </a:r>
          </a:p>
        </p:txBody>
      </p:sp>
      <p:sp>
        <p:nvSpPr>
          <p:cNvPr id="26" name="Left Brace 25">
            <a:extLst>
              <a:ext uri="{FF2B5EF4-FFF2-40B4-BE49-F238E27FC236}">
                <a16:creationId xmlns:a16="http://schemas.microsoft.com/office/drawing/2014/main" id="{96E532AC-D684-4A6A-9358-BA130F4EA8AB}"/>
              </a:ext>
            </a:extLst>
          </p:cNvPr>
          <p:cNvSpPr/>
          <p:nvPr/>
        </p:nvSpPr>
        <p:spPr>
          <a:xfrm rot="16200000">
            <a:off x="8821738" y="2359026"/>
            <a:ext cx="504825" cy="1676400"/>
          </a:xfrm>
          <a:prstGeom prst="leftBrac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3195" name="TextBox 26">
            <a:extLst>
              <a:ext uri="{FF2B5EF4-FFF2-40B4-BE49-F238E27FC236}">
                <a16:creationId xmlns:a16="http://schemas.microsoft.com/office/drawing/2014/main" id="{D107AAA7-665C-4D73-8DAC-6A40824C4A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5450" y="3427413"/>
            <a:ext cx="1169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Recovered</a:t>
            </a:r>
          </a:p>
        </p:txBody>
      </p:sp>
      <p:sp>
        <p:nvSpPr>
          <p:cNvPr id="93196" name="Rectangle 3">
            <a:extLst>
              <a:ext uri="{FF2B5EF4-FFF2-40B4-BE49-F238E27FC236}">
                <a16:creationId xmlns:a16="http://schemas.microsoft.com/office/drawing/2014/main" id="{276B0921-61CD-49C7-A856-6E486C81D7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2101" y="4351339"/>
            <a:ext cx="1425575" cy="1368425"/>
          </a:xfrm>
          <a:prstGeom prst="rect">
            <a:avLst/>
          </a:prstGeom>
          <a:solidFill>
            <a:srgbClr val="A1C5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Susceptible </a:t>
            </a:r>
          </a:p>
          <a:p>
            <a:pPr algn="ctr" eaLnBrk="1" hangingPunct="1"/>
            <a:r>
              <a:rPr lang="en-US" altLang="en-US" sz="1800">
                <a:latin typeface="+mn-lt"/>
              </a:rPr>
              <a:t>(S)</a:t>
            </a:r>
          </a:p>
        </p:txBody>
      </p:sp>
      <p:sp>
        <p:nvSpPr>
          <p:cNvPr id="93197" name="Rectangle 4">
            <a:extLst>
              <a:ext uri="{FF2B5EF4-FFF2-40B4-BE49-F238E27FC236}">
                <a16:creationId xmlns:a16="http://schemas.microsoft.com/office/drawing/2014/main" id="{45A8FFCC-E6CD-444B-9D2D-BD98C69AF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8663" y="4352925"/>
            <a:ext cx="1422400" cy="1366838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latin typeface="+mn-lt"/>
              </a:rPr>
              <a:t>Infected </a:t>
            </a:r>
          </a:p>
          <a:p>
            <a:pPr algn="ctr" eaLnBrk="1" hangingPunct="1"/>
            <a:r>
              <a:rPr lang="en-US" altLang="en-US" sz="1800">
                <a:latin typeface="+mn-lt"/>
              </a:rPr>
              <a:t>(I)</a:t>
            </a:r>
          </a:p>
        </p:txBody>
      </p:sp>
      <p:sp>
        <p:nvSpPr>
          <p:cNvPr id="93198" name="Line 9">
            <a:extLst>
              <a:ext uri="{FF2B5EF4-FFF2-40B4-BE49-F238E27FC236}">
                <a16:creationId xmlns:a16="http://schemas.microsoft.com/office/drawing/2014/main" id="{21C6111B-90B4-4947-9A56-78814C1249A0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7675" y="4999038"/>
            <a:ext cx="15509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Rectangle 4">
            <a:extLst>
              <a:ext uri="{FF2B5EF4-FFF2-40B4-BE49-F238E27FC236}">
                <a16:creationId xmlns:a16="http://schemas.microsoft.com/office/drawing/2014/main" id="{B4F8D48D-6B90-4F29-8564-C1715DABD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6950" y="4316414"/>
            <a:ext cx="1422400" cy="1366837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ea typeface="ＭＳ Ｐゴシック" charset="0"/>
              </a:rPr>
              <a:t>Recovered 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</a:rPr>
              <a:t>(R)</a:t>
            </a:r>
          </a:p>
        </p:txBody>
      </p:sp>
      <p:sp>
        <p:nvSpPr>
          <p:cNvPr id="93200" name="Line 9">
            <a:extLst>
              <a:ext uri="{FF2B5EF4-FFF2-40B4-BE49-F238E27FC236}">
                <a16:creationId xmlns:a16="http://schemas.microsoft.com/office/drawing/2014/main" id="{2AD94928-20AE-4ACC-A640-E78EF3B4BEF5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1064" y="4999038"/>
            <a:ext cx="13858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93201" name="Object 32">
            <a:extLst>
              <a:ext uri="{FF2B5EF4-FFF2-40B4-BE49-F238E27FC236}">
                <a16:creationId xmlns:a16="http://schemas.microsoft.com/office/drawing/2014/main" id="{68C01B0C-022B-4F48-852C-8CB36747CC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987690"/>
              </p:ext>
            </p:extLst>
          </p:nvPr>
        </p:nvGraphicFramePr>
        <p:xfrm>
          <a:off x="4676776" y="5084764"/>
          <a:ext cx="417513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300" imgH="393700" progId="Equation.3">
                  <p:embed/>
                </p:oleObj>
              </mc:Choice>
              <mc:Fallback>
                <p:oleObj name="Equation" r:id="rId3" imgW="241300" imgH="393700" progId="Equation.3">
                  <p:embed/>
                  <p:pic>
                    <p:nvPicPr>
                      <p:cNvPr id="93201" name="Object 32">
                        <a:extLst>
                          <a:ext uri="{FF2B5EF4-FFF2-40B4-BE49-F238E27FC236}">
                            <a16:creationId xmlns:a16="http://schemas.microsoft.com/office/drawing/2014/main" id="{68C01B0C-022B-4F48-852C-8CB36747CC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6" y="5084764"/>
                        <a:ext cx="417513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202" name="Object 33">
            <a:extLst>
              <a:ext uri="{FF2B5EF4-FFF2-40B4-BE49-F238E27FC236}">
                <a16:creationId xmlns:a16="http://schemas.microsoft.com/office/drawing/2014/main" id="{F77E72EC-A01B-491A-8FBB-9863B3427A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778116"/>
              </p:ext>
            </p:extLst>
          </p:nvPr>
        </p:nvGraphicFramePr>
        <p:xfrm>
          <a:off x="7842250" y="5230813"/>
          <a:ext cx="198438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4300" imgH="165100" progId="Equation.3">
                  <p:embed/>
                </p:oleObj>
              </mc:Choice>
              <mc:Fallback>
                <p:oleObj name="Equation" r:id="rId5" imgW="114300" imgH="165100" progId="Equation.3">
                  <p:embed/>
                  <p:pic>
                    <p:nvPicPr>
                      <p:cNvPr id="93202" name="Object 33">
                        <a:extLst>
                          <a:ext uri="{FF2B5EF4-FFF2-40B4-BE49-F238E27FC236}">
                            <a16:creationId xmlns:a16="http://schemas.microsoft.com/office/drawing/2014/main" id="{F77E72EC-A01B-491A-8FBB-9863B3427A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2250" y="5230813"/>
                        <a:ext cx="198438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15">
            <a:extLst>
              <a:ext uri="{FF2B5EF4-FFF2-40B4-BE49-F238E27FC236}">
                <a16:creationId xmlns:a16="http://schemas.microsoft.com/office/drawing/2014/main" id="{BB2D9150-2743-4E6B-91BF-85FD5CE3D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3" y="6165850"/>
            <a:ext cx="75438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 sz="2800">
                <a:latin typeface="+mn-lt"/>
              </a:rPr>
              <a:t>Average “infectious period” is </a:t>
            </a:r>
            <a:r>
              <a:rPr lang="en-GB" altLang="en-US" sz="2800">
                <a:latin typeface="+mn-lt"/>
                <a:cs typeface="Times New Roman" panose="02020603050405020304" pitchFamily="18" charset="0"/>
              </a:rPr>
              <a:t>1/γ</a:t>
            </a:r>
            <a:r>
              <a:rPr lang="en-GB" altLang="en-US" sz="2800">
                <a:latin typeface="+mn-lt"/>
              </a:rPr>
              <a:t> units of time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28A2809-C824-4A32-8E16-E1782824E666}"/>
              </a:ext>
            </a:extLst>
          </p:cNvPr>
          <p:cNvCxnSpPr/>
          <p:nvPr/>
        </p:nvCxnSpPr>
        <p:spPr bwMode="auto">
          <a:xfrm>
            <a:off x="3359150" y="2009776"/>
            <a:ext cx="0" cy="574675"/>
          </a:xfrm>
          <a:prstGeom prst="straightConnector1">
            <a:avLst/>
          </a:prstGeom>
          <a:ln w="3810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F349980-6B81-0D8A-9CD6-661A95C8332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SIR model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2" grpId="0"/>
      <p:bldP spid="93196" grpId="0" animBg="1"/>
      <p:bldP spid="93197" grpId="0" animBg="1"/>
      <p:bldP spid="93198" grpId="0" animBg="1"/>
      <p:bldP spid="31" grpId="0" animBg="1"/>
      <p:bldP spid="93200" grpId="0" animBg="1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6E83B-DECB-0D00-FEBA-BB36DE769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an epidemic?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1F661-568B-B4E6-7D30-F2D80A7D02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CDC definition: the occurrence of more cases of disease, injury, or other health condition than expected in a given area or among a specific group of persons during a particular period. Usually, the cases are presumed to have a common cause or to be related to one another in some way. </a:t>
            </a:r>
          </a:p>
          <a:p>
            <a:pPr lvl="1"/>
            <a:r>
              <a:rPr lang="en-GB" dirty="0"/>
              <a:t>Noticeable increase</a:t>
            </a:r>
          </a:p>
          <a:p>
            <a:pPr lvl="1"/>
            <a:r>
              <a:rPr lang="en-GB" dirty="0"/>
              <a:t>Above expectation</a:t>
            </a:r>
          </a:p>
          <a:p>
            <a:pPr lvl="1"/>
            <a:r>
              <a:rPr lang="en-GB" dirty="0"/>
              <a:t>Localized area</a:t>
            </a:r>
          </a:p>
          <a:p>
            <a:pPr lvl="1"/>
            <a:r>
              <a:rPr lang="en-GB" dirty="0"/>
              <a:t>Given period of time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01828-5729-870A-1976-15588A1B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E02111-1A2E-44C4-AC14-D0791C6DD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5567" y="5126146"/>
            <a:ext cx="620086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 dirty="0">
                <a:solidFill>
                  <a:srgbClr val="FF0000"/>
                </a:solidFill>
                <a:latin typeface="+mn-lt"/>
              </a:rPr>
              <a:t>Outbreak: Similar to an epidemic… more localized</a:t>
            </a:r>
          </a:p>
          <a:p>
            <a:pPr algn="ctr" eaLnBrk="1" hangingPunct="1"/>
            <a:endParaRPr lang="en-US" altLang="en-US" sz="1800" dirty="0">
              <a:solidFill>
                <a:srgbClr val="FF0000"/>
              </a:solidFill>
              <a:latin typeface="+mn-lt"/>
            </a:endParaRPr>
          </a:p>
          <a:p>
            <a:pPr algn="ctr" eaLnBrk="1" hangingPunct="1"/>
            <a:r>
              <a:rPr lang="en-US" altLang="en-US" sz="1800" dirty="0">
                <a:solidFill>
                  <a:srgbClr val="FF0000"/>
                </a:solidFill>
                <a:latin typeface="+mn-lt"/>
              </a:rPr>
              <a:t>Pandemic: An epidemic across an extended geographical region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CE2059-A1A1-4BDB-9D77-92825356CB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951" t="18501" r="16138" b="58819"/>
          <a:stretch/>
        </p:blipFill>
        <p:spPr>
          <a:xfrm rot="21283647">
            <a:off x="4938090" y="3282091"/>
            <a:ext cx="4105607" cy="104085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70B13EC-49A0-48C1-B172-57D1CB855E28}"/>
              </a:ext>
            </a:extLst>
          </p:cNvPr>
          <p:cNvGrpSpPr>
            <a:grpSpLocks noChangeAspect="1"/>
          </p:cNvGrpSpPr>
          <p:nvPr/>
        </p:nvGrpSpPr>
        <p:grpSpPr>
          <a:xfrm rot="498183">
            <a:off x="8335874" y="3971088"/>
            <a:ext cx="3592016" cy="1312970"/>
            <a:chOff x="2276128" y="2455423"/>
            <a:chExt cx="4752528" cy="173716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B12CF51-BE00-4B0C-8962-2365E6ED0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3226" t="8420" r="24800" b="78980"/>
            <a:stretch/>
          </p:blipFill>
          <p:spPr>
            <a:xfrm>
              <a:off x="2276128" y="2455423"/>
              <a:ext cx="4752528" cy="72008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89263A6-A5EA-4761-BB68-ADF92454F6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3226" t="42293" r="24800" b="39306"/>
            <a:stretch/>
          </p:blipFill>
          <p:spPr>
            <a:xfrm>
              <a:off x="2276128" y="3140968"/>
              <a:ext cx="4752528" cy="10516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22366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3" name="Object 12">
            <a:extLst>
              <a:ext uri="{FF2B5EF4-FFF2-40B4-BE49-F238E27FC236}">
                <a16:creationId xmlns:a16="http://schemas.microsoft.com/office/drawing/2014/main" id="{91FA634E-A3FB-4E80-93A1-41AB6305B46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14514" y="1557339"/>
          <a:ext cx="2865437" cy="133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76300" imgH="406400" progId="Equation.3">
                  <p:embed/>
                </p:oleObj>
              </mc:Choice>
              <mc:Fallback>
                <p:oleObj name="Equation" r:id="rId3" imgW="876300" imgH="406400" progId="Equation.3">
                  <p:embed/>
                  <p:pic>
                    <p:nvPicPr>
                      <p:cNvPr id="95233" name="Object 12">
                        <a:extLst>
                          <a:ext uri="{FF2B5EF4-FFF2-40B4-BE49-F238E27FC236}">
                            <a16:creationId xmlns:a16="http://schemas.microsoft.com/office/drawing/2014/main" id="{91FA634E-A3FB-4E80-93A1-41AB6305B4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4514" y="1557339"/>
                        <a:ext cx="2865437" cy="1330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4" name="Object 13">
            <a:extLst>
              <a:ext uri="{FF2B5EF4-FFF2-40B4-BE49-F238E27FC236}">
                <a16:creationId xmlns:a16="http://schemas.microsoft.com/office/drawing/2014/main" id="{BF8E4F39-2BBD-469A-83B2-C82F50E885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31963" y="2844800"/>
          <a:ext cx="3530600" cy="132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79500" imgH="406400" progId="Equation.3">
                  <p:embed/>
                </p:oleObj>
              </mc:Choice>
              <mc:Fallback>
                <p:oleObj name="Equation" r:id="rId5" imgW="1079500" imgH="406400" progId="Equation.3">
                  <p:embed/>
                  <p:pic>
                    <p:nvPicPr>
                      <p:cNvPr id="95234" name="Object 13">
                        <a:extLst>
                          <a:ext uri="{FF2B5EF4-FFF2-40B4-BE49-F238E27FC236}">
                            <a16:creationId xmlns:a16="http://schemas.microsoft.com/office/drawing/2014/main" id="{BF8E4F39-2BBD-469A-83B2-C82F50E885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1963" y="2844800"/>
                        <a:ext cx="3530600" cy="1328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5" name="Object 14">
            <a:extLst>
              <a:ext uri="{FF2B5EF4-FFF2-40B4-BE49-F238E27FC236}">
                <a16:creationId xmlns:a16="http://schemas.microsoft.com/office/drawing/2014/main" id="{5A50ED74-C268-45F1-BAEE-141322511F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63750" y="4152901"/>
          <a:ext cx="1785938" cy="128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45863" imgH="393529" progId="Equation.3">
                  <p:embed/>
                </p:oleObj>
              </mc:Choice>
              <mc:Fallback>
                <p:oleObj name="Equation" r:id="rId7" imgW="545863" imgH="393529" progId="Equation.3">
                  <p:embed/>
                  <p:pic>
                    <p:nvPicPr>
                      <p:cNvPr id="95235" name="Object 14">
                        <a:extLst>
                          <a:ext uri="{FF2B5EF4-FFF2-40B4-BE49-F238E27FC236}">
                            <a16:creationId xmlns:a16="http://schemas.microsoft.com/office/drawing/2014/main" id="{5A50ED74-C268-45F1-BAEE-141322511F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50" y="4152901"/>
                        <a:ext cx="1785938" cy="1287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75FA47CE-91EE-4580-9779-885B47296A16}"/>
              </a:ext>
            </a:extLst>
          </p:cNvPr>
          <p:cNvGrpSpPr>
            <a:grpSpLocks/>
          </p:cNvGrpSpPr>
          <p:nvPr/>
        </p:nvGrpSpPr>
        <p:grpSpPr bwMode="auto">
          <a:xfrm>
            <a:off x="1814514" y="5678489"/>
            <a:ext cx="7881937" cy="1011237"/>
            <a:chOff x="290513" y="5678488"/>
            <a:chExt cx="7881937" cy="1011237"/>
          </a:xfrm>
        </p:grpSpPr>
        <p:sp>
          <p:nvSpPr>
            <p:cNvPr id="95239" name="TextBox 6">
              <a:extLst>
                <a:ext uri="{FF2B5EF4-FFF2-40B4-BE49-F238E27FC236}">
                  <a16:creationId xmlns:a16="http://schemas.microsoft.com/office/drawing/2014/main" id="{F8C4F05F-9FCD-4A18-8B45-463CE8631C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0513" y="5678488"/>
              <a:ext cx="788193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 i="1" dirty="0">
                  <a:latin typeface="+mn-lt"/>
                </a:rPr>
                <a:t>R(t)</a:t>
              </a:r>
              <a:r>
                <a:rPr lang="en-US" altLang="en-US" sz="1800" dirty="0">
                  <a:latin typeface="+mn-lt"/>
                </a:rPr>
                <a:t> represents the cumulative sum of all individuals that were infected  </a:t>
              </a:r>
            </a:p>
          </p:txBody>
        </p:sp>
        <p:graphicFrame>
          <p:nvGraphicFramePr>
            <p:cNvPr id="95240" name="Object 14">
              <a:extLst>
                <a:ext uri="{FF2B5EF4-FFF2-40B4-BE49-F238E27FC236}">
                  <a16:creationId xmlns:a16="http://schemas.microsoft.com/office/drawing/2014/main" id="{17488645-D23C-4765-BFB3-BA4E04B6D3D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682750" y="6235700"/>
            <a:ext cx="4111625" cy="454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1841500" imgH="203200" progId="Equation.3">
                    <p:embed/>
                  </p:oleObj>
                </mc:Choice>
                <mc:Fallback>
                  <p:oleObj name="Equation" r:id="rId9" imgW="1841500" imgH="203200" progId="Equation.3">
                    <p:embed/>
                    <p:pic>
                      <p:nvPicPr>
                        <p:cNvPr id="95240" name="Object 14">
                          <a:extLst>
                            <a:ext uri="{FF2B5EF4-FFF2-40B4-BE49-F238E27FC236}">
                              <a16:creationId xmlns:a16="http://schemas.microsoft.com/office/drawing/2014/main" id="{17488645-D23C-4765-BFB3-BA4E04B6D3D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2750" y="6235700"/>
                          <a:ext cx="4111625" cy="4540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1" name="Picture 19" descr="SIR1.pdf">
            <a:extLst>
              <a:ext uri="{FF2B5EF4-FFF2-40B4-BE49-F238E27FC236}">
                <a16:creationId xmlns:a16="http://schemas.microsoft.com/office/drawing/2014/main" id="{31F0F626-4A84-4E33-8DC9-EC24F2D244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564" y="744655"/>
            <a:ext cx="5189537" cy="518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5BEB57E-6A58-D589-457F-23ACE92FD78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SIR model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>
            <a:extLst>
              <a:ext uri="{FF2B5EF4-FFF2-40B4-BE49-F238E27FC236}">
                <a16:creationId xmlns:a16="http://schemas.microsoft.com/office/drawing/2014/main" id="{BE762232-8BAF-4062-9A24-C00205818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3037" y="5874537"/>
            <a:ext cx="8640763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GB" sz="2400" dirty="0">
                <a:latin typeface="+mn-lt"/>
              </a:rPr>
              <a:t>Such a simple model can represent pattern of real epidemics remarkably well</a:t>
            </a:r>
          </a:p>
        </p:txBody>
      </p:sp>
      <p:grpSp>
        <p:nvGrpSpPr>
          <p:cNvPr id="99331" name="Group 8">
            <a:extLst>
              <a:ext uri="{FF2B5EF4-FFF2-40B4-BE49-F238E27FC236}">
                <a16:creationId xmlns:a16="http://schemas.microsoft.com/office/drawing/2014/main" id="{B019CF89-E740-4D28-B212-49D7BF0ECB0E}"/>
              </a:ext>
            </a:extLst>
          </p:cNvPr>
          <p:cNvGrpSpPr>
            <a:grpSpLocks/>
          </p:cNvGrpSpPr>
          <p:nvPr/>
        </p:nvGrpSpPr>
        <p:grpSpPr bwMode="auto">
          <a:xfrm>
            <a:off x="1693864" y="1500189"/>
            <a:ext cx="5788025" cy="4268787"/>
            <a:chOff x="170220" y="1499999"/>
            <a:chExt cx="5788298" cy="4268830"/>
          </a:xfrm>
        </p:grpSpPr>
        <p:pic>
          <p:nvPicPr>
            <p:cNvPr id="99333" name="Picture 4" descr="Iplot2.jpg">
              <a:extLst>
                <a:ext uri="{FF2B5EF4-FFF2-40B4-BE49-F238E27FC236}">
                  <a16:creationId xmlns:a16="http://schemas.microsoft.com/office/drawing/2014/main" id="{6E48D6F2-E786-4139-A7A2-3CB2ECD77F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3"/>
            <a:stretch>
              <a:fillRect/>
            </a:stretch>
          </p:blipFill>
          <p:spPr bwMode="auto">
            <a:xfrm>
              <a:off x="539552" y="1499999"/>
              <a:ext cx="5418966" cy="4268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334" name="TextBox 7">
              <a:extLst>
                <a:ext uri="{FF2B5EF4-FFF2-40B4-BE49-F238E27FC236}">
                  <a16:creationId xmlns:a16="http://schemas.microsoft.com/office/drawing/2014/main" id="{6FD5E286-1F1C-46C3-ACD0-1EAF4C88B0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-552236" y="3071336"/>
              <a:ext cx="181424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fraction infected</a:t>
              </a:r>
            </a:p>
          </p:txBody>
        </p:sp>
      </p:grpSp>
      <p:sp>
        <p:nvSpPr>
          <p:cNvPr id="6" name="Text Box 6">
            <a:extLst>
              <a:ext uri="{FF2B5EF4-FFF2-40B4-BE49-F238E27FC236}">
                <a16:creationId xmlns:a16="http://schemas.microsoft.com/office/drawing/2014/main" id="{E8F088C3-E0D1-48DB-B113-26046EA3B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1773239"/>
            <a:ext cx="5435600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GB" sz="2400" dirty="0">
                <a:latin typeface="+mn-lt"/>
              </a:rPr>
              <a:t>Two key points emerge:</a:t>
            </a:r>
          </a:p>
          <a:p>
            <a:pPr>
              <a:defRPr/>
            </a:pPr>
            <a:endParaRPr lang="en-GB" sz="2400" dirty="0">
              <a:latin typeface="+mn-lt"/>
            </a:endParaRPr>
          </a:p>
          <a:p>
            <a:pPr>
              <a:defRPr/>
            </a:pPr>
            <a:r>
              <a:rPr lang="en-GB" sz="2400" dirty="0">
                <a:latin typeface="+mn-lt"/>
              </a:rPr>
              <a:t>	1) Disease burns itself out</a:t>
            </a:r>
          </a:p>
          <a:p>
            <a:pPr>
              <a:defRPr/>
            </a:pPr>
            <a:endParaRPr lang="en-GB" sz="2400" dirty="0">
              <a:latin typeface="+mn-lt"/>
            </a:endParaRPr>
          </a:p>
          <a:p>
            <a:pPr>
              <a:defRPr/>
            </a:pPr>
            <a:r>
              <a:rPr lang="en-GB" sz="2400" dirty="0">
                <a:latin typeface="+mn-lt"/>
              </a:rPr>
              <a:t>	2) Not all individuals infected</a:t>
            </a:r>
          </a:p>
          <a:p>
            <a:pPr>
              <a:defRPr/>
            </a:pPr>
            <a:endParaRPr lang="en-GB" sz="2400" dirty="0"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A36E59-4224-FE59-D835-7343A3348C3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SIR model</a:t>
            </a:r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Line 3">
            <a:extLst>
              <a:ext uri="{FF2B5EF4-FFF2-40B4-BE49-F238E27FC236}">
                <a16:creationId xmlns:a16="http://schemas.microsoft.com/office/drawing/2014/main" id="{1C3BAF72-0923-421C-89EC-CFA779DB03F4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2286000"/>
            <a:ext cx="45720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37893" name="Text Box 5">
            <a:extLst>
              <a:ext uri="{FF2B5EF4-FFF2-40B4-BE49-F238E27FC236}">
                <a16:creationId xmlns:a16="http://schemas.microsoft.com/office/drawing/2014/main" id="{A2D13836-12A1-48F3-B004-5C7A6C0F2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1196976"/>
            <a:ext cx="8686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400" dirty="0">
                <a:latin typeface="+mn-lt"/>
              </a:rPr>
              <a:t>Definition</a:t>
            </a:r>
          </a:p>
        </p:txBody>
      </p:sp>
      <p:sp>
        <p:nvSpPr>
          <p:cNvPr id="37899" name="Rectangle 11">
            <a:extLst>
              <a:ext uri="{FF2B5EF4-FFF2-40B4-BE49-F238E27FC236}">
                <a16:creationId xmlns:a16="http://schemas.microsoft.com/office/drawing/2014/main" id="{0C7BA21C-9F68-4C18-87AA-835F3D4A51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20688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rgbClr val="23166D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00356" name="Text Box 5">
            <a:extLst>
              <a:ext uri="{FF2B5EF4-FFF2-40B4-BE49-F238E27FC236}">
                <a16:creationId xmlns:a16="http://schemas.microsoft.com/office/drawing/2014/main" id="{A2282AE4-2BE4-416D-BCF5-7E334EF989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1773238"/>
            <a:ext cx="8280400" cy="1439862"/>
          </a:xfrm>
          <a:prstGeom prst="rect">
            <a:avLst/>
          </a:prstGeom>
          <a:solidFill>
            <a:srgbClr val="A1C5FF"/>
          </a:solidFill>
          <a:ln w="38100">
            <a:solidFill>
              <a:srgbClr val="00009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i="1">
                <a:latin typeface="+mn-lt"/>
              </a:rPr>
              <a:t>R</a:t>
            </a:r>
            <a:r>
              <a:rPr lang="en-US" altLang="en-US" sz="2800" i="1" baseline="-25000">
                <a:latin typeface="+mn-lt"/>
              </a:rPr>
              <a:t>0</a:t>
            </a:r>
            <a:r>
              <a:rPr lang="en-US" altLang="en-US" sz="2800" i="1">
                <a:latin typeface="+mn-lt"/>
              </a:rPr>
              <a:t> </a:t>
            </a:r>
            <a:r>
              <a:rPr lang="en-US" altLang="en-US" sz="2800">
                <a:latin typeface="+mn-lt"/>
              </a:rPr>
              <a:t>is the expected number of secondary infections produced by one infected individual in wholly susceptible population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69FF22E-34D7-4C11-B8FC-423AAC95CF4A}"/>
              </a:ext>
            </a:extLst>
          </p:cNvPr>
          <p:cNvGrpSpPr>
            <a:grpSpLocks/>
          </p:cNvGrpSpPr>
          <p:nvPr/>
        </p:nvGrpSpPr>
        <p:grpSpPr bwMode="auto">
          <a:xfrm>
            <a:off x="2063750" y="3573464"/>
            <a:ext cx="6858000" cy="2352675"/>
            <a:chOff x="539750" y="3573463"/>
            <a:chExt cx="6858000" cy="2352675"/>
          </a:xfrm>
        </p:grpSpPr>
        <p:graphicFrame>
          <p:nvGraphicFramePr>
            <p:cNvPr id="100359" name="Object 13">
              <a:extLst>
                <a:ext uri="{FF2B5EF4-FFF2-40B4-BE49-F238E27FC236}">
                  <a16:creationId xmlns:a16="http://schemas.microsoft.com/office/drawing/2014/main" id="{E9928DE9-D158-44D3-827E-BDE97BFE879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39750" y="3573463"/>
            <a:ext cx="1290638" cy="792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393700" imgH="241300" progId="Equation.3">
                    <p:embed/>
                  </p:oleObj>
                </mc:Choice>
                <mc:Fallback>
                  <p:oleObj name="Equation" r:id="rId3" imgW="393700" imgH="241300" progId="Equation.3">
                    <p:embed/>
                    <p:pic>
                      <p:nvPicPr>
                        <p:cNvPr id="100359" name="Object 13">
                          <a:extLst>
                            <a:ext uri="{FF2B5EF4-FFF2-40B4-BE49-F238E27FC236}">
                              <a16:creationId xmlns:a16="http://schemas.microsoft.com/office/drawing/2014/main" id="{E9928DE9-D158-44D3-827E-BDE97BFE879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9750" y="3573463"/>
                          <a:ext cx="1290638" cy="7921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0360" name="Object 13">
              <a:extLst>
                <a:ext uri="{FF2B5EF4-FFF2-40B4-BE49-F238E27FC236}">
                  <a16:creationId xmlns:a16="http://schemas.microsoft.com/office/drawing/2014/main" id="{D4647587-EE25-4631-90B4-A7149AB8E1F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39750" y="5133975"/>
            <a:ext cx="1290638" cy="792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393700" imgH="241300" progId="Equation.3">
                    <p:embed/>
                  </p:oleObj>
                </mc:Choice>
                <mc:Fallback>
                  <p:oleObj name="Equation" r:id="rId5" imgW="393700" imgH="241300" progId="Equation.3">
                    <p:embed/>
                    <p:pic>
                      <p:nvPicPr>
                        <p:cNvPr id="100360" name="Object 13">
                          <a:extLst>
                            <a:ext uri="{FF2B5EF4-FFF2-40B4-BE49-F238E27FC236}">
                              <a16:creationId xmlns:a16="http://schemas.microsoft.com/office/drawing/2014/main" id="{D4647587-EE25-4631-90B4-A7149AB8E1F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9750" y="5133975"/>
                          <a:ext cx="1290638" cy="7921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 Box 5">
              <a:extLst>
                <a:ext uri="{FF2B5EF4-FFF2-40B4-BE49-F238E27FC236}">
                  <a16:creationId xmlns:a16="http://schemas.microsoft.com/office/drawing/2014/main" id="{097976BB-56B9-42EB-B24D-E8D67C7C4F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1413" y="3716338"/>
              <a:ext cx="4968875" cy="461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2400" dirty="0">
                  <a:latin typeface="+mn-lt"/>
                </a:rPr>
                <a:t>Disease can invade</a:t>
              </a:r>
            </a:p>
          </p:txBody>
        </p: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7192729A-EB4A-4B9F-9223-919DAAEE19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0463" y="5243513"/>
              <a:ext cx="4967287" cy="461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2400" dirty="0">
                  <a:latin typeface="+mn-lt"/>
                </a:rPr>
                <a:t>Disease will eventually die out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40A0AEB-2DDA-47D4-9908-4E0277775C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400" y="6375400"/>
            <a:ext cx="56334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latin typeface="+mn-lt"/>
              </a:rPr>
              <a:t>R</a:t>
            </a:r>
            <a:r>
              <a:rPr lang="en-US" altLang="en-US" sz="1800" baseline="-25000">
                <a:latin typeface="+mn-lt"/>
              </a:rPr>
              <a:t>0</a:t>
            </a:r>
            <a:r>
              <a:rPr lang="en-US" altLang="en-US" sz="1800">
                <a:latin typeface="+mn-lt"/>
              </a:rPr>
              <a:t>=1 is a threshold between no epidemic and an epidemic</a:t>
            </a:r>
            <a:endParaRPr lang="en-US" altLang="en-US" sz="1800" baseline="-25000"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1A8A28-29CE-C09D-5825-D0DC727AABF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Basic Reproduction Number</a:t>
            </a: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7" name="Object 13">
            <a:extLst>
              <a:ext uri="{FF2B5EF4-FFF2-40B4-BE49-F238E27FC236}">
                <a16:creationId xmlns:a16="http://schemas.microsoft.com/office/drawing/2014/main" id="{D4FB3CCC-A706-42FD-A355-99B520CC2C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18063" y="1187451"/>
          <a:ext cx="2082800" cy="173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33400" imgH="444500" progId="Equation.3">
                  <p:embed/>
                </p:oleObj>
              </mc:Choice>
              <mc:Fallback>
                <p:oleObj name="Equation" r:id="rId3" imgW="533400" imgH="444500" progId="Equation.3">
                  <p:embed/>
                  <p:pic>
                    <p:nvPicPr>
                      <p:cNvPr id="106497" name="Object 13">
                        <a:extLst>
                          <a:ext uri="{FF2B5EF4-FFF2-40B4-BE49-F238E27FC236}">
                            <a16:creationId xmlns:a16="http://schemas.microsoft.com/office/drawing/2014/main" id="{D4FB3CCC-A706-42FD-A355-99B520CC2C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8063" y="1187451"/>
                        <a:ext cx="2082800" cy="173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8">
            <a:extLst>
              <a:ext uri="{FF2B5EF4-FFF2-40B4-BE49-F238E27FC236}">
                <a16:creationId xmlns:a16="http://schemas.microsoft.com/office/drawing/2014/main" id="{8C418162-FC9E-4B94-A2DE-AB948FBF7F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7263" y="430171"/>
            <a:ext cx="76771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rgbClr val="23166D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06500" name="TextBox 2">
            <a:extLst>
              <a:ext uri="{FF2B5EF4-FFF2-40B4-BE49-F238E27FC236}">
                <a16:creationId xmlns:a16="http://schemas.microsoft.com/office/drawing/2014/main" id="{2149CF77-7D3E-43C8-BAA8-49DB70C3A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0" y="2854325"/>
            <a:ext cx="20420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latin typeface="+mn-lt"/>
              </a:rPr>
              <a:t>Number of contacts</a:t>
            </a:r>
          </a:p>
        </p:txBody>
      </p:sp>
      <p:sp>
        <p:nvSpPr>
          <p:cNvPr id="106501" name="TextBox 16">
            <a:extLst>
              <a:ext uri="{FF2B5EF4-FFF2-40B4-BE49-F238E27FC236}">
                <a16:creationId xmlns:a16="http://schemas.microsoft.com/office/drawing/2014/main" id="{8D3A794A-26D0-4258-B087-26188892A1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7438" y="2852739"/>
            <a:ext cx="25736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latin typeface="+mn-lt"/>
              </a:rPr>
              <a:t>Average infectious period</a:t>
            </a:r>
          </a:p>
        </p:txBody>
      </p:sp>
      <p:sp>
        <p:nvSpPr>
          <p:cNvPr id="106503" name="TextBox 47">
            <a:extLst>
              <a:ext uri="{FF2B5EF4-FFF2-40B4-BE49-F238E27FC236}">
                <a16:creationId xmlns:a16="http://schemas.microsoft.com/office/drawing/2014/main" id="{47965387-84ED-4F5E-AF4E-D9FD579BD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0" y="3933826"/>
            <a:ext cx="44807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latin typeface="+mn-lt"/>
              </a:rPr>
              <a:t>An average infected person will generate</a:t>
            </a:r>
          </a:p>
          <a:p>
            <a:pPr eaLnBrk="1" hangingPunct="1"/>
            <a:endParaRPr lang="en-US" altLang="en-US" sz="1800">
              <a:latin typeface="+mn-lt"/>
            </a:endParaRPr>
          </a:p>
          <a:p>
            <a:pPr eaLnBrk="1" hangingPunct="1"/>
            <a:endParaRPr lang="en-US" altLang="en-US" sz="1800">
              <a:latin typeface="+mn-lt"/>
            </a:endParaRPr>
          </a:p>
          <a:p>
            <a:pPr eaLnBrk="1" hangingPunct="1"/>
            <a:r>
              <a:rPr lang="en-US" altLang="en-US" sz="1800">
                <a:latin typeface="+mn-lt"/>
              </a:rPr>
              <a:t>			new infections </a:t>
            </a:r>
          </a:p>
        </p:txBody>
      </p:sp>
      <p:graphicFrame>
        <p:nvGraphicFramePr>
          <p:cNvPr id="106504" name="Object 13">
            <a:extLst>
              <a:ext uri="{FF2B5EF4-FFF2-40B4-BE49-F238E27FC236}">
                <a16:creationId xmlns:a16="http://schemas.microsoft.com/office/drawing/2014/main" id="{AB5CB3CB-8EBC-4AF2-9334-BC3DD6739D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592336"/>
              </p:ext>
            </p:extLst>
          </p:nvPr>
        </p:nvGraphicFramePr>
        <p:xfrm>
          <a:off x="6784976" y="4292601"/>
          <a:ext cx="696913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400" imgH="203200" progId="Equation.3">
                  <p:embed/>
                </p:oleObj>
              </mc:Choice>
              <mc:Fallback>
                <p:oleObj name="Equation" r:id="rId5" imgW="279400" imgH="203200" progId="Equation.3">
                  <p:embed/>
                  <p:pic>
                    <p:nvPicPr>
                      <p:cNvPr id="106504" name="Object 13">
                        <a:extLst>
                          <a:ext uri="{FF2B5EF4-FFF2-40B4-BE49-F238E27FC236}">
                            <a16:creationId xmlns:a16="http://schemas.microsoft.com/office/drawing/2014/main" id="{AB5CB3CB-8EBC-4AF2-9334-BC3DD6739DA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4976" y="4292601"/>
                        <a:ext cx="696913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" name="Graphic 45" descr="Man">
            <a:extLst>
              <a:ext uri="{FF2B5EF4-FFF2-40B4-BE49-F238E27FC236}">
                <a16:creationId xmlns:a16="http://schemas.microsoft.com/office/drawing/2014/main" id="{96514D89-B68E-4939-92B3-38D32DC0EF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03152" y="4849756"/>
            <a:ext cx="1753344" cy="1753344"/>
          </a:xfrm>
          <a:prstGeom prst="rect">
            <a:avLst/>
          </a:prstGeom>
        </p:spPr>
      </p:pic>
      <p:pic>
        <p:nvPicPr>
          <p:cNvPr id="47" name="Graphic 46" descr="Man">
            <a:extLst>
              <a:ext uri="{FF2B5EF4-FFF2-40B4-BE49-F238E27FC236}">
                <a16:creationId xmlns:a16="http://schemas.microsoft.com/office/drawing/2014/main" id="{F0D64933-0899-4756-A7E2-6A958534F0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32782" y="3818235"/>
            <a:ext cx="1753344" cy="1753344"/>
          </a:xfrm>
          <a:prstGeom prst="rect">
            <a:avLst/>
          </a:prstGeom>
        </p:spPr>
      </p:pic>
      <p:pic>
        <p:nvPicPr>
          <p:cNvPr id="48" name="Graphic 47" descr="Man">
            <a:extLst>
              <a:ext uri="{FF2B5EF4-FFF2-40B4-BE49-F238E27FC236}">
                <a16:creationId xmlns:a16="http://schemas.microsoft.com/office/drawing/2014/main" id="{C4DC682B-8F38-4EF6-8891-478358BDF8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707408" y="4900928"/>
            <a:ext cx="1753344" cy="1753344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B41844A-FACE-454D-8D04-6EF3B3D87B57}"/>
              </a:ext>
            </a:extLst>
          </p:cNvPr>
          <p:cNvCxnSpPr/>
          <p:nvPr/>
        </p:nvCxnSpPr>
        <p:spPr>
          <a:xfrm flipV="1">
            <a:off x="3279824" y="4659157"/>
            <a:ext cx="1329630" cy="912422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CF2302C4-7314-4A9C-B614-3EB915D44FAA}"/>
              </a:ext>
            </a:extLst>
          </p:cNvPr>
          <p:cNvCxnSpPr>
            <a:cxnSpLocks/>
          </p:cNvCxnSpPr>
          <p:nvPr/>
        </p:nvCxnSpPr>
        <p:spPr>
          <a:xfrm>
            <a:off x="3279824" y="5571580"/>
            <a:ext cx="2304256" cy="206021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7051C4C-A505-756B-B54D-9DDC3E4C44E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An average infected person</a:t>
            </a: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5" name="Object 13">
            <a:extLst>
              <a:ext uri="{FF2B5EF4-FFF2-40B4-BE49-F238E27FC236}">
                <a16:creationId xmlns:a16="http://schemas.microsoft.com/office/drawing/2014/main" id="{941E7CE9-4FEB-4D3F-A29E-F74F7B0AB9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686672"/>
              </p:ext>
            </p:extLst>
          </p:nvPr>
        </p:nvGraphicFramePr>
        <p:xfrm>
          <a:off x="4818063" y="1187451"/>
          <a:ext cx="2082800" cy="173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33400" imgH="444500" progId="Equation.3">
                  <p:embed/>
                </p:oleObj>
              </mc:Choice>
              <mc:Fallback>
                <p:oleObj name="Equation" r:id="rId3" imgW="533400" imgH="444500" progId="Equation.3">
                  <p:embed/>
                  <p:pic>
                    <p:nvPicPr>
                      <p:cNvPr id="108545" name="Object 13">
                        <a:extLst>
                          <a:ext uri="{FF2B5EF4-FFF2-40B4-BE49-F238E27FC236}">
                            <a16:creationId xmlns:a16="http://schemas.microsoft.com/office/drawing/2014/main" id="{941E7CE9-4FEB-4D3F-A29E-F74F7B0AB9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8063" y="1187451"/>
                        <a:ext cx="2082800" cy="173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48" name="TextBox 2">
            <a:extLst>
              <a:ext uri="{FF2B5EF4-FFF2-40B4-BE49-F238E27FC236}">
                <a16:creationId xmlns:a16="http://schemas.microsoft.com/office/drawing/2014/main" id="{E6A50724-0FF1-4405-A28A-96C7BCFADA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0" y="2852739"/>
            <a:ext cx="21595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latin typeface="+mn-lt"/>
              </a:rPr>
              <a:t>Effective contact rate</a:t>
            </a:r>
          </a:p>
        </p:txBody>
      </p:sp>
      <p:sp>
        <p:nvSpPr>
          <p:cNvPr id="108549" name="TextBox 16">
            <a:extLst>
              <a:ext uri="{FF2B5EF4-FFF2-40B4-BE49-F238E27FC236}">
                <a16:creationId xmlns:a16="http://schemas.microsoft.com/office/drawing/2014/main" id="{B55957C0-36DB-4C42-BFB6-45BDD9FB6B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7438" y="2852739"/>
            <a:ext cx="25736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latin typeface="+mn-lt"/>
              </a:rPr>
              <a:t>Average infectious period</a:t>
            </a:r>
          </a:p>
        </p:txBody>
      </p:sp>
      <p:sp>
        <p:nvSpPr>
          <p:cNvPr id="108551" name="TextBox 47">
            <a:extLst>
              <a:ext uri="{FF2B5EF4-FFF2-40B4-BE49-F238E27FC236}">
                <a16:creationId xmlns:a16="http://schemas.microsoft.com/office/drawing/2014/main" id="{6A3E5A88-3136-46ED-8B49-9372D710A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0" y="3933826"/>
            <a:ext cx="40038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latin typeface="+mn-lt"/>
              </a:rPr>
              <a:t>An average infected person will generate</a:t>
            </a:r>
          </a:p>
          <a:p>
            <a:pPr eaLnBrk="1" hangingPunct="1"/>
            <a:endParaRPr lang="en-US" altLang="en-US" sz="1800" dirty="0">
              <a:latin typeface="+mn-lt"/>
            </a:endParaRPr>
          </a:p>
          <a:p>
            <a:pPr eaLnBrk="1" hangingPunct="1"/>
            <a:endParaRPr lang="en-US" altLang="en-US" sz="1800" dirty="0">
              <a:latin typeface="+mn-lt"/>
            </a:endParaRPr>
          </a:p>
          <a:p>
            <a:pPr eaLnBrk="1" hangingPunct="1"/>
            <a:r>
              <a:rPr lang="en-US" altLang="en-US" sz="1800" dirty="0">
                <a:latin typeface="+mn-lt"/>
              </a:rPr>
              <a:t>	         new infections </a:t>
            </a:r>
          </a:p>
        </p:txBody>
      </p:sp>
      <p:graphicFrame>
        <p:nvGraphicFramePr>
          <p:cNvPr id="108552" name="Object 13">
            <a:extLst>
              <a:ext uri="{FF2B5EF4-FFF2-40B4-BE49-F238E27FC236}">
                <a16:creationId xmlns:a16="http://schemas.microsoft.com/office/drawing/2014/main" id="{B16E28B0-E7CF-4A6B-86C3-8EE4878DA8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488929"/>
              </p:ext>
            </p:extLst>
          </p:nvPr>
        </p:nvGraphicFramePr>
        <p:xfrm>
          <a:off x="6784976" y="4292601"/>
          <a:ext cx="696913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400" imgH="203200" progId="Equation.3">
                  <p:embed/>
                </p:oleObj>
              </mc:Choice>
              <mc:Fallback>
                <p:oleObj name="Equation" r:id="rId5" imgW="279400" imgH="203200" progId="Equation.3">
                  <p:embed/>
                  <p:pic>
                    <p:nvPicPr>
                      <p:cNvPr id="108552" name="Object 13">
                        <a:extLst>
                          <a:ext uri="{FF2B5EF4-FFF2-40B4-BE49-F238E27FC236}">
                            <a16:creationId xmlns:a16="http://schemas.microsoft.com/office/drawing/2014/main" id="{B16E28B0-E7CF-4A6B-86C3-8EE4878DA8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4976" y="4292601"/>
                        <a:ext cx="696913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0" name="Rectangle 30719">
            <a:extLst>
              <a:ext uri="{FF2B5EF4-FFF2-40B4-BE49-F238E27FC236}">
                <a16:creationId xmlns:a16="http://schemas.microsoft.com/office/drawing/2014/main" id="{7E80F022-0094-4AEB-86F8-969415C773B2}"/>
              </a:ext>
            </a:extLst>
          </p:cNvPr>
          <p:cNvSpPr/>
          <p:nvPr/>
        </p:nvSpPr>
        <p:spPr>
          <a:xfrm>
            <a:off x="6666311" y="5306746"/>
            <a:ext cx="4944174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3200" b="1" dirty="0">
                <a:ln/>
                <a:solidFill>
                  <a:schemeClr val="accent5"/>
                </a:solidFill>
                <a:ea typeface="ＭＳ Ｐゴシック" charset="0"/>
              </a:rPr>
              <a:t>Basic Reproduction Number</a:t>
            </a:r>
          </a:p>
          <a:p>
            <a:pPr algn="ctr">
              <a:defRPr/>
            </a:pPr>
            <a:r>
              <a:rPr lang="en-US" sz="3200" b="1" dirty="0">
                <a:ln/>
                <a:solidFill>
                  <a:schemeClr val="accent5"/>
                </a:solidFill>
                <a:ea typeface="ＭＳ Ｐゴシック" charset="0"/>
              </a:rPr>
              <a:t>R</a:t>
            </a:r>
            <a:r>
              <a:rPr lang="en-US" sz="3200" b="1" baseline="-25000" dirty="0">
                <a:ln/>
                <a:solidFill>
                  <a:schemeClr val="accent5"/>
                </a:solidFill>
                <a:ea typeface="ＭＳ Ｐゴシック" charset="0"/>
              </a:rPr>
              <a:t>0</a:t>
            </a:r>
            <a:r>
              <a:rPr lang="en-US" sz="3200" b="1" dirty="0">
                <a:ln/>
                <a:solidFill>
                  <a:schemeClr val="accent5"/>
                </a:solidFill>
                <a:ea typeface="ＭＳ Ｐゴシック" charset="0"/>
              </a:rPr>
              <a:t> </a:t>
            </a:r>
          </a:p>
        </p:txBody>
      </p:sp>
      <p:sp>
        <p:nvSpPr>
          <p:cNvPr id="108554" name="TextBox 2">
            <a:extLst>
              <a:ext uri="{FF2B5EF4-FFF2-40B4-BE49-F238E27FC236}">
                <a16:creationId xmlns:a16="http://schemas.microsoft.com/office/drawing/2014/main" id="{8A6C61DD-FB61-4177-A733-8F5815B410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992" y="1895508"/>
            <a:ext cx="29065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23166D"/>
                </a:solidFill>
                <a:latin typeface="+mn-lt"/>
              </a:rPr>
              <a:t>(At the start of the epidemic)</a:t>
            </a:r>
          </a:p>
        </p:txBody>
      </p:sp>
      <p:pic>
        <p:nvPicPr>
          <p:cNvPr id="2" name="Graphic 1" descr="Man">
            <a:extLst>
              <a:ext uri="{FF2B5EF4-FFF2-40B4-BE49-F238E27FC236}">
                <a16:creationId xmlns:a16="http://schemas.microsoft.com/office/drawing/2014/main" id="{84C3CBAC-A59E-03C6-3909-45FC9CAF4C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03152" y="4849756"/>
            <a:ext cx="1753344" cy="1753344"/>
          </a:xfrm>
          <a:prstGeom prst="rect">
            <a:avLst/>
          </a:prstGeom>
        </p:spPr>
      </p:pic>
      <p:pic>
        <p:nvPicPr>
          <p:cNvPr id="3" name="Graphic 2" descr="Man">
            <a:extLst>
              <a:ext uri="{FF2B5EF4-FFF2-40B4-BE49-F238E27FC236}">
                <a16:creationId xmlns:a16="http://schemas.microsoft.com/office/drawing/2014/main" id="{706285EB-12ED-33AB-64A2-1C859308C3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32782" y="3818235"/>
            <a:ext cx="1753344" cy="1753344"/>
          </a:xfrm>
          <a:prstGeom prst="rect">
            <a:avLst/>
          </a:prstGeom>
        </p:spPr>
      </p:pic>
      <p:pic>
        <p:nvPicPr>
          <p:cNvPr id="4" name="Graphic 3" descr="Man">
            <a:extLst>
              <a:ext uri="{FF2B5EF4-FFF2-40B4-BE49-F238E27FC236}">
                <a16:creationId xmlns:a16="http://schemas.microsoft.com/office/drawing/2014/main" id="{1FFCC80C-E65A-A47C-8E2F-799B9A49F6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707408" y="4900928"/>
            <a:ext cx="1753344" cy="1753344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5C029F2-CDE4-979A-B6FD-BA3041DEC819}"/>
              </a:ext>
            </a:extLst>
          </p:cNvPr>
          <p:cNvCxnSpPr/>
          <p:nvPr/>
        </p:nvCxnSpPr>
        <p:spPr>
          <a:xfrm flipV="1">
            <a:off x="3279824" y="4659157"/>
            <a:ext cx="1329630" cy="912422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A6B6383-5DA1-E13E-67F0-341960DA2CA7}"/>
              </a:ext>
            </a:extLst>
          </p:cNvPr>
          <p:cNvCxnSpPr>
            <a:cxnSpLocks/>
          </p:cNvCxnSpPr>
          <p:nvPr/>
        </p:nvCxnSpPr>
        <p:spPr>
          <a:xfrm>
            <a:off x="3279824" y="5571580"/>
            <a:ext cx="2304256" cy="206021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909F208E-04B6-2D97-6075-6431E923274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An average infected person</a:t>
            </a:r>
          </a:p>
        </p:txBody>
      </p:sp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8">
            <a:extLst>
              <a:ext uri="{FF2B5EF4-FFF2-40B4-BE49-F238E27FC236}">
                <a16:creationId xmlns:a16="http://schemas.microsoft.com/office/drawing/2014/main" id="{D43299C9-BF08-407A-A9D9-0763EC1F5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0569" y="539997"/>
            <a:ext cx="81708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rgbClr val="23166D"/>
              </a:solidFill>
              <a:latin typeface="Arial" charset="0"/>
              <a:ea typeface="ＭＳ Ｐゴシック" charset="0"/>
            </a:endParaRPr>
          </a:p>
        </p:txBody>
      </p:sp>
      <p:graphicFrame>
        <p:nvGraphicFramePr>
          <p:cNvPr id="110598" name="Object 13">
            <a:extLst>
              <a:ext uri="{FF2B5EF4-FFF2-40B4-BE49-F238E27FC236}">
                <a16:creationId xmlns:a16="http://schemas.microsoft.com/office/drawing/2014/main" id="{33BC3392-2DD1-4852-A0C6-6227EFB6701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43872" y="2311401"/>
          <a:ext cx="2082800" cy="173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33400" imgH="444500" progId="Equation.3">
                  <p:embed/>
                </p:oleObj>
              </mc:Choice>
              <mc:Fallback>
                <p:oleObj name="Equation" r:id="rId3" imgW="533400" imgH="444500" progId="Equation.3">
                  <p:embed/>
                  <p:pic>
                    <p:nvPicPr>
                      <p:cNvPr id="110598" name="Object 13">
                        <a:extLst>
                          <a:ext uri="{FF2B5EF4-FFF2-40B4-BE49-F238E27FC236}">
                            <a16:creationId xmlns:a16="http://schemas.microsoft.com/office/drawing/2014/main" id="{33BC3392-2DD1-4852-A0C6-6227EFB670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3872" y="2311401"/>
                        <a:ext cx="2082800" cy="173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050D17E-0F4E-C4D8-2251-696416E4777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Basic Reproduction Number</a:t>
            </a: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>
            <a:extLst>
              <a:ext uri="{FF2B5EF4-FFF2-40B4-BE49-F238E27FC236}">
                <a16:creationId xmlns:a16="http://schemas.microsoft.com/office/drawing/2014/main" id="{FDDC8E12-104D-4A97-B008-F202046E0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7425" y="501509"/>
            <a:ext cx="76771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rgbClr val="23166D"/>
              </a:solidFill>
              <a:latin typeface="Arial" charset="0"/>
              <a:ea typeface="ＭＳ Ｐゴシック" charset="0"/>
            </a:endParaRPr>
          </a:p>
        </p:txBody>
      </p:sp>
      <p:graphicFrame>
        <p:nvGraphicFramePr>
          <p:cNvPr id="115714" name="Object 12">
            <a:extLst>
              <a:ext uri="{FF2B5EF4-FFF2-40B4-BE49-F238E27FC236}">
                <a16:creationId xmlns:a16="http://schemas.microsoft.com/office/drawing/2014/main" id="{39CEF18E-CC8C-4426-AA54-330AEE5F29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282543"/>
              </p:ext>
            </p:extLst>
          </p:nvPr>
        </p:nvGraphicFramePr>
        <p:xfrm>
          <a:off x="1855789" y="1450975"/>
          <a:ext cx="5149851" cy="46700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25600" imgH="1473200" progId="Equation.3">
                  <p:embed/>
                </p:oleObj>
              </mc:Choice>
              <mc:Fallback>
                <p:oleObj name="Equation" r:id="rId3" imgW="1625600" imgH="1473200" progId="Equation.3">
                  <p:embed/>
                  <p:pic>
                    <p:nvPicPr>
                      <p:cNvPr id="115714" name="Object 12">
                        <a:extLst>
                          <a:ext uri="{FF2B5EF4-FFF2-40B4-BE49-F238E27FC236}">
                            <a16:creationId xmlns:a16="http://schemas.microsoft.com/office/drawing/2014/main" id="{39CEF18E-CC8C-4426-AA54-330AEE5F290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5789" y="1450975"/>
                        <a:ext cx="5149851" cy="46700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78D4437-E2D7-42F5-AA4A-7E93E4A5F73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13922" y="4149726"/>
            <a:ext cx="877479" cy="1044443"/>
          </a:xfrm>
          <a:prstGeom prst="straightConnector1">
            <a:avLst/>
          </a:prstGeom>
          <a:noFill/>
          <a:ln w="25400">
            <a:solidFill>
              <a:srgbClr val="00000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15716" name="Picture 19" descr="SIR1.pdf">
            <a:extLst>
              <a:ext uri="{FF2B5EF4-FFF2-40B4-BE49-F238E27FC236}">
                <a16:creationId xmlns:a16="http://schemas.microsoft.com/office/drawing/2014/main" id="{B5099490-6D79-4039-BAB0-6CD0A3D044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00" y="908050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7" name="TextBox 2">
            <a:extLst>
              <a:ext uri="{FF2B5EF4-FFF2-40B4-BE49-F238E27FC236}">
                <a16:creationId xmlns:a16="http://schemas.microsoft.com/office/drawing/2014/main" id="{E190544C-D3D3-4584-8F41-BF9E3894E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9375" y="6361114"/>
            <a:ext cx="5149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800" dirty="0">
                <a:latin typeface="+mn-lt"/>
              </a:rPr>
              <a:t>R</a:t>
            </a:r>
            <a:r>
              <a:rPr lang="en-US" altLang="en-US" sz="1800" baseline="-25000" dirty="0">
                <a:latin typeface="+mn-lt"/>
              </a:rPr>
              <a:t>0</a:t>
            </a:r>
            <a:r>
              <a:rPr lang="en-US" altLang="en-US" sz="1800" dirty="0">
                <a:latin typeface="+mn-lt"/>
              </a:rPr>
              <a:t> not to be confused with compartment R!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D36B07-238F-B4CD-C5BA-88213FC8DEE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R</a:t>
            </a:r>
            <a:r>
              <a:rPr lang="en-GB" baseline="-25000" dirty="0"/>
              <a:t>0</a:t>
            </a:r>
            <a:r>
              <a:rPr lang="en-GB" dirty="0"/>
              <a:t> in SIR equations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207FDDB-FF79-4B65-8BE6-AD9868B29F1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71664" y="2774951"/>
          <a:ext cx="5216525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74800" imgH="393700" progId="Equation.3">
                  <p:embed/>
                </p:oleObj>
              </mc:Choice>
              <mc:Fallback>
                <p:oleObj name="Equation" r:id="rId3" imgW="1574800" imgH="393700" progId="Equation.3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207FDDB-FF79-4B65-8BE6-AD9868B29F1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1664" y="2774951"/>
                        <a:ext cx="5216525" cy="1304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DAF132C-5F79-4C8C-80CF-135D2004A02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71664" y="4170364"/>
          <a:ext cx="6435725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43100" imgH="393700" progId="Equation.3">
                  <p:embed/>
                </p:oleObj>
              </mc:Choice>
              <mc:Fallback>
                <p:oleObj name="Equation" r:id="rId5" imgW="1943100" imgH="393700" progId="Equation.3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DAF132C-5F79-4C8C-80CF-135D2004A0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1664" y="4170364"/>
                        <a:ext cx="6435725" cy="1304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5">
            <a:extLst>
              <a:ext uri="{FF2B5EF4-FFF2-40B4-BE49-F238E27FC236}">
                <a16:creationId xmlns:a16="http://schemas.microsoft.com/office/drawing/2014/main" id="{5F7FCA60-26EE-4766-AF9E-0A80BF7DE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4914" y="1662114"/>
            <a:ext cx="5589587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FF0000"/>
                </a:solidFill>
                <a:latin typeface="+mn-lt"/>
              </a:rPr>
              <a:t>At the start of an epidemic</a:t>
            </a:r>
            <a:r>
              <a:rPr lang="en-US" sz="2800" dirty="0">
                <a:latin typeface="+mn-lt"/>
              </a:rPr>
              <a:t>, S=N</a:t>
            </a: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8224336D-1744-44E5-A35D-C09EFBF418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9526" y="6181695"/>
            <a:ext cx="682466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000" dirty="0">
                <a:latin typeface="+mn-lt"/>
              </a:rPr>
              <a:t>Hence, we can estimate </a:t>
            </a:r>
            <a:r>
              <a:rPr lang="en-US" sz="2000" i="1" dirty="0">
                <a:latin typeface="+mn-lt"/>
              </a:rPr>
              <a:t>R</a:t>
            </a:r>
            <a:r>
              <a:rPr lang="en-US" sz="2000" i="1" baseline="-25000" dirty="0">
                <a:latin typeface="+mn-lt"/>
              </a:rPr>
              <a:t>0</a:t>
            </a:r>
            <a:r>
              <a:rPr lang="en-US" sz="2000" dirty="0">
                <a:latin typeface="+mn-lt"/>
              </a:rPr>
              <a:t> from initial exponential growth rate.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DDF0AC1-5ECE-4F9B-B222-2AF5C7DD5BD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71664" y="5581650"/>
          <a:ext cx="3659187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04900" imgH="241300" progId="Equation.DSMT4">
                  <p:embed/>
                </p:oleObj>
              </mc:Choice>
              <mc:Fallback>
                <p:oleObj name="Equation" r:id="rId7" imgW="1104900" imgH="2413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DDF0AC1-5ECE-4F9B-B222-2AF5C7DD5BD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1664" y="5581650"/>
                        <a:ext cx="3659187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5">
            <a:extLst>
              <a:ext uri="{FF2B5EF4-FFF2-40B4-BE49-F238E27FC236}">
                <a16:creationId xmlns:a16="http://schemas.microsoft.com/office/drawing/2014/main" id="{9773B7A1-7C5B-448D-93C5-ADED4FC187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7425" y="524527"/>
            <a:ext cx="76771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rgbClr val="23166D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5E0EC9-072A-915F-0174-F30D4D75973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Estimating R</a:t>
            </a:r>
            <a:r>
              <a:rPr lang="en-GB" baseline="-25000" dirty="0"/>
              <a:t>0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781ED17-8BE6-A75E-641C-CCF252AFA1B4}"/>
                  </a:ext>
                </a:extLst>
              </p:cNvPr>
              <p:cNvSpPr txBox="1"/>
              <p:nvPr/>
            </p:nvSpPr>
            <p:spPr>
              <a:xfrm>
                <a:off x="2055681" y="1458464"/>
                <a:ext cx="2764026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𝑑𝐼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𝑆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𝛾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781ED17-8BE6-A75E-641C-CCF252AFA1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5681" y="1458464"/>
                <a:ext cx="2764026" cy="9350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>
            <a:extLst>
              <a:ext uri="{FF2B5EF4-FFF2-40B4-BE49-F238E27FC236}">
                <a16:creationId xmlns:a16="http://schemas.microsoft.com/office/drawing/2014/main" id="{18B405EB-82E5-42BF-9080-2FECB721F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7263" y="1349376"/>
            <a:ext cx="7677150" cy="41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9144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n-lt"/>
              </a:rPr>
              <a:t>What are the units of </a:t>
            </a:r>
            <a:r>
              <a:rPr lang="en-US" altLang="en-US" sz="2800" i="1" dirty="0">
                <a:latin typeface="+mn-lt"/>
              </a:rPr>
              <a:t>R</a:t>
            </a:r>
            <a:r>
              <a:rPr lang="en-US" altLang="en-US" sz="2800" i="1" baseline="-25000" dirty="0">
                <a:latin typeface="+mn-lt"/>
              </a:rPr>
              <a:t>0</a:t>
            </a:r>
            <a:r>
              <a:rPr lang="en-US" altLang="en-US" sz="2800" dirty="0">
                <a:latin typeface="+mn-lt"/>
              </a:rPr>
              <a:t> ?</a:t>
            </a:r>
          </a:p>
          <a:p>
            <a:pPr lvl="1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FF0000"/>
                </a:solidFill>
                <a:latin typeface="+mn-lt"/>
              </a:rPr>
              <a:t>No units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n-lt"/>
              </a:rPr>
              <a:t>What factors not included in the model might affect estimates of </a:t>
            </a:r>
            <a:r>
              <a:rPr lang="en-US" altLang="en-US" sz="2800" i="1" dirty="0">
                <a:latin typeface="+mn-lt"/>
              </a:rPr>
              <a:t>R</a:t>
            </a:r>
            <a:r>
              <a:rPr lang="en-US" altLang="en-US" sz="2800" i="1" baseline="-25000" dirty="0">
                <a:latin typeface="+mn-lt"/>
              </a:rPr>
              <a:t>0</a:t>
            </a:r>
            <a:r>
              <a:rPr lang="en-US" altLang="en-US" sz="2800" dirty="0">
                <a:latin typeface="+mn-lt"/>
              </a:rPr>
              <a:t> ?</a:t>
            </a:r>
          </a:p>
          <a:p>
            <a:pPr lvl="1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FF0000"/>
                </a:solidFill>
                <a:latin typeface="+mn-lt"/>
              </a:rPr>
              <a:t>Under-reporting</a:t>
            </a:r>
          </a:p>
          <a:p>
            <a:pPr lvl="1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FF0000"/>
                </a:solidFill>
                <a:latin typeface="+mn-lt"/>
              </a:rPr>
              <a:t>Variable case definition</a:t>
            </a:r>
          </a:p>
          <a:p>
            <a:pPr lvl="1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800" dirty="0">
                <a:solidFill>
                  <a:srgbClr val="FF0000"/>
                </a:solidFill>
                <a:latin typeface="+mn-lt"/>
              </a:rPr>
              <a:t>Population structure</a:t>
            </a:r>
            <a:endParaRPr lang="en-US" altLang="en-US" sz="2800" dirty="0"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4A7D98-E6CD-D40F-22A9-F4512262BD5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R</a:t>
            </a:r>
            <a:r>
              <a:rPr lang="en-GB" baseline="-25000" dirty="0"/>
              <a:t>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7601E-9F56-457B-9876-64BDF7ED7B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8034"/>
            <a:ext cx="10926452" cy="3676454"/>
          </a:xfrm>
        </p:spPr>
        <p:txBody>
          <a:bodyPr/>
          <a:lstStyle/>
          <a:p>
            <a:r>
              <a:rPr lang="en-US" altLang="en-US" sz="2400" dirty="0">
                <a:solidFill>
                  <a:srgbClr val="23166D"/>
                </a:solidFill>
              </a:rPr>
              <a:t>A compartmental model is defined by mutually exclusive infection states</a:t>
            </a:r>
          </a:p>
          <a:p>
            <a:endParaRPr lang="en-US" altLang="en-US" sz="2400" dirty="0">
              <a:solidFill>
                <a:srgbClr val="23166D"/>
              </a:solidFill>
            </a:endParaRPr>
          </a:p>
          <a:p>
            <a:r>
              <a:rPr lang="en-US" altLang="en-US" sz="2400" dirty="0">
                <a:solidFill>
                  <a:srgbClr val="23166D"/>
                </a:solidFill>
              </a:rPr>
              <a:t>Mass action mixing assumes everyone is in contact</a:t>
            </a:r>
          </a:p>
          <a:p>
            <a:endParaRPr lang="en-US" altLang="en-US" sz="2400" dirty="0">
              <a:solidFill>
                <a:srgbClr val="23166D"/>
              </a:solidFill>
            </a:endParaRPr>
          </a:p>
          <a:p>
            <a:r>
              <a:rPr lang="en-US" altLang="en-US" sz="2400" dirty="0">
                <a:solidFill>
                  <a:srgbClr val="23166D"/>
                </a:solidFill>
              </a:rPr>
              <a:t>Constant rate means exponentially-distributed waiting times</a:t>
            </a:r>
          </a:p>
          <a:p>
            <a:endParaRPr lang="en-US" altLang="en-US" sz="2400" dirty="0">
              <a:solidFill>
                <a:srgbClr val="23166D"/>
              </a:solidFill>
            </a:endParaRPr>
          </a:p>
          <a:p>
            <a:r>
              <a:rPr lang="en-US" altLang="en-US" sz="2400" dirty="0">
                <a:solidFill>
                  <a:srgbClr val="23166D"/>
                </a:solidFill>
              </a:rPr>
              <a:t>The basic reproduction number is the transmission rate multiplied by the average infectious period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148BA7-09A0-B927-44CA-10F8CD0162F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Summary</a:t>
            </a:r>
            <a:endParaRPr lang="en-GB" baseline="-25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3CB38-89FC-C886-6AB0-6981BD4E4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Common feature - transmission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FDAD1-D501-0183-E0DD-A1E4C98D98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Infectious diseases </a:t>
            </a:r>
          </a:p>
          <a:p>
            <a:pPr lvl="1"/>
            <a:r>
              <a:rPr lang="en-GB" dirty="0"/>
              <a:t>Transmission between hosts</a:t>
            </a:r>
          </a:p>
          <a:p>
            <a:pPr lvl="1"/>
            <a:r>
              <a:rPr lang="en-GB" dirty="0"/>
              <a:t>A case may also be a risk factor</a:t>
            </a:r>
          </a:p>
          <a:p>
            <a:pPr lvl="1"/>
            <a:r>
              <a:rPr lang="en-GB" dirty="0"/>
              <a:t>An individual may be a source without being recognised as a case </a:t>
            </a:r>
          </a:p>
          <a:p>
            <a:r>
              <a:rPr lang="en-GB" dirty="0"/>
              <a:t>People can be immune</a:t>
            </a:r>
          </a:p>
          <a:p>
            <a:r>
              <a:rPr lang="en-GB" dirty="0"/>
              <a:t>Control measures have direct and indirect benefits</a:t>
            </a:r>
          </a:p>
          <a:p>
            <a:r>
              <a:rPr lang="en-GB" dirty="0"/>
              <a:t>Control may be time sensitive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882346-0530-586E-4B30-0E804EDFA2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208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C7489-E527-444F-EA18-0C4E938FE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Modelling epidemics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FEA4E-52F1-27A9-7D78-E4D21E1CB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Why do we model epidemics?</a:t>
            </a:r>
          </a:p>
          <a:p>
            <a:r>
              <a:rPr lang="en-GB" dirty="0"/>
              <a:t>Predict the current conditions</a:t>
            </a:r>
          </a:p>
          <a:p>
            <a:r>
              <a:rPr lang="en-GB" dirty="0"/>
              <a:t>Predict future progress of any given epidemic</a:t>
            </a:r>
          </a:p>
          <a:p>
            <a:r>
              <a:rPr lang="en-GB" dirty="0"/>
              <a:t>Understand the mechanisms behind the epidemic</a:t>
            </a:r>
          </a:p>
          <a:p>
            <a:r>
              <a:rPr lang="en-GB" dirty="0"/>
              <a:t>Understand which interventions might be successful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C1DC84-C8EE-60FC-1058-1C09CAB26E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901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87933-92EA-7C15-B4E1-56CBF9C96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Burden of disease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FC7334-EBAD-717B-9748-7355C3BE12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6</a:t>
            </a:fld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297A05D-0731-40B9-AA84-3162DA728756}"/>
              </a:ext>
            </a:extLst>
          </p:cNvPr>
          <p:cNvSpPr txBox="1">
            <a:spLocks/>
          </p:cNvSpPr>
          <p:nvPr/>
        </p:nvSpPr>
        <p:spPr>
          <a:xfrm>
            <a:off x="2141456" y="1028892"/>
            <a:ext cx="8229600" cy="4409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/>
              </a:buBlip>
              <a:defRPr sz="2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sz="2000">
                <a:solidFill>
                  <a:srgbClr val="23166D"/>
                </a:solidFill>
              </a:rPr>
              <a:t>How many people are infected with disease </a:t>
            </a:r>
            <a:r>
              <a:rPr lang="en-US" sz="2000" i="1">
                <a:solidFill>
                  <a:srgbClr val="23166D"/>
                </a:solidFill>
                <a:cs typeface="Times New Roman"/>
              </a:rPr>
              <a:t>x</a:t>
            </a:r>
            <a:r>
              <a:rPr lang="en-US" sz="2000">
                <a:solidFill>
                  <a:srgbClr val="23166D"/>
                </a:solidFill>
              </a:rPr>
              <a:t>?</a:t>
            </a:r>
            <a:endParaRPr lang="en-US" sz="2000" dirty="0">
              <a:solidFill>
                <a:srgbClr val="23166D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1F9B82-0BCE-4ED0-B2B9-752EFB0C0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840" y="1572092"/>
            <a:ext cx="4147046" cy="3626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B455172-5266-4742-80A2-4855300A6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9270" y="2554378"/>
            <a:ext cx="36210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en-US" sz="1600" b="1" dirty="0">
                <a:solidFill>
                  <a:srgbClr val="23166D"/>
                </a:solidFill>
              </a:rPr>
              <a:t>Geographical distribution of yellow fever occurrence and transmission.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A867B109-F3CC-44AC-B2DC-1CF6CCB9DF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456" y="5630459"/>
            <a:ext cx="86182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1200" dirty="0" err="1">
                <a:solidFill>
                  <a:srgbClr val="23166D"/>
                </a:solidFill>
                <a:latin typeface="+mn-lt"/>
              </a:rPr>
              <a:t>Garske</a:t>
            </a:r>
            <a:r>
              <a:rPr lang="en-US" altLang="en-US" sz="1200" dirty="0">
                <a:solidFill>
                  <a:srgbClr val="23166D"/>
                </a:solidFill>
                <a:latin typeface="+mn-lt"/>
              </a:rPr>
              <a:t> T, Van </a:t>
            </a:r>
            <a:r>
              <a:rPr lang="en-US" altLang="en-US" sz="1200" dirty="0" err="1">
                <a:solidFill>
                  <a:srgbClr val="23166D"/>
                </a:solidFill>
                <a:latin typeface="+mn-lt"/>
              </a:rPr>
              <a:t>Kerkhove</a:t>
            </a:r>
            <a:r>
              <a:rPr lang="en-US" altLang="en-US" sz="1200" dirty="0">
                <a:solidFill>
                  <a:srgbClr val="23166D"/>
                </a:solidFill>
                <a:latin typeface="+mn-lt"/>
              </a:rPr>
              <a:t> MD, </a:t>
            </a:r>
            <a:r>
              <a:rPr lang="en-US" altLang="en-US" sz="1200" dirty="0" err="1">
                <a:solidFill>
                  <a:srgbClr val="23166D"/>
                </a:solidFill>
                <a:latin typeface="+mn-lt"/>
              </a:rPr>
              <a:t>Yactayo</a:t>
            </a:r>
            <a:r>
              <a:rPr lang="en-US" altLang="en-US" sz="1200" dirty="0">
                <a:solidFill>
                  <a:srgbClr val="23166D"/>
                </a:solidFill>
                <a:latin typeface="+mn-lt"/>
              </a:rPr>
              <a:t> S, </a:t>
            </a:r>
            <a:r>
              <a:rPr lang="en-US" altLang="en-US" sz="1200" dirty="0" err="1">
                <a:solidFill>
                  <a:srgbClr val="23166D"/>
                </a:solidFill>
                <a:latin typeface="+mn-lt"/>
              </a:rPr>
              <a:t>Ronveaux</a:t>
            </a:r>
            <a:r>
              <a:rPr lang="en-US" altLang="en-US" sz="1200" dirty="0">
                <a:solidFill>
                  <a:srgbClr val="23166D"/>
                </a:solidFill>
                <a:latin typeface="+mn-lt"/>
              </a:rPr>
              <a:t> O, Lewis RF, et al. (2014) Yellow Fever in Africa: Estimating the Burden of Disease and Impact of Mass Vaccination from Outbreak and Serological Data. PLOS Medicine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FDC25F-5D28-4D1C-8977-B2BC5B5A768B}"/>
              </a:ext>
            </a:extLst>
          </p:cNvPr>
          <p:cNvSpPr/>
          <p:nvPr/>
        </p:nvSpPr>
        <p:spPr>
          <a:xfrm>
            <a:off x="7029270" y="3129777"/>
            <a:ext cx="36210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UcParenBoth"/>
            </a:pPr>
            <a:r>
              <a:rPr lang="en-US" sz="1600" dirty="0">
                <a:solidFill>
                  <a:srgbClr val="23166D"/>
                </a:solidFill>
              </a:rPr>
              <a:t>Presence/absence of yellow fever. </a:t>
            </a:r>
          </a:p>
          <a:p>
            <a:pPr marL="342900" indent="-342900">
              <a:buAutoNum type="alphaUcParenBoth"/>
            </a:pPr>
            <a:r>
              <a:rPr lang="en-US" sz="1600" dirty="0">
                <a:solidFill>
                  <a:srgbClr val="23166D"/>
                </a:solidFill>
              </a:rPr>
              <a:t>Model predictions giving the estimated probability of at least one yellow fever report.</a:t>
            </a:r>
          </a:p>
          <a:p>
            <a:pPr marL="342900" indent="-342900">
              <a:buAutoNum type="alphaUcParenBoth"/>
            </a:pPr>
            <a:r>
              <a:rPr lang="en-US" sz="1600" dirty="0">
                <a:solidFill>
                  <a:srgbClr val="23166D"/>
                </a:solidFill>
              </a:rPr>
              <a:t>Estimates of the annual force of infection.</a:t>
            </a:r>
          </a:p>
          <a:p>
            <a:pPr marL="342900" indent="-342900">
              <a:buAutoNum type="alphaUcParenBoth"/>
            </a:pPr>
            <a:r>
              <a:rPr lang="en-US" sz="1600" dirty="0">
                <a:solidFill>
                  <a:srgbClr val="23166D"/>
                </a:solidFill>
              </a:rPr>
              <a:t>Estimates of the country-specific detection probability per infection. </a:t>
            </a:r>
            <a:endParaRPr lang="en-GB" sz="1600" dirty="0">
              <a:solidFill>
                <a:srgbClr val="2316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157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9582C7D-2402-425A-989D-9F5E62547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628801"/>
            <a:ext cx="8229600" cy="4337025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en-US" sz="2000" dirty="0">
                <a:solidFill>
                  <a:srgbClr val="23166D"/>
                </a:solidFill>
              </a:rPr>
              <a:t>How many people will be infected with disease </a:t>
            </a:r>
            <a:r>
              <a:rPr lang="en-US" sz="2000" i="1" dirty="0">
                <a:solidFill>
                  <a:srgbClr val="23166D"/>
                </a:solidFill>
                <a:latin typeface="Times New Roman"/>
                <a:cs typeface="Times New Roman"/>
              </a:rPr>
              <a:t>x</a:t>
            </a:r>
            <a:r>
              <a:rPr lang="en-US" sz="2000" dirty="0">
                <a:solidFill>
                  <a:srgbClr val="23166D"/>
                </a:solidFill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98CE4B-CE0D-4324-AC9F-F57C4069D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5547" y="2204865"/>
            <a:ext cx="5440907" cy="363940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E652A28-43F1-4716-8BA9-D79C5486C8B4}"/>
              </a:ext>
            </a:extLst>
          </p:cNvPr>
          <p:cNvSpPr txBox="1"/>
          <p:nvPr/>
        </p:nvSpPr>
        <p:spPr>
          <a:xfrm>
            <a:off x="3647728" y="6349970"/>
            <a:ext cx="57961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https://acmedsci.ac.uk/file-download/51353957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9E0A60B-37A5-0900-6303-1C2F531F7CF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Future predictions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E3EEDA-E5AE-4BF4-902A-FCA277E64D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484785"/>
            <a:ext cx="8229600" cy="4214341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sz="2000" dirty="0">
                <a:solidFill>
                  <a:srgbClr val="23166D"/>
                </a:solidFill>
              </a:rPr>
              <a:t>How important is</a:t>
            </a:r>
            <a:r>
              <a:rPr lang="is-IS" altLang="en-US" sz="2000" dirty="0">
                <a:solidFill>
                  <a:srgbClr val="23166D"/>
                </a:solidFill>
              </a:rPr>
              <a:t>…</a:t>
            </a:r>
            <a:r>
              <a:rPr lang="en-US" altLang="en-US" sz="2000" dirty="0">
                <a:solidFill>
                  <a:srgbClr val="23166D"/>
                </a:solidFill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4C58FF-CEA4-46ED-831E-45633CF5C7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721" t="11537" r="29444" b="22945"/>
          <a:stretch/>
        </p:blipFill>
        <p:spPr>
          <a:xfrm>
            <a:off x="4228684" y="2276873"/>
            <a:ext cx="3744416" cy="374441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C9F0AB9-57D1-7C46-0C13-CB772C726C7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Understand mechanisms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E79F769-C080-40D4-AE4D-AA8A5A2D2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372" y="1127414"/>
            <a:ext cx="8229600" cy="4070325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sz="2000" dirty="0">
                <a:solidFill>
                  <a:srgbClr val="23166D"/>
                </a:solidFill>
              </a:rPr>
              <a:t>What would happen if we introduced</a:t>
            </a:r>
            <a:r>
              <a:rPr lang="is-IS" altLang="en-US" sz="2000" dirty="0">
                <a:solidFill>
                  <a:srgbClr val="23166D"/>
                </a:solidFill>
              </a:rPr>
              <a:t>…</a:t>
            </a:r>
            <a:r>
              <a:rPr lang="en-US" altLang="en-US" sz="2000" dirty="0">
                <a:solidFill>
                  <a:srgbClr val="23166D"/>
                </a:solidFill>
              </a:rPr>
              <a:t>?</a:t>
            </a:r>
          </a:p>
        </p:txBody>
      </p:sp>
      <p:pic>
        <p:nvPicPr>
          <p:cNvPr id="35848" name="Picture 8" descr="https://ars.els-cdn.com/content/image/1-s2.0-S0264410X14007257-gr1.jpg">
            <a:extLst>
              <a:ext uri="{FF2B5EF4-FFF2-40B4-BE49-F238E27FC236}">
                <a16:creationId xmlns:a16="http://schemas.microsoft.com/office/drawing/2014/main" id="{5CF79106-E2C7-4DF7-A792-B7A94EB2B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373" y="1991510"/>
            <a:ext cx="5019675" cy="280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5A78B91-2B77-4306-9716-35461112F166}"/>
              </a:ext>
            </a:extLst>
          </p:cNvPr>
          <p:cNvSpPr/>
          <p:nvPr/>
        </p:nvSpPr>
        <p:spPr>
          <a:xfrm>
            <a:off x="7131357" y="3410113"/>
            <a:ext cx="31683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23166D"/>
                </a:solidFill>
              </a:rPr>
              <a:t>Projected koala population size over the next 20 years </a:t>
            </a:r>
            <a:r>
              <a:rPr lang="en-US" sz="1200" dirty="0">
                <a:solidFill>
                  <a:srgbClr val="23166D"/>
                </a:solidFill>
              </a:rPr>
              <a:t>in the absence of a vaccine </a:t>
            </a:r>
            <a:r>
              <a:rPr lang="en-US" sz="1200" dirty="0" err="1">
                <a:solidFill>
                  <a:srgbClr val="23166D"/>
                </a:solidFill>
              </a:rPr>
              <a:t>programme</a:t>
            </a:r>
            <a:r>
              <a:rPr lang="en-US" sz="1200" dirty="0">
                <a:solidFill>
                  <a:srgbClr val="23166D"/>
                </a:solidFill>
              </a:rPr>
              <a:t>, contrasted with a vaccine with a 75% average efficacy over 5 years, that prevents both infection and development of disease, administered to around 10% of koalas every year (as a percentage of the initial population), under optimistic assumptions about boosting, and without administering antibiotics to every koala vaccinated.</a:t>
            </a:r>
            <a:endParaRPr lang="en-GB" sz="1200" dirty="0">
              <a:solidFill>
                <a:srgbClr val="23166D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77F3C7-73B2-407C-BE59-B283624B1D7E}"/>
              </a:ext>
            </a:extLst>
          </p:cNvPr>
          <p:cNvSpPr/>
          <p:nvPr/>
        </p:nvSpPr>
        <p:spPr>
          <a:xfrm>
            <a:off x="1904760" y="5621035"/>
            <a:ext cx="838248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>
                <a:solidFill>
                  <a:srgbClr val="23166D"/>
                </a:solidFill>
              </a:rPr>
              <a:t>Andrew P. Craig, Jon Hanger, Jo Loader, William A.H. Ellis, John Callaghan, Cathryn Dexter, Darryl Jones, Kenneth W. </a:t>
            </a:r>
            <a:r>
              <a:rPr lang="en-GB" sz="1100" dirty="0" err="1">
                <a:solidFill>
                  <a:srgbClr val="23166D"/>
                </a:solidFill>
              </a:rPr>
              <a:t>Beagley</a:t>
            </a:r>
            <a:r>
              <a:rPr lang="en-GB" sz="1100" dirty="0">
                <a:solidFill>
                  <a:srgbClr val="23166D"/>
                </a:solidFill>
              </a:rPr>
              <a:t>, Peter Timms, David P. Wilson, A 5-year Chlamydia vaccination programme could reverse disease-related koala population decline: Predictions from a mathematical model using field data, Vaccine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059A8E-D6D4-A899-3593-41CFC359592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Test out control measures</a:t>
            </a:r>
          </a:p>
        </p:txBody>
      </p: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Imperial">
      <a:majorFont>
        <a:latin typeface="Imperial sans"/>
        <a:ea typeface=""/>
        <a:cs typeface=""/>
      </a:majorFont>
      <a:minorFont>
        <a:latin typeface="Imperi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1159</TotalTime>
  <Words>1491</Words>
  <Application>Microsoft Office PowerPoint</Application>
  <PresentationFormat>Widescreen</PresentationFormat>
  <Paragraphs>271</Paragraphs>
  <Slides>39</Slides>
  <Notes>26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8" baseType="lpstr">
      <vt:lpstr>ＭＳ Ｐゴシック</vt:lpstr>
      <vt:lpstr>Arial</vt:lpstr>
      <vt:lpstr>Calibri</vt:lpstr>
      <vt:lpstr>Cambria Math</vt:lpstr>
      <vt:lpstr>Century Gothic</vt:lpstr>
      <vt:lpstr>Imperial sans</vt:lpstr>
      <vt:lpstr>Times New Roman</vt:lpstr>
      <vt:lpstr>VIMC_ppt7</vt:lpstr>
      <vt:lpstr>Equation</vt:lpstr>
      <vt:lpstr>Mathematical modelling for vaccine-preventable diseases</vt:lpstr>
      <vt:lpstr>Objectives of this lecture</vt:lpstr>
      <vt:lpstr>What is an epidemic?</vt:lpstr>
      <vt:lpstr>Common feature - transmission</vt:lpstr>
      <vt:lpstr>Modelling epidemics</vt:lpstr>
      <vt:lpstr>Burden of disease</vt:lpstr>
      <vt:lpstr>PowerPoint Presentation</vt:lpstr>
      <vt:lpstr>PowerPoint Presentation</vt:lpstr>
      <vt:lpstr>PowerPoint Presentation</vt:lpstr>
      <vt:lpstr>Modelling epidemics</vt:lpstr>
      <vt:lpstr>Compartmental Modelling</vt:lpstr>
      <vt:lpstr>SI model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76</cp:revision>
  <dcterms:created xsi:type="dcterms:W3CDTF">2018-03-18T15:49:19Z</dcterms:created>
  <dcterms:modified xsi:type="dcterms:W3CDTF">2024-09-11T08:26:48Z</dcterms:modified>
</cp:coreProperties>
</file>