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4"/>
  </p:notesMasterIdLst>
  <p:sldIdLst>
    <p:sldId id="352" r:id="rId2"/>
    <p:sldId id="353" r:id="rId3"/>
    <p:sldId id="354" r:id="rId4"/>
    <p:sldId id="355" r:id="rId5"/>
    <p:sldId id="356" r:id="rId6"/>
    <p:sldId id="357" r:id="rId7"/>
    <p:sldId id="263" r:id="rId8"/>
    <p:sldId id="358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9" r:id="rId39"/>
    <p:sldId id="300" r:id="rId40"/>
    <p:sldId id="301" r:id="rId41"/>
    <p:sldId id="297" r:id="rId42"/>
    <p:sldId id="298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353"/>
            <p14:sldId id="354"/>
            <p14:sldId id="355"/>
            <p14:sldId id="356"/>
            <p14:sldId id="357"/>
            <p14:sldId id="263"/>
            <p14:sldId id="358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9"/>
            <p14:sldId id="300"/>
            <p14:sldId id="301"/>
            <p14:sldId id="297"/>
            <p14:sldId id="29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27/08/2024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emf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emf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emf"/><Relationship Id="rId5" Type="http://schemas.openxmlformats.org/officeDocument/2006/relationships/image" Target="../media/image3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3823582" y="3720226"/>
            <a:ext cx="454483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Dynamic </a:t>
            </a:r>
            <a:r>
              <a:rPr lang="en-GB" sz="2400">
                <a:latin typeface="Century Gothic" panose="020B0502020202020204" pitchFamily="34" charset="0"/>
              </a:rPr>
              <a:t>models lecture 1</a:t>
            </a:r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Differential equations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Katy Gaythorpe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School of Public Health 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Imperial College London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k.gaythorpe@imperial.ac.uk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085594" y="2333219"/>
            <a:ext cx="368503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Cooling of an object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>
                <a:spLocks noChangeArrowheads="1"/>
              </p:cNvSpPr>
              <p:nvPr/>
            </p:nvSpPr>
            <p:spPr bwMode="auto">
              <a:xfrm>
                <a:off x="6568441" y="5132071"/>
                <a:ext cx="3870960" cy="2169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4572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defTabSz="4572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defTabSz="4572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defTabSz="4572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defTabSz="4572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altLang="en-US" sz="2000" i="1" dirty="0">
                    <a:solidFill>
                      <a:srgbClr val="002060"/>
                    </a:solidFill>
                  </a:rPr>
                  <a:t>T</a:t>
                </a:r>
                <a:r>
                  <a:rPr lang="en-US" altLang="en-US" sz="2000" dirty="0">
                    <a:solidFill>
                      <a:srgbClr val="002060"/>
                    </a:solidFill>
                  </a:rPr>
                  <a:t>=Temperature of tea</a:t>
                </a:r>
              </a:p>
              <a:p>
                <a:pPr algn="ctr" eaLnBrk="1" hangingPunct="1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l-GR" altLang="en-US" sz="2000" i="1" dirty="0">
                    <a:solidFill>
                      <a:srgbClr val="002060"/>
                    </a:solidFill>
                  </a:rPr>
                  <a:t>ω</a:t>
                </a:r>
                <a:r>
                  <a:rPr lang="en-US" altLang="en-US" sz="2000" dirty="0">
                    <a:solidFill>
                      <a:srgbClr val="002060"/>
                    </a:solidFill>
                  </a:rPr>
                  <a:t>= Heat transfer rate</a:t>
                </a:r>
              </a:p>
              <a:p>
                <a:pPr algn="ctr" eaLnBrk="1" hangingPunct="1">
                  <a:lnSpc>
                    <a:spcPct val="150000"/>
                  </a:lnSpc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>
                        <a:latin typeface="Cambria Math" panose="02040503050406030204" pitchFamily="18" charset="0"/>
                      </a:rPr>
                      <m:t>τ</m:t>
                    </m:r>
                  </m:oMath>
                </a14:m>
                <a:r>
                  <a:rPr lang="en-US" altLang="en-US" sz="2000" dirty="0">
                    <a:solidFill>
                      <a:srgbClr val="002060"/>
                    </a:solidFill>
                  </a:rPr>
                  <a:t>=External temperature</a:t>
                </a:r>
              </a:p>
              <a:p>
                <a:pPr algn="ctr" eaLnBrk="1" hangingPunct="1">
                  <a:lnSpc>
                    <a:spcPct val="150000"/>
                  </a:lnSpc>
                  <a:spcAft>
                    <a:spcPts val="600"/>
                  </a:spcAft>
                </a:pPr>
                <a:endParaRPr lang="en-US" altLang="en-US" sz="2000" dirty="0">
                  <a:solidFill>
                    <a:srgbClr val="002060"/>
                  </a:solidFill>
                </a:endParaRPr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68441" y="5132071"/>
                <a:ext cx="3870960" cy="216982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/>
          <p:cNvGrpSpPr/>
          <p:nvPr/>
        </p:nvGrpSpPr>
        <p:grpSpPr>
          <a:xfrm>
            <a:off x="3013711" y="3429000"/>
            <a:ext cx="2162175" cy="2002766"/>
            <a:chOff x="603885" y="3695700"/>
            <a:chExt cx="2162175" cy="2002766"/>
          </a:xfrm>
        </p:grpSpPr>
        <p:sp>
          <p:nvSpPr>
            <p:cNvPr id="12" name="Oval 11"/>
            <p:cNvSpPr/>
            <p:nvPr/>
          </p:nvSpPr>
          <p:spPr>
            <a:xfrm>
              <a:off x="603885" y="4966947"/>
              <a:ext cx="1962150" cy="73151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762000" y="3695700"/>
              <a:ext cx="2004060" cy="1703070"/>
              <a:chOff x="762000" y="3695700"/>
              <a:chExt cx="2004060" cy="1703070"/>
            </a:xfrm>
            <a:effectLst/>
          </p:grpSpPr>
          <p:sp>
            <p:nvSpPr>
              <p:cNvPr id="3" name="Oval 2"/>
              <p:cNvSpPr/>
              <p:nvPr/>
            </p:nvSpPr>
            <p:spPr>
              <a:xfrm>
                <a:off x="976948" y="3867150"/>
                <a:ext cx="1082674" cy="153162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Arc 8"/>
              <p:cNvSpPr/>
              <p:nvPr/>
            </p:nvSpPr>
            <p:spPr>
              <a:xfrm rot="9227131" flipH="1">
                <a:off x="1201842" y="4758921"/>
                <a:ext cx="1129784" cy="487743"/>
              </a:xfrm>
              <a:prstGeom prst="arc">
                <a:avLst>
                  <a:gd name="adj1" fmla="val 14971663"/>
                  <a:gd name="adj2" fmla="val 2272895"/>
                </a:avLst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762000" y="3695700"/>
                <a:ext cx="2004060" cy="937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1013460" y="4442460"/>
                <a:ext cx="1009650" cy="356918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825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6568441" y="3429000"/>
                <a:ext cx="3020892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𝜔</m:t>
                      </m:r>
                      <m:d>
                        <m:d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l-GR" sz="3200" i="1">
                              <a:latin typeface="Cambria Math" panose="02040503050406030204" pitchFamily="18" charset="0"/>
                            </a:rPr>
                            <m:t>τ</m:t>
                          </m:r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8441" y="3429000"/>
                <a:ext cx="3020892" cy="935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6D67C2D3-2B8B-A047-956C-6B6D6937D9A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What can they do for us?</a:t>
            </a:r>
          </a:p>
        </p:txBody>
      </p:sp>
    </p:spTree>
    <p:extLst>
      <p:ext uri="{BB962C8B-B14F-4D97-AF65-F5344CB8AC3E}">
        <p14:creationId xmlns:p14="http://schemas.microsoft.com/office/powerpoint/2010/main" val="1259141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085594" y="2333219"/>
            <a:ext cx="368503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Population growth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899666" y="5309854"/>
            <a:ext cx="387096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GB" altLang="en-US" sz="2000" i="1" dirty="0">
                <a:solidFill>
                  <a:srgbClr val="002060"/>
                </a:solidFill>
              </a:rPr>
              <a:t>N= </a:t>
            </a:r>
            <a:r>
              <a:rPr lang="en-GB" altLang="en-US" sz="2000" dirty="0">
                <a:solidFill>
                  <a:srgbClr val="002060"/>
                </a:solidFill>
              </a:rPr>
              <a:t>Number of bacteria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GB" altLang="en-US" sz="2000" dirty="0">
                <a:solidFill>
                  <a:srgbClr val="002060"/>
                </a:solidFill>
              </a:rPr>
              <a:t>r= Growth rate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GB" altLang="en-US" sz="2000" dirty="0">
                <a:solidFill>
                  <a:srgbClr val="002060"/>
                </a:solidFill>
              </a:rPr>
              <a:t>K= Carrying capacity</a:t>
            </a:r>
            <a:endParaRPr lang="en-US" altLang="en-US" sz="2000" dirty="0">
              <a:solidFill>
                <a:srgbClr val="00206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9616" y="1950740"/>
            <a:ext cx="2517150" cy="387353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78" y="2830216"/>
            <a:ext cx="3738549" cy="247963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6779548" y="5824275"/>
                <a:ext cx="3262560" cy="11065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GB" sz="3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9548" y="5824275"/>
                <a:ext cx="3262560" cy="11065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455765" y="3242190"/>
                <a:ext cx="1695721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𝑟𝑁</m:t>
                      </m:r>
                    </m:oMath>
                  </m:oMathPara>
                </a14:m>
                <a:endParaRPr lang="en-GB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5765" y="3242190"/>
                <a:ext cx="1695721" cy="935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38D49D00-2958-9600-993F-7E7F4541AC4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What can they do for us?</a:t>
            </a:r>
          </a:p>
        </p:txBody>
      </p:sp>
    </p:spTree>
    <p:extLst>
      <p:ext uri="{BB962C8B-B14F-4D97-AF65-F5344CB8AC3E}">
        <p14:creationId xmlns:p14="http://schemas.microsoft.com/office/powerpoint/2010/main" val="791495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085594" y="2333219"/>
            <a:ext cx="368503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Epidemiology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28809" y="2709352"/>
            <a:ext cx="704669" cy="70196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ea typeface="NSimSun" panose="02010609030101010101" pitchFamily="49" charset="-122"/>
              </a:rPr>
              <a:t>S</a:t>
            </a:r>
            <a:endParaRPr lang="en-GB" sz="4000" b="1" baseline="-25000" dirty="0">
              <a:solidFill>
                <a:schemeClr val="tx1"/>
              </a:solidFill>
              <a:ea typeface="NSimSun" panose="02010609030101010101" pitchFamily="49" charset="-12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65962" y="2727034"/>
            <a:ext cx="720876" cy="7019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/>
                </a:solidFill>
                <a:ea typeface="NSimSun" panose="02010609030101010101" pitchFamily="49" charset="-122"/>
              </a:rPr>
              <a:t>I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932938" y="3079551"/>
            <a:ext cx="731521" cy="1977"/>
          </a:xfrm>
          <a:prstGeom prst="straightConnector1">
            <a:avLst/>
          </a:prstGeom>
          <a:ln w="762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9119323" y="2709352"/>
            <a:ext cx="720876" cy="7019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/>
                </a:solidFill>
                <a:ea typeface="NSimSun" panose="02010609030101010101" pitchFamily="49" charset="-122"/>
              </a:rPr>
              <a:t>R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8375691" y="3058359"/>
            <a:ext cx="731521" cy="1977"/>
          </a:xfrm>
          <a:prstGeom prst="straightConnector1">
            <a:avLst/>
          </a:prstGeom>
          <a:ln w="762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090920" y="3799199"/>
            <a:ext cx="387096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GB" altLang="en-US" sz="2000" i="1" dirty="0">
                <a:solidFill>
                  <a:srgbClr val="002060"/>
                </a:solidFill>
              </a:rPr>
              <a:t>S=</a:t>
            </a:r>
            <a:r>
              <a:rPr lang="en-GB" altLang="en-US" sz="2000" dirty="0">
                <a:solidFill>
                  <a:srgbClr val="002060"/>
                </a:solidFill>
              </a:rPr>
              <a:t>Number of susceptible people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GB" altLang="en-US" sz="2000" i="1" dirty="0">
                <a:solidFill>
                  <a:srgbClr val="002060"/>
                </a:solidFill>
              </a:rPr>
              <a:t>I= </a:t>
            </a:r>
            <a:r>
              <a:rPr lang="en-GB" altLang="en-US" sz="2000" dirty="0">
                <a:solidFill>
                  <a:srgbClr val="002060"/>
                </a:solidFill>
              </a:rPr>
              <a:t>Number of infected people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GB" altLang="en-US" sz="2000" dirty="0">
                <a:solidFill>
                  <a:srgbClr val="002060"/>
                </a:solidFill>
                <a:cs typeface="Arial" panose="020B0604020202020204" pitchFamily="34" charset="0"/>
              </a:rPr>
              <a:t>β= Contact rate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l-GR" altLang="en-US" sz="200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γ</a:t>
            </a:r>
            <a:r>
              <a:rPr lang="en-GB" altLang="en-US" sz="200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= </a:t>
            </a:r>
            <a:r>
              <a:rPr lang="en-GB" altLang="en-US" sz="2000" dirty="0">
                <a:solidFill>
                  <a:srgbClr val="002060"/>
                </a:solidFill>
                <a:cs typeface="Arial" panose="020B0604020202020204" pitchFamily="34" charset="0"/>
              </a:rPr>
              <a:t>Recovery rate</a:t>
            </a:r>
            <a:endParaRPr lang="en-US" altLang="en-US" sz="2000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329468" y="3919274"/>
                <a:ext cx="2565767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𝑆𝐼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9468" y="3919274"/>
                <a:ext cx="2565767" cy="935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B6C864D7-C503-7D7A-05BC-468DB006099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What can they do for us?</a:t>
            </a:r>
          </a:p>
        </p:txBody>
      </p:sp>
    </p:spTree>
    <p:extLst>
      <p:ext uri="{BB962C8B-B14F-4D97-AF65-F5344CB8AC3E}">
        <p14:creationId xmlns:p14="http://schemas.microsoft.com/office/powerpoint/2010/main" val="2131196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494020" y="3817622"/>
            <a:ext cx="1203960" cy="1040129"/>
            <a:chOff x="5303520" y="3486151"/>
            <a:chExt cx="1203960" cy="104012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17" name="Oval 16"/>
            <p:cNvSpPr/>
            <p:nvPr/>
          </p:nvSpPr>
          <p:spPr>
            <a:xfrm>
              <a:off x="5303520" y="3649980"/>
              <a:ext cx="1203960" cy="876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5730240" y="3619500"/>
              <a:ext cx="777240" cy="7543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5303520" y="3611880"/>
              <a:ext cx="777240" cy="76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  <p:sp>
          <p:nvSpPr>
            <p:cNvPr id="22" name="Arc 21"/>
            <p:cNvSpPr/>
            <p:nvPr/>
          </p:nvSpPr>
          <p:spPr>
            <a:xfrm rot="14274933">
              <a:off x="5920740" y="3444241"/>
              <a:ext cx="213360" cy="297180"/>
            </a:xfrm>
            <a:prstGeom prst="arc">
              <a:avLst/>
            </a:prstGeom>
            <a:ln w="762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</p:grpSp>
      <p:pic>
        <p:nvPicPr>
          <p:cNvPr id="2" name="Picture 1" descr="File:GreenApple.png - Wikipedia, the free encyclopedia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DFEFE"/>
              </a:clrFrom>
              <a:clrTo>
                <a:srgbClr val="FD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70"/>
          <a:stretch/>
        </p:blipFill>
        <p:spPr>
          <a:xfrm>
            <a:off x="1894475" y="3702695"/>
            <a:ext cx="2182226" cy="189583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7736515" y="3869594"/>
                <a:ext cx="1840247" cy="9881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sz="32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3200" dirty="0">
                                  <a:latin typeface="Cambria Math" panose="02040503050406030204" pitchFamily="18" charset="0"/>
                                </a:rPr>
                                <m:t>ⅆ</m:t>
                              </m:r>
                            </m:e>
                            <m:sup>
                              <m:r>
                                <a:rPr lang="en-GB" sz="3200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sz="32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GB" sz="3200" dirty="0">
                              <a:latin typeface="Cambria Math" panose="02040503050406030204" pitchFamily="18" charset="0"/>
                            </a:rPr>
                            <m:t>ⅆ</m:t>
                          </m:r>
                          <m:sSup>
                            <m:sSupPr>
                              <m:ctrlPr>
                                <a:rPr lang="en-GB" sz="32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3200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GB" sz="3200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 sz="3200" dirty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GB" sz="3200" i="1" dirty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6515" y="3869594"/>
                <a:ext cx="1840247" cy="98815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147198" y="2839556"/>
            <a:ext cx="1676781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Reality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257610" y="1841386"/>
            <a:ext cx="1676781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Construction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7298435" y="2839556"/>
            <a:ext cx="2716404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Mathematical model</a:t>
            </a:r>
          </a:p>
        </p:txBody>
      </p:sp>
      <p:cxnSp>
        <p:nvCxnSpPr>
          <p:cNvPr id="4" name="Curved Connector 3"/>
          <p:cNvCxnSpPr/>
          <p:nvPr/>
        </p:nvCxnSpPr>
        <p:spPr>
          <a:xfrm flipV="1">
            <a:off x="4242437" y="4391026"/>
            <a:ext cx="1085849" cy="259587"/>
          </a:xfrm>
          <a:prstGeom prst="curvedConnector3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urved Connector 26"/>
          <p:cNvCxnSpPr/>
          <p:nvPr/>
        </p:nvCxnSpPr>
        <p:spPr>
          <a:xfrm flipV="1">
            <a:off x="6683369" y="4391025"/>
            <a:ext cx="1085849" cy="259587"/>
          </a:xfrm>
          <a:prstGeom prst="curvedConnector3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5257609" y="3000689"/>
            <a:ext cx="1676781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Abstraction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BBDE27-A7D2-17E8-3F42-AD3E38893D4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Modelling process</a:t>
            </a:r>
          </a:p>
        </p:txBody>
      </p:sp>
    </p:spTree>
    <p:extLst>
      <p:ext uri="{BB962C8B-B14F-4D97-AF65-F5344CB8AC3E}">
        <p14:creationId xmlns:p14="http://schemas.microsoft.com/office/powerpoint/2010/main" val="3179894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494020" y="3817622"/>
            <a:ext cx="1203960" cy="1040129"/>
            <a:chOff x="5303520" y="3486151"/>
            <a:chExt cx="1203960" cy="104012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17" name="Oval 16"/>
            <p:cNvSpPr/>
            <p:nvPr/>
          </p:nvSpPr>
          <p:spPr>
            <a:xfrm>
              <a:off x="5303520" y="3649980"/>
              <a:ext cx="1203960" cy="876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5730240" y="3619500"/>
              <a:ext cx="777240" cy="7543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5303520" y="3611880"/>
              <a:ext cx="777240" cy="76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  <p:sp>
          <p:nvSpPr>
            <p:cNvPr id="22" name="Arc 21"/>
            <p:cNvSpPr/>
            <p:nvPr/>
          </p:nvSpPr>
          <p:spPr>
            <a:xfrm rot="14274933">
              <a:off x="5920740" y="3444241"/>
              <a:ext cx="213360" cy="297180"/>
            </a:xfrm>
            <a:prstGeom prst="arc">
              <a:avLst/>
            </a:prstGeom>
            <a:ln w="762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20664" y="2839557"/>
            <a:ext cx="2182226" cy="2758973"/>
            <a:chOff x="370475" y="2839556"/>
            <a:chExt cx="2182226" cy="2758973"/>
          </a:xfrm>
        </p:grpSpPr>
        <p:pic>
          <p:nvPicPr>
            <p:cNvPr id="2" name="Picture 1" descr="File:GreenApple.png - Wikipedia, the free encyclopedia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DFEFE"/>
                </a:clrFrom>
                <a:clrTo>
                  <a:srgbClr val="FD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70"/>
            <a:stretch/>
          </p:blipFill>
          <p:spPr>
            <a:xfrm>
              <a:off x="370475" y="3702695"/>
              <a:ext cx="2182226" cy="1895834"/>
            </a:xfrm>
            <a:prstGeom prst="rect">
              <a:avLst/>
            </a:prstGeom>
          </p:spPr>
        </p:pic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623197" y="2839556"/>
              <a:ext cx="1676781" cy="496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en-US" sz="2000" dirty="0">
                  <a:solidFill>
                    <a:srgbClr val="002060"/>
                  </a:solidFill>
                </a:rPr>
                <a:t>Reality</a:t>
              </a:r>
            </a:p>
          </p:txBody>
        </p:sp>
      </p:grp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257610" y="2839556"/>
            <a:ext cx="1676781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Abstraction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993010" y="2830215"/>
            <a:ext cx="2716404" cy="2018194"/>
            <a:chOff x="5774435" y="2839556"/>
            <a:chExt cx="2716404" cy="201819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6212514" y="3869594"/>
                  <a:ext cx="1840247" cy="98815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32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GB" sz="3200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sz="3200" dirty="0">
                                    <a:latin typeface="Cambria Math" panose="02040503050406030204" pitchFamily="18" charset="0"/>
                                  </a:rPr>
                                  <m:t>ⅆ</m:t>
                                </m:r>
                              </m:e>
                              <m:sup>
                                <m:r>
                                  <a:rPr lang="en-GB" sz="3200" dirty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GB" sz="3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GB" sz="3200" dirty="0">
                                <a:latin typeface="Cambria Math" panose="02040503050406030204" pitchFamily="18" charset="0"/>
                              </a:rPr>
                              <m:t>ⅆ</m:t>
                            </m:r>
                            <m:sSup>
                              <m:sSupPr>
                                <m:ctrlPr>
                                  <a:rPr lang="en-GB" sz="3200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sz="3200" i="1" dirty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GB" sz="3200" dirty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GB" sz="3200" dirty="0">
                            <a:latin typeface="Cambria Math" panose="02040503050406030204" pitchFamily="18" charset="0"/>
                          </a:rPr>
                          <m:t>=−</m:t>
                        </m:r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𝑔</m:t>
                        </m:r>
                      </m:oMath>
                    </m:oMathPara>
                  </a14:m>
                  <a:endParaRPr lang="en-GB" sz="3200" dirty="0"/>
                </a:p>
              </p:txBody>
            </p:sp>
          </mc:Choice>
          <mc:Fallback xmlns="">
            <p:sp>
              <p:nvSpPr>
                <p:cNvPr id="23" name="TextBox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12514" y="3869594"/>
                  <a:ext cx="1840247" cy="988156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5774435" y="2839556"/>
              <a:ext cx="2716404" cy="496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en-US" sz="2000" dirty="0">
                  <a:solidFill>
                    <a:srgbClr val="002060"/>
                  </a:solidFill>
                </a:rPr>
                <a:t>Mathematical model</a:t>
              </a:r>
            </a:p>
          </p:txBody>
        </p:sp>
      </p:grp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257610" y="1841386"/>
            <a:ext cx="1676781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Insight</a:t>
            </a:r>
          </a:p>
        </p:txBody>
      </p:sp>
      <p:cxnSp>
        <p:nvCxnSpPr>
          <p:cNvPr id="18" name="Curved Connector 17"/>
          <p:cNvCxnSpPr/>
          <p:nvPr/>
        </p:nvCxnSpPr>
        <p:spPr>
          <a:xfrm flipV="1">
            <a:off x="4242437" y="4391026"/>
            <a:ext cx="1085849" cy="259587"/>
          </a:xfrm>
          <a:prstGeom prst="curvedConnector3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19"/>
          <p:cNvCxnSpPr/>
          <p:nvPr/>
        </p:nvCxnSpPr>
        <p:spPr>
          <a:xfrm flipV="1">
            <a:off x="6683369" y="4391025"/>
            <a:ext cx="1085849" cy="259587"/>
          </a:xfrm>
          <a:prstGeom prst="curvedConnector3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A01868F3-64B4-A386-1A87-48E25FCB06B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Modelling process</a:t>
            </a:r>
          </a:p>
        </p:txBody>
      </p:sp>
    </p:spTree>
    <p:extLst>
      <p:ext uri="{BB962C8B-B14F-4D97-AF65-F5344CB8AC3E}">
        <p14:creationId xmlns:p14="http://schemas.microsoft.com/office/powerpoint/2010/main" val="1762211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2486025" y="2724150"/>
            <a:ext cx="2880000" cy="288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6829425" y="2724150"/>
            <a:ext cx="2880000" cy="288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168788" y="3902540"/>
            <a:ext cx="1514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800" b="1" dirty="0">
                <a:solidFill>
                  <a:schemeClr val="bg1"/>
                </a:solidFill>
              </a:rPr>
              <a:t>Solve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7420181" y="3902540"/>
            <a:ext cx="1698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800" b="1" dirty="0">
                <a:solidFill>
                  <a:schemeClr val="bg1"/>
                </a:solidFill>
              </a:rPr>
              <a:t>Simulate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1A847F-82AE-2A3A-A222-66D04B9C57D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702665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2486025" y="2724150"/>
            <a:ext cx="2880000" cy="288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168788" y="3902540"/>
            <a:ext cx="1514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800" b="1" dirty="0">
                <a:solidFill>
                  <a:schemeClr val="bg1"/>
                </a:solidFill>
              </a:rPr>
              <a:t>Solve</a:t>
            </a:r>
            <a:endParaRPr lang="en-US" altLang="en-US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343776" y="2371725"/>
                <a:ext cx="150855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3776" y="2371725"/>
                <a:ext cx="150855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8F72E4BC-D048-E6E1-6A4B-61E5F46BA24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Solving differential equations</a:t>
            </a:r>
          </a:p>
        </p:txBody>
      </p:sp>
    </p:spTree>
    <p:extLst>
      <p:ext uri="{BB962C8B-B14F-4D97-AF65-F5344CB8AC3E}">
        <p14:creationId xmlns:p14="http://schemas.microsoft.com/office/powerpoint/2010/main" val="3411676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2486025" y="2724150"/>
            <a:ext cx="2880000" cy="288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168788" y="3902540"/>
            <a:ext cx="1514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800" b="1" dirty="0">
                <a:solidFill>
                  <a:schemeClr val="bg1"/>
                </a:solidFill>
              </a:rPr>
              <a:t>Solve</a:t>
            </a:r>
            <a:endParaRPr lang="en-US" altLang="en-US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343776" y="2371725"/>
                <a:ext cx="2238241" cy="14530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3776" y="2371725"/>
                <a:ext cx="2238241" cy="145309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7343776" y="4272025"/>
                <a:ext cx="231146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+ ∁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3776" y="4272025"/>
                <a:ext cx="2311467" cy="553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16BFECE6-A5D6-57D3-A954-9FFE1C0259E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Solving differential equations</a:t>
            </a:r>
          </a:p>
        </p:txBody>
      </p:sp>
    </p:spTree>
    <p:extLst>
      <p:ext uri="{BB962C8B-B14F-4D97-AF65-F5344CB8AC3E}">
        <p14:creationId xmlns:p14="http://schemas.microsoft.com/office/powerpoint/2010/main" val="4144182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2486025" y="2724150"/>
            <a:ext cx="2880000" cy="288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168788" y="3902540"/>
            <a:ext cx="1514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800" b="1" dirty="0">
                <a:solidFill>
                  <a:schemeClr val="bg1"/>
                </a:solidFill>
              </a:rPr>
              <a:t>Solve</a:t>
            </a:r>
            <a:endParaRPr lang="en-US" altLang="en-US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343776" y="2371725"/>
                <a:ext cx="2238241" cy="14530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3776" y="2371725"/>
                <a:ext cx="2238241" cy="145309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Explosion 2 2"/>
          <p:cNvSpPr/>
          <p:nvPr/>
        </p:nvSpPr>
        <p:spPr>
          <a:xfrm>
            <a:off x="9015212" y="3824815"/>
            <a:ext cx="981209" cy="1447800"/>
          </a:xfrm>
          <a:prstGeom prst="irregularSeal2">
            <a:avLst/>
          </a:prstGeom>
          <a:solidFill>
            <a:schemeClr val="accent5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7343776" y="4272025"/>
                <a:ext cx="231146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+ ∁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3776" y="4272025"/>
                <a:ext cx="2311467" cy="553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743707" y="5453126"/>
                <a:ext cx="3438377" cy="119096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GB" sz="3600" i="1">
                          <a:latin typeface="Cambria Math" panose="02040503050406030204" pitchFamily="18" charset="0"/>
                        </a:rPr>
                        <m:t>=2∗0+ 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∁</m:t>
                      </m:r>
                    </m:oMath>
                  </m:oMathPara>
                </a14:m>
                <a:endParaRPr lang="en-GB" sz="3600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⇒"/>
                          <m:pos m:val="top"/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groupChrPr>
                        <m:e/>
                      </m:groupChr>
                      <m:r>
                        <a:rPr lang="en-GB" sz="32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(0)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3707" y="5453126"/>
                <a:ext cx="3438377" cy="119096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>
            <a:extLst>
              <a:ext uri="{FF2B5EF4-FFF2-40B4-BE49-F238E27FC236}">
                <a16:creationId xmlns:a16="http://schemas.microsoft.com/office/drawing/2014/main" id="{B66DEC73-58E1-B4D6-8F4C-3DB6FA982B9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Solving differential equations</a:t>
            </a:r>
          </a:p>
        </p:txBody>
      </p:sp>
    </p:spTree>
    <p:extLst>
      <p:ext uri="{BB962C8B-B14F-4D97-AF65-F5344CB8AC3E}">
        <p14:creationId xmlns:p14="http://schemas.microsoft.com/office/powerpoint/2010/main" val="33973487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2486025" y="2724150"/>
            <a:ext cx="2880000" cy="288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168788" y="3902540"/>
            <a:ext cx="1514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800" b="1" dirty="0">
                <a:solidFill>
                  <a:schemeClr val="bg1"/>
                </a:solidFill>
              </a:rPr>
              <a:t>Solve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114827" y="2724150"/>
            <a:ext cx="4400523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GB" altLang="en-US" sz="2000" i="1" dirty="0">
                <a:solidFill>
                  <a:srgbClr val="002060"/>
                </a:solidFill>
              </a:rPr>
              <a:t>          Separation of Variables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       Integrating factor form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i="1" dirty="0">
                <a:solidFill>
                  <a:srgbClr val="002060"/>
                </a:solidFill>
              </a:rPr>
              <a:t>   Auxiliary equation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i="1" dirty="0">
                <a:solidFill>
                  <a:srgbClr val="002060"/>
                </a:solidFill>
              </a:rPr>
              <a:t>               </a:t>
            </a:r>
            <a:r>
              <a:rPr lang="en-US" altLang="en-US" sz="2000" dirty="0">
                <a:solidFill>
                  <a:srgbClr val="002060"/>
                </a:solidFill>
              </a:rPr>
              <a:t>  Trial solutions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             </a:t>
            </a:r>
            <a:r>
              <a:rPr lang="en-US" altLang="en-US" sz="2000" i="1" dirty="0">
                <a:solidFill>
                  <a:srgbClr val="002060"/>
                </a:solidFill>
              </a:rPr>
              <a:t>Variation of parameters</a:t>
            </a:r>
            <a:r>
              <a:rPr lang="en-US" altLang="en-US" sz="2000" dirty="0">
                <a:solidFill>
                  <a:srgbClr val="002060"/>
                </a:solidFill>
              </a:rPr>
              <a:t>  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383727" y="5624957"/>
            <a:ext cx="7424546" cy="103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However, only work for relatively simple differential equations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and sometimes we are more interested in other characteristics.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52DE82-650A-6342-9B55-8BBD3E3ACF4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Solving differential equations</a:t>
            </a:r>
          </a:p>
        </p:txBody>
      </p:sp>
    </p:spTree>
    <p:extLst>
      <p:ext uri="{BB962C8B-B14F-4D97-AF65-F5344CB8AC3E}">
        <p14:creationId xmlns:p14="http://schemas.microsoft.com/office/powerpoint/2010/main" val="889774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9313C-3C26-C47B-2055-C8EACF4C5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DCC1C4-F95D-DB54-9961-433D65CF2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differential equations?</a:t>
            </a:r>
          </a:p>
          <a:p>
            <a:r>
              <a:rPr lang="en-US" dirty="0"/>
              <a:t>What can they do for us?</a:t>
            </a:r>
          </a:p>
          <a:p>
            <a:r>
              <a:rPr lang="en-US" dirty="0"/>
              <a:t>The modelling process</a:t>
            </a:r>
          </a:p>
          <a:p>
            <a:r>
              <a:rPr lang="en-US" dirty="0"/>
              <a:t>Examining mathematical models</a:t>
            </a:r>
          </a:p>
          <a:p>
            <a:r>
              <a:rPr lang="en-US" dirty="0"/>
              <a:t>Construct your own differential equation models</a:t>
            </a:r>
          </a:p>
          <a:p>
            <a:r>
              <a:rPr lang="en-US" dirty="0"/>
              <a:t>How computers solve differential equations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4D6033-0E84-DDC0-AFF0-AD6EA16361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9894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6" y="2743200"/>
                <a:ext cx="150855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50855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5341722" y="2743200"/>
                <a:ext cx="1702582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1722" y="2743200"/>
                <a:ext cx="1702582" cy="10518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7705647" y="2743200"/>
                <a:ext cx="177452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5647" y="2743200"/>
                <a:ext cx="1774525" cy="10518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694839" y="4310487"/>
            <a:ext cx="480232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b="1" dirty="0">
                <a:solidFill>
                  <a:schemeClr val="accent2"/>
                </a:solidFill>
              </a:rPr>
              <a:t>Define your variables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en-US" sz="2000" b="1" dirty="0">
              <a:solidFill>
                <a:schemeClr val="accent2"/>
              </a:solidFill>
            </a:endParaRP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b="1" dirty="0">
                <a:solidFill>
                  <a:schemeClr val="accent2"/>
                </a:solidFill>
              </a:rPr>
              <a:t>Think about units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891F9-4252-A2DD-B45A-EFB120456FC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1349342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6" y="2743200"/>
                <a:ext cx="150855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50855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204380" y="2830215"/>
            <a:ext cx="356939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Linear growth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y= Number of ducks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t= Time in years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204140" y="3619500"/>
                <a:ext cx="2238241" cy="14530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140" y="3619500"/>
                <a:ext cx="2238241" cy="14530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171826" y="4909451"/>
                <a:ext cx="231146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+ ∁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4909451"/>
                <a:ext cx="2311467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204140" y="5731634"/>
                <a:ext cx="169411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(0)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140" y="5731634"/>
                <a:ext cx="1694117" cy="492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5621A629-7651-9C94-0677-BAA7564D873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4003991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6" y="2743200"/>
                <a:ext cx="150855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50855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204380" y="2830216"/>
            <a:ext cx="3569398" cy="103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y= Number of ducks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t= Time in years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204140" y="3619500"/>
                <a:ext cx="2238241" cy="14530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140" y="3619500"/>
                <a:ext cx="2238241" cy="14530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171826" y="4909451"/>
                <a:ext cx="231146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+ ∁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4909451"/>
                <a:ext cx="2311467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204139" y="5731634"/>
                <a:ext cx="129740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139" y="5731634"/>
                <a:ext cx="1297406" cy="492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6174" y="3008251"/>
            <a:ext cx="4761826" cy="3802401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Linear growth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BA412D6-94E7-6885-91E7-26C0968F111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27046427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6" y="2743200"/>
                <a:ext cx="154497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54497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204139" y="3619500"/>
                <a:ext cx="2263888" cy="14530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  <m:r>
                            <m:rPr>
                              <m:nor/>
                            </m:rPr>
                            <a:rPr lang="en-GB" sz="3600" dirty="0"/>
                            <m:t> 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139" y="3619500"/>
                <a:ext cx="2263888" cy="14530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284759" y="4848113"/>
                <a:ext cx="2215583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+ ∁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4759" y="4848113"/>
                <a:ext cx="2215583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204139" y="5731634"/>
                <a:ext cx="1118062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139" y="5731634"/>
                <a:ext cx="1118062" cy="492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Linear growth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008210"/>
            <a:ext cx="4572000" cy="38497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554C03-0533-BEFF-8049-4DC7A223DB9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32011100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5" y="2743200"/>
                <a:ext cx="1702582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5" y="2743200"/>
                <a:ext cx="1702582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204139" y="3619500"/>
                <a:ext cx="2424190" cy="14530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m:rPr>
                              <m:nor/>
                            </m:rPr>
                            <a:rPr lang="en-GB" sz="3600" dirty="0"/>
                            <m:t> 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139" y="3619500"/>
                <a:ext cx="2424190" cy="14530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284759" y="4848113"/>
                <a:ext cx="2215583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3600" i="1"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∁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4759" y="4848113"/>
                <a:ext cx="2215583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204139" y="5731634"/>
                <a:ext cx="129740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139" y="5731634"/>
                <a:ext cx="1297406" cy="492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Another growth example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AA9011-D5D4-798B-6A4A-EE8BF61C1D6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20550729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5" y="2743200"/>
                <a:ext cx="1702582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5" y="2743200"/>
                <a:ext cx="1702582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204139" y="3619500"/>
                <a:ext cx="2424190" cy="14530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m:rPr>
                              <m:nor/>
                            </m:rPr>
                            <a:rPr lang="en-GB" sz="3600" dirty="0"/>
                            <m:t> 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139" y="3619500"/>
                <a:ext cx="2424190" cy="14530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284759" y="4848113"/>
                <a:ext cx="2215583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3600" i="1"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∁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4759" y="4848113"/>
                <a:ext cx="2215583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204139" y="5731634"/>
                <a:ext cx="129740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139" y="5731634"/>
                <a:ext cx="1297406" cy="492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Another growth example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8845" y="3119626"/>
            <a:ext cx="4436880" cy="356267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F1C4095-351B-D41A-D464-DBEB5426E46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687049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Exponential growth</a:t>
            </a:r>
          </a:p>
        </p:txBody>
      </p:sp>
      <p:pic>
        <p:nvPicPr>
          <p:cNvPr id="3" name="Picture 2" descr="Description Domestic duck in Venezuela 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997" y="4587486"/>
            <a:ext cx="1211572" cy="894282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6498184" y="4172996"/>
            <a:ext cx="1211572" cy="1735224"/>
            <a:chOff x="2450440" y="4000500"/>
            <a:chExt cx="1211572" cy="1735224"/>
          </a:xfrm>
        </p:grpSpPr>
        <p:pic>
          <p:nvPicPr>
            <p:cNvPr id="19" name="Picture 18" descr="Description Domestic duck in Venezuela 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0440" y="4841442"/>
              <a:ext cx="1211572" cy="894282"/>
            </a:xfrm>
            <a:prstGeom prst="rect">
              <a:avLst/>
            </a:prstGeom>
          </p:spPr>
        </p:pic>
        <p:pic>
          <p:nvPicPr>
            <p:cNvPr id="20" name="Picture 19" descr="Description Domestic duck in Venezuela 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0440" y="4000500"/>
              <a:ext cx="1211572" cy="894282"/>
            </a:xfrm>
            <a:prstGeom prst="rect">
              <a:avLst/>
            </a:prstGeom>
          </p:spPr>
        </p:pic>
      </p:grpSp>
      <p:grpSp>
        <p:nvGrpSpPr>
          <p:cNvPr id="53" name="Group 52"/>
          <p:cNvGrpSpPr/>
          <p:nvPr/>
        </p:nvGrpSpPr>
        <p:grpSpPr>
          <a:xfrm>
            <a:off x="8681666" y="3306374"/>
            <a:ext cx="1211572" cy="3456507"/>
            <a:chOff x="4572000" y="3346017"/>
            <a:chExt cx="1211572" cy="3456507"/>
          </a:xfrm>
        </p:grpSpPr>
        <p:pic>
          <p:nvPicPr>
            <p:cNvPr id="21" name="Picture 20" descr="Description Domestic duck in Venezuela 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5908242"/>
              <a:ext cx="1211572" cy="894282"/>
            </a:xfrm>
            <a:prstGeom prst="rect">
              <a:avLst/>
            </a:prstGeom>
          </p:spPr>
        </p:pic>
        <p:pic>
          <p:nvPicPr>
            <p:cNvPr id="22" name="Picture 21" descr="Description Domestic duck in Venezuela 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5067300"/>
              <a:ext cx="1211572" cy="894282"/>
            </a:xfrm>
            <a:prstGeom prst="rect">
              <a:avLst/>
            </a:prstGeom>
          </p:spPr>
        </p:pic>
        <p:pic>
          <p:nvPicPr>
            <p:cNvPr id="23" name="Picture 22" descr="Description Domestic duck in Venezuela 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4186959"/>
              <a:ext cx="1211572" cy="894282"/>
            </a:xfrm>
            <a:prstGeom prst="rect">
              <a:avLst/>
            </a:prstGeom>
          </p:spPr>
        </p:pic>
        <p:pic>
          <p:nvPicPr>
            <p:cNvPr id="24" name="Picture 23" descr="Description Domestic duck in Venezuela 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3346017"/>
              <a:ext cx="1211572" cy="894282"/>
            </a:xfrm>
            <a:prstGeom prst="rect">
              <a:avLst/>
            </a:prstGeom>
          </p:spPr>
        </p:pic>
      </p:grpSp>
      <p:cxnSp>
        <p:nvCxnSpPr>
          <p:cNvPr id="7" name="Curved Connector 6"/>
          <p:cNvCxnSpPr>
            <a:stCxn id="3" idx="3"/>
            <a:endCxn id="19" idx="1"/>
          </p:cNvCxnSpPr>
          <p:nvPr/>
        </p:nvCxnSpPr>
        <p:spPr>
          <a:xfrm>
            <a:off x="5695570" y="5034627"/>
            <a:ext cx="802615" cy="426452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stCxn id="3" idx="3"/>
            <a:endCxn id="20" idx="1"/>
          </p:cNvCxnSpPr>
          <p:nvPr/>
        </p:nvCxnSpPr>
        <p:spPr>
          <a:xfrm flipV="1">
            <a:off x="5695570" y="4620137"/>
            <a:ext cx="802615" cy="414490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urved Connector 40"/>
          <p:cNvCxnSpPr>
            <a:stCxn id="19" idx="3"/>
            <a:endCxn id="21" idx="1"/>
          </p:cNvCxnSpPr>
          <p:nvPr/>
        </p:nvCxnSpPr>
        <p:spPr>
          <a:xfrm>
            <a:off x="7709756" y="5461079"/>
            <a:ext cx="971910" cy="854660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urved Connector 43"/>
          <p:cNvCxnSpPr>
            <a:stCxn id="19" idx="3"/>
            <a:endCxn id="22" idx="1"/>
          </p:cNvCxnSpPr>
          <p:nvPr/>
        </p:nvCxnSpPr>
        <p:spPr>
          <a:xfrm>
            <a:off x="7709756" y="5461079"/>
            <a:ext cx="971910" cy="13718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urved Connector 46"/>
          <p:cNvCxnSpPr>
            <a:stCxn id="20" idx="3"/>
            <a:endCxn id="23" idx="1"/>
          </p:cNvCxnSpPr>
          <p:nvPr/>
        </p:nvCxnSpPr>
        <p:spPr>
          <a:xfrm flipV="1">
            <a:off x="7709756" y="4594457"/>
            <a:ext cx="971910" cy="25681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urved Connector 49"/>
          <p:cNvCxnSpPr>
            <a:stCxn id="20" idx="3"/>
            <a:endCxn id="24" idx="1"/>
          </p:cNvCxnSpPr>
          <p:nvPr/>
        </p:nvCxnSpPr>
        <p:spPr>
          <a:xfrm flipV="1">
            <a:off x="7709756" y="3753515"/>
            <a:ext cx="971910" cy="86662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20A1542-FC65-D033-302D-0853755FD1D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42508332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Exponential growth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398431" y="2992114"/>
            <a:ext cx="377770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b="1" dirty="0">
                <a:solidFill>
                  <a:srgbClr val="002060"/>
                </a:solidFill>
              </a:rPr>
              <a:t>Separable </a:t>
            </a:r>
            <a:r>
              <a:rPr lang="en-US" altLang="en-US" sz="2000" dirty="0">
                <a:solidFill>
                  <a:srgbClr val="002060"/>
                </a:solidFill>
              </a:rPr>
              <a:t>differential equation</a:t>
            </a:r>
            <a:endParaRPr lang="en-US" altLang="en-US" sz="2000" b="1" dirty="0">
              <a:solidFill>
                <a:srgbClr val="00206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D73C69-110B-33A9-77E9-D92355EE8D6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17279754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sz="3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GB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Exponential growth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398431" y="2992114"/>
            <a:ext cx="377770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b="1" dirty="0">
                <a:solidFill>
                  <a:srgbClr val="002060"/>
                </a:solidFill>
              </a:rPr>
              <a:t>Separable </a:t>
            </a:r>
            <a:r>
              <a:rPr lang="en-US" altLang="en-US" sz="2000" dirty="0">
                <a:solidFill>
                  <a:srgbClr val="002060"/>
                </a:solidFill>
              </a:rPr>
              <a:t>differential equation</a:t>
            </a:r>
            <a:endParaRPr lang="en-US" alt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807936" y="4103662"/>
                <a:ext cx="2867003" cy="10358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grow m:val="on"/>
                          <m:subHide m:val="on"/>
                          <m:supHide m:val="on"/>
                          <m:ctrlPr>
                            <a:rPr lang="en-GB" sz="32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GB" sz="3200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3200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  <m:r>
                            <a:rPr lang="en-GB" sz="32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nary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grow m:val="on"/>
                          <m:subHide m:val="on"/>
                          <m:supHide m:val="on"/>
                          <m:ctrlP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2ⅆ</m:t>
                          </m:r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nary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7936" y="4103662"/>
                <a:ext cx="2867003" cy="10358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6502587" y="4303107"/>
                <a:ext cx="2799805" cy="6369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⇒"/>
                          <m:pos m:val="top"/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groupChrPr>
                        <m:e/>
                      </m:groupChr>
                      <m:func>
                        <m:funcPr>
                          <m:ctrlPr>
                            <a:rPr lang="en-GB" sz="32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320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sz="32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func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sz="3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3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+∁</m:t>
                      </m:r>
                    </m:oMath>
                  </m:oMathPara>
                </a14:m>
                <a:endParaRPr lang="en-GB" dirty="0">
                  <a:solidFill>
                    <a:schemeClr val="accent2"/>
                  </a:solidFill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2587" y="4303107"/>
                <a:ext cx="2799805" cy="6369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417303" y="5279947"/>
                <a:ext cx="3357394" cy="4941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ⅇ</m:t>
                          </m:r>
                        </m:e>
                        <m:sup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sup>
                      </m:sSup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ⅇ</m:t>
                          </m:r>
                        </m:e>
                        <m:sup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sSup>
                        <m:sSupPr>
                          <m:ctrlP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ⅇ</m:t>
                          </m:r>
                        </m:e>
                        <m:sup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sup>
                      </m:sSup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7303" y="5279947"/>
                <a:ext cx="3357394" cy="494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7B51BEE4-7B7B-AF4B-BF7C-2BF68EC8EE9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1339662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sz="3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GB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Exponential growth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398431" y="2992114"/>
            <a:ext cx="377770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b="1" dirty="0">
                <a:solidFill>
                  <a:srgbClr val="002060"/>
                </a:solidFill>
              </a:rPr>
              <a:t>Separable </a:t>
            </a:r>
            <a:r>
              <a:rPr lang="en-US" altLang="en-US" sz="2000" dirty="0">
                <a:solidFill>
                  <a:srgbClr val="002060"/>
                </a:solidFill>
              </a:rPr>
              <a:t>differential equation</a:t>
            </a:r>
            <a:endParaRPr lang="en-US" alt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807936" y="4103662"/>
                <a:ext cx="2867003" cy="10358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grow m:val="on"/>
                          <m:subHide m:val="on"/>
                          <m:supHide m:val="on"/>
                          <m:ctrlPr>
                            <a:rPr lang="en-GB" sz="32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GB" sz="3200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200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3200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  <m:r>
                            <a:rPr lang="en-GB" sz="32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nary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grow m:val="on"/>
                          <m:subHide m:val="on"/>
                          <m:supHide m:val="on"/>
                          <m:ctrlP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2ⅆ</m:t>
                          </m:r>
                          <m:r>
                            <a:rPr lang="en-GB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nary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7936" y="4103662"/>
                <a:ext cx="2867003" cy="10358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6502587" y="4303107"/>
                <a:ext cx="2799805" cy="6369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⇒"/>
                          <m:pos m:val="top"/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groupChrPr>
                        <m:e/>
                      </m:groupChr>
                      <m:func>
                        <m:funcPr>
                          <m:ctrlPr>
                            <a:rPr lang="en-GB" sz="32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320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sz="32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func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sz="3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3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+∁</m:t>
                      </m:r>
                    </m:oMath>
                  </m:oMathPara>
                </a14:m>
                <a:endParaRPr lang="en-GB" dirty="0">
                  <a:solidFill>
                    <a:schemeClr val="accent2"/>
                  </a:solidFill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2587" y="4303107"/>
                <a:ext cx="2799805" cy="6369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360589" y="5331154"/>
                <a:ext cx="3470822" cy="10156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6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66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ⅇ</m:t>
                          </m:r>
                        </m:e>
                        <m:sup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GB" sz="60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0589" y="5331154"/>
                <a:ext cx="3470822" cy="10156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EDFD92DA-2C4B-5DE9-CBE1-6A55F8C4037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731500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42785-C3FE-E694-4411-DAC518C8D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are differential equations?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D2A7E-38BE-C833-5D01-C4D8F0970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57670"/>
            <a:ext cx="10515600" cy="3492401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sz="2800" dirty="0">
                <a:solidFill>
                  <a:srgbClr val="002060"/>
                </a:solidFill>
              </a:rPr>
              <a:t>Equation for the rate of change of an unknown or </a:t>
            </a:r>
            <a:r>
              <a:rPr lang="en-US" altLang="en-US" sz="2800" b="1" dirty="0">
                <a:solidFill>
                  <a:srgbClr val="002060"/>
                </a:solidFill>
              </a:rPr>
              <a:t>dependent</a:t>
            </a:r>
            <a:r>
              <a:rPr lang="en-US" altLang="en-US" sz="2800" dirty="0">
                <a:solidFill>
                  <a:srgbClr val="002060"/>
                </a:solidFill>
              </a:rPr>
              <a:t> variable as a function of a known or </a:t>
            </a:r>
            <a:r>
              <a:rPr lang="en-US" altLang="en-US" sz="2800" b="1" dirty="0">
                <a:solidFill>
                  <a:srgbClr val="002060"/>
                </a:solidFill>
              </a:rPr>
              <a:t>independent</a:t>
            </a:r>
            <a:r>
              <a:rPr lang="en-US" altLang="en-US" sz="2800" dirty="0">
                <a:solidFill>
                  <a:srgbClr val="002060"/>
                </a:solidFill>
              </a:rPr>
              <a:t> variable, itself and model parameters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53530-B934-6352-33F2-9143C7C490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1951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Exponential growth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265289" y="4587487"/>
                <a:ext cx="4043992" cy="11256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6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66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Sup>
                            <m:sSubSupPr>
                              <m:ctrlPr>
                                <a:rPr lang="en-GB" sz="6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GB" sz="6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GB" sz="6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/>
                          </m:sSubSup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ⅇ</m:t>
                          </m:r>
                        </m:e>
                        <m:sup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GB" sz="60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5289" y="4587487"/>
                <a:ext cx="4043992" cy="11256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398431" y="2992114"/>
            <a:ext cx="377770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Initial conditions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423223" y="4878154"/>
                <a:ext cx="327172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ⅇ</m:t>
                          </m:r>
                        </m:e>
                        <m:sup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223" y="4878154"/>
                <a:ext cx="3271729" cy="553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sz="3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GB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898D8238-A879-F941-0BA7-50518F01EEE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26026060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Exponential growth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265289" y="4587487"/>
                <a:ext cx="4043992" cy="11256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6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66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Sup>
                            <m:sSubSupPr>
                              <m:ctrlPr>
                                <a:rPr lang="en-GB" sz="6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GB" sz="6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GB" sz="6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/>
                          </m:sSubSup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ⅇ</m:t>
                          </m:r>
                        </m:e>
                        <m:sup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GB" sz="60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5289" y="4587487"/>
                <a:ext cx="4043992" cy="11256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398431" y="2992114"/>
            <a:ext cx="377770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Appearance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2150" y="3269113"/>
            <a:ext cx="4253851" cy="354376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sz="3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GB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34857D0A-44C8-5385-FD9F-549C94C4ABC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41007289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Interpreting differential equations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02586" y="256529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Exponential growth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265290" y="4587486"/>
                <a:ext cx="3425681" cy="1064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6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66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1ⅇ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l-GR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β</m:t>
                          </m:r>
                          <m:r>
                            <a:rPr lang="en-GB" sz="6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GB" sz="60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5290" y="4587486"/>
                <a:ext cx="3425681" cy="106433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398431" y="2992114"/>
            <a:ext cx="377770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 general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l-GR" sz="36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β</m:t>
                      </m:r>
                      <m:r>
                        <a:rPr lang="en-GB" sz="3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GB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743200"/>
                <a:ext cx="1774525" cy="10518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1975" y="3855136"/>
            <a:ext cx="3658950" cy="2716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C701B45-BBEF-64B7-BDA4-4FB6B21201B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27818207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5016000" y="2066925"/>
            <a:ext cx="2160000" cy="2160000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5768699" y="2679425"/>
                <a:ext cx="654602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GB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8699" y="2679425"/>
                <a:ext cx="654602" cy="935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607607" y="2066925"/>
            <a:ext cx="1069169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Births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515226" y="2087523"/>
            <a:ext cx="1069169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Deaths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727271" y="2869926"/>
            <a:ext cx="1536030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Immigration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7928699" y="2898427"/>
            <a:ext cx="1662976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Emigration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546723" y="3709331"/>
            <a:ext cx="1536030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Predation</a:t>
            </a:r>
          </a:p>
        </p:txBody>
      </p:sp>
      <p:cxnSp>
        <p:nvCxnSpPr>
          <p:cNvPr id="10" name="Curved Connector 9"/>
          <p:cNvCxnSpPr>
            <a:stCxn id="14" idx="3"/>
            <a:endCxn id="3" idx="2"/>
          </p:cNvCxnSpPr>
          <p:nvPr/>
        </p:nvCxnSpPr>
        <p:spPr>
          <a:xfrm>
            <a:off x="4676776" y="2315423"/>
            <a:ext cx="339225" cy="831502"/>
          </a:xfrm>
          <a:prstGeom prst="curvedConnector3">
            <a:avLst>
              <a:gd name="adj1" fmla="val 50000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urved Connector 20"/>
          <p:cNvCxnSpPr>
            <a:stCxn id="16" idx="3"/>
            <a:endCxn id="3" idx="2"/>
          </p:cNvCxnSpPr>
          <p:nvPr/>
        </p:nvCxnSpPr>
        <p:spPr>
          <a:xfrm>
            <a:off x="4263302" y="3118425"/>
            <a:ext cx="752699" cy="28501"/>
          </a:xfrm>
          <a:prstGeom prst="curvedConnector3">
            <a:avLst>
              <a:gd name="adj1" fmla="val 50000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stCxn id="3" idx="6"/>
            <a:endCxn id="15" idx="1"/>
          </p:cNvCxnSpPr>
          <p:nvPr/>
        </p:nvCxnSpPr>
        <p:spPr>
          <a:xfrm flipV="1">
            <a:off x="7176001" y="2336021"/>
            <a:ext cx="339225" cy="810904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27"/>
          <p:cNvCxnSpPr>
            <a:stCxn id="3" idx="6"/>
            <a:endCxn id="17" idx="1"/>
          </p:cNvCxnSpPr>
          <p:nvPr/>
        </p:nvCxnSpPr>
        <p:spPr>
          <a:xfrm>
            <a:off x="7176001" y="3146925"/>
            <a:ext cx="752699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/>
          <p:cNvCxnSpPr>
            <a:stCxn id="3" idx="6"/>
            <a:endCxn id="18" idx="1"/>
          </p:cNvCxnSpPr>
          <p:nvPr/>
        </p:nvCxnSpPr>
        <p:spPr>
          <a:xfrm>
            <a:off x="7176001" y="3146925"/>
            <a:ext cx="370723" cy="810904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1966482" y="5303878"/>
            <a:ext cx="8259036" cy="103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Add terms to describe mechanisms in your system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Consider what will </a:t>
            </a:r>
            <a:r>
              <a:rPr lang="en-US" altLang="en-US" sz="2000" b="1" dirty="0">
                <a:solidFill>
                  <a:srgbClr val="002060"/>
                </a:solidFill>
              </a:rPr>
              <a:t>change</a:t>
            </a:r>
            <a:r>
              <a:rPr lang="en-US" altLang="en-US" sz="2000" dirty="0">
                <a:solidFill>
                  <a:srgbClr val="002060"/>
                </a:solidFill>
              </a:rPr>
              <a:t> your variable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90C9C8-E63D-9253-92D5-7BD59B23E3C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Constructing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21229568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966482" y="5303878"/>
            <a:ext cx="8259036" cy="103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Add terms to describe mechanisms in your system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Consider </a:t>
            </a:r>
            <a:r>
              <a:rPr lang="en-US" altLang="en-US" sz="2000" b="1" dirty="0">
                <a:solidFill>
                  <a:srgbClr val="002060"/>
                </a:solidFill>
              </a:rPr>
              <a:t>how</a:t>
            </a:r>
            <a:r>
              <a:rPr lang="en-US" altLang="en-US" sz="2000" dirty="0">
                <a:solidFill>
                  <a:srgbClr val="002060"/>
                </a:solidFill>
              </a:rPr>
              <a:t> it will change your variable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164895" y="2610365"/>
                <a:ext cx="3862211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𝑁𝑀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4895" y="2610365"/>
                <a:ext cx="3862211" cy="935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7DB5F6C5-3A35-3D81-5631-F0D1B735DCA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Constructing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34185387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966482" y="5303878"/>
            <a:ext cx="8259036" cy="103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Add terms to describe mechanisms in your system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Consider </a:t>
            </a:r>
            <a:r>
              <a:rPr lang="en-US" altLang="en-US" sz="2000" b="1" dirty="0">
                <a:solidFill>
                  <a:srgbClr val="002060"/>
                </a:solidFill>
              </a:rPr>
              <a:t>how</a:t>
            </a:r>
            <a:r>
              <a:rPr lang="en-US" altLang="en-US" sz="2000" dirty="0">
                <a:solidFill>
                  <a:srgbClr val="002060"/>
                </a:solidFill>
              </a:rPr>
              <a:t> it will change your variable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164895" y="2610365"/>
                <a:ext cx="3862211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𝑁𝑀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4895" y="2610365"/>
                <a:ext cx="3862211" cy="935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966481" y="3713279"/>
            <a:ext cx="8259036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5"/>
                </a:solidFill>
              </a:rPr>
              <a:t>Constant terms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5"/>
                </a:solidFill>
              </a:rPr>
              <a:t>Population independent effects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5"/>
                </a:solidFill>
              </a:rPr>
              <a:t>e.g. immigration, quota culling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E71D00-886D-D352-4B48-783C060FD83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Constructing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25450960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966482" y="5303878"/>
            <a:ext cx="8259036" cy="103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Add terms to describe mechanisms in your system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Consider </a:t>
            </a:r>
            <a:r>
              <a:rPr lang="en-US" altLang="en-US" sz="2000" b="1" dirty="0">
                <a:solidFill>
                  <a:srgbClr val="002060"/>
                </a:solidFill>
              </a:rPr>
              <a:t>how</a:t>
            </a:r>
            <a:r>
              <a:rPr lang="en-US" altLang="en-US" sz="2000" dirty="0">
                <a:solidFill>
                  <a:srgbClr val="002060"/>
                </a:solidFill>
              </a:rPr>
              <a:t> it will change your variable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164895" y="2610365"/>
                <a:ext cx="3862211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320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𝑁𝑀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4895" y="2610365"/>
                <a:ext cx="3862211" cy="935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966481" y="3713279"/>
            <a:ext cx="8259036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3"/>
                </a:solidFill>
              </a:rPr>
              <a:t>Linear terms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3"/>
                </a:solidFill>
              </a:rPr>
              <a:t>Population dependent effects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3"/>
                </a:solidFill>
              </a:rPr>
              <a:t>e.g. simple births or deaths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638EF0-36BB-8C75-8B1C-E7A7CB6E8C4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Constructing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13601687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966482" y="5303878"/>
            <a:ext cx="8259036" cy="103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Add terms to describe mechanisms in your system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Consider </a:t>
            </a:r>
            <a:r>
              <a:rPr lang="en-US" altLang="en-US" sz="2000" b="1" dirty="0">
                <a:solidFill>
                  <a:srgbClr val="002060"/>
                </a:solidFill>
              </a:rPr>
              <a:t>how</a:t>
            </a:r>
            <a:r>
              <a:rPr lang="en-US" altLang="en-US" sz="2000" dirty="0">
                <a:solidFill>
                  <a:srgbClr val="002060"/>
                </a:solidFill>
              </a:rPr>
              <a:t> it will change your variable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164895" y="2610365"/>
                <a:ext cx="3862211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sz="3200" i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3200" i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𝑁𝑀</m:t>
                      </m:r>
                    </m:oMath>
                  </m:oMathPara>
                </a14:m>
                <a:endParaRPr lang="en-GB" dirty="0">
                  <a:solidFill>
                    <a:schemeClr val="accent1"/>
                  </a:solidFill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4895" y="2610365"/>
                <a:ext cx="3862211" cy="935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966481" y="3713279"/>
            <a:ext cx="8259036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Quadratic terms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Interaction dependent effects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e.g. infection intra-species competition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C11CA4-CC33-582E-CCDD-947DF4C643C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Constructing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17478288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2486025" y="2724150"/>
            <a:ext cx="2880000" cy="2880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6829425" y="2724150"/>
            <a:ext cx="2880000" cy="288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168788" y="3902540"/>
            <a:ext cx="1514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800" b="1" dirty="0">
                <a:solidFill>
                  <a:schemeClr val="bg1"/>
                </a:solidFill>
              </a:rPr>
              <a:t>Solve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7420181" y="3902540"/>
            <a:ext cx="1698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800" b="1" dirty="0">
                <a:solidFill>
                  <a:schemeClr val="bg1"/>
                </a:solidFill>
              </a:rPr>
              <a:t>Simulate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5B4298-A846-E529-E586-1AD436B5D9A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15301996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>
            <a:off x="6829425" y="2724150"/>
            <a:ext cx="2880000" cy="288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7420181" y="3902540"/>
            <a:ext cx="1698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800" b="1" dirty="0">
                <a:solidFill>
                  <a:schemeClr val="bg1"/>
                </a:solidFill>
              </a:rPr>
              <a:t>Simulate</a:t>
            </a:r>
            <a:endParaRPr lang="en-US" altLang="en-US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6" y="2505075"/>
                <a:ext cx="150855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505075"/>
                <a:ext cx="150855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141403" y="355690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Initial condition: y=0 when t=0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101E1-6247-CEA9-8D3B-87F92AF8FF5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1971264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6B9C2-263B-4A32-DC2E-3F61F5193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are differential equations?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D049D-694B-0D84-BFF9-ECD53EB0F7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4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2526183" y="2772462"/>
                <a:ext cx="2377439" cy="11687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000" i="1">
                              <a:latin typeface="Cambria Math" panose="02040503050406030204" pitchFamily="18" charset="0"/>
                            </a:rPr>
                            <m:t>𝑑𝑁</m:t>
                          </m:r>
                        </m:num>
                        <m:den>
                          <m:r>
                            <a:rPr lang="en-GB" sz="40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GB" sz="4000" i="1">
                          <a:latin typeface="Cambria Math" panose="02040503050406030204" pitchFamily="18" charset="0"/>
                        </a:rPr>
                        <m:t>=−5</m:t>
                      </m:r>
                    </m:oMath>
                  </m:oMathPara>
                </a14:m>
                <a:endParaRPr lang="en-GB" sz="40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6183" y="2772462"/>
                <a:ext cx="2377439" cy="116878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572257" y="1950740"/>
            <a:ext cx="5047487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Equations with derivatives in them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755344" y="4762963"/>
            <a:ext cx="2658161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Rate of change in N</a:t>
            </a:r>
          </a:p>
        </p:txBody>
      </p:sp>
      <p:cxnSp>
        <p:nvCxnSpPr>
          <p:cNvPr id="10" name="Curved Connector 9"/>
          <p:cNvCxnSpPr>
            <a:stCxn id="9" idx="0"/>
            <a:endCxn id="5" idx="1"/>
          </p:cNvCxnSpPr>
          <p:nvPr/>
        </p:nvCxnSpPr>
        <p:spPr>
          <a:xfrm rot="16200000" flipV="1">
            <a:off x="2102249" y="3780787"/>
            <a:ext cx="1406111" cy="558242"/>
          </a:xfrm>
          <a:prstGeom prst="curvedConnector4">
            <a:avLst>
              <a:gd name="adj1" fmla="val 29220"/>
              <a:gd name="adj2" fmla="val 279033"/>
            </a:avLst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391914" y="3046800"/>
            <a:ext cx="504748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We will deal with </a:t>
            </a:r>
            <a:r>
              <a:rPr lang="en-US" altLang="en-US" sz="2000" b="1" dirty="0">
                <a:solidFill>
                  <a:srgbClr val="002060"/>
                </a:solidFill>
              </a:rPr>
              <a:t>ordinary</a:t>
            </a:r>
            <a:r>
              <a:rPr lang="en-US" altLang="en-US" sz="2000" dirty="0">
                <a:solidFill>
                  <a:srgbClr val="002060"/>
                </a:solidFill>
              </a:rPr>
              <a:t> differential equations. These are where the derivative only depends one variable i.e. </a:t>
            </a:r>
            <a:r>
              <a:rPr lang="en-US" altLang="en-US" sz="2000" i="1" dirty="0">
                <a:solidFill>
                  <a:srgbClr val="002060"/>
                </a:solidFill>
              </a:rPr>
              <a:t>N</a:t>
            </a:r>
            <a:r>
              <a:rPr lang="en-US" altLang="en-US" sz="2000" dirty="0">
                <a:solidFill>
                  <a:srgbClr val="002060"/>
                </a:solidFill>
              </a:rPr>
              <a:t> is a function of </a:t>
            </a:r>
            <a:r>
              <a:rPr lang="en-US" altLang="en-US" sz="2000" i="1" dirty="0">
                <a:solidFill>
                  <a:srgbClr val="002060"/>
                </a:solidFill>
              </a:rPr>
              <a:t>t</a:t>
            </a:r>
            <a:r>
              <a:rPr lang="en-US" altLang="en-US" sz="2000" dirty="0">
                <a:solidFill>
                  <a:srgbClr val="002060"/>
                </a:solidFill>
              </a:rPr>
              <a:t> </a:t>
            </a:r>
            <a:r>
              <a:rPr lang="en-US" altLang="en-US" sz="2000" b="1" dirty="0">
                <a:solidFill>
                  <a:srgbClr val="002060"/>
                </a:solidFill>
              </a:rPr>
              <a:t>only</a:t>
            </a:r>
            <a:r>
              <a:rPr lang="en-US" altLang="en-US" sz="2000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30254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>
            <a:off x="6829425" y="2724150"/>
            <a:ext cx="2880000" cy="288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7420181" y="3902540"/>
            <a:ext cx="1698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800" b="1" dirty="0">
                <a:solidFill>
                  <a:schemeClr val="bg1"/>
                </a:solidFill>
              </a:rPr>
              <a:t>Simulate</a:t>
            </a:r>
            <a:endParaRPr lang="en-US" altLang="en-US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71826" y="2505075"/>
                <a:ext cx="1508555" cy="105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6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826" y="2505075"/>
                <a:ext cx="1508555" cy="1051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141403" y="3556901"/>
            <a:ext cx="3569398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Initial condition: y=0 when t=0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1404" y="3977446"/>
            <a:ext cx="3433425" cy="268118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D570C9C-1E69-90B3-AB9C-F3B3E795498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Examining mathematical models</a:t>
            </a:r>
          </a:p>
        </p:txBody>
      </p:sp>
    </p:spTree>
    <p:extLst>
      <p:ext uri="{BB962C8B-B14F-4D97-AF65-F5344CB8AC3E}">
        <p14:creationId xmlns:p14="http://schemas.microsoft.com/office/powerpoint/2010/main" val="6017059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94839" y="1951077"/>
            <a:ext cx="480232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Euler’s method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330307" y="2686050"/>
                <a:ext cx="5531386" cy="12448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𝛿</m:t>
                          </m:r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GB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𝛿</m:t>
                      </m:r>
                      <m:r>
                        <a:rPr lang="en-GB" sz="3600" i="1"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GB" sz="3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ⅆ</m:t>
                              </m:r>
                              <m:r>
                                <a:rPr lang="en-GB" sz="3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GB" sz="3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ⅆ</m:t>
                              </m:r>
                              <m:r>
                                <a:rPr lang="en-GB" sz="36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307" y="2686050"/>
                <a:ext cx="5531386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4296000" y="4067175"/>
            <a:ext cx="3600000" cy="2305050"/>
            <a:chOff x="1806307" y="4086225"/>
            <a:chExt cx="3600000" cy="2305050"/>
          </a:xfrm>
        </p:grpSpPr>
        <p:cxnSp>
          <p:nvCxnSpPr>
            <p:cNvPr id="9" name="Straight Arrow Connector 8"/>
            <p:cNvCxnSpPr/>
            <p:nvPr/>
          </p:nvCxnSpPr>
          <p:spPr>
            <a:xfrm flipV="1">
              <a:off x="1806307" y="4086225"/>
              <a:ext cx="0" cy="2295525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1806307" y="6391275"/>
              <a:ext cx="3600000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Arc 10"/>
          <p:cNvSpPr/>
          <p:nvPr/>
        </p:nvSpPr>
        <p:spPr>
          <a:xfrm rot="8874020">
            <a:off x="3950807" y="3092348"/>
            <a:ext cx="3331538" cy="2426282"/>
          </a:xfrm>
          <a:prstGeom prst="arc">
            <a:avLst>
              <a:gd name="adj1" fmla="val 11578352"/>
              <a:gd name="adj2" fmla="val 20546197"/>
            </a:avLst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5181600" y="4893763"/>
            <a:ext cx="1838262" cy="110698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96000" y="5438776"/>
            <a:ext cx="0" cy="92392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019925" y="4460082"/>
            <a:ext cx="0" cy="1957387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356758" y="4460081"/>
            <a:ext cx="4615793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263226" y="5438774"/>
            <a:ext cx="1832774" cy="13628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Rectangle 26"/>
              <p:cNvSpPr/>
              <p:nvPr/>
            </p:nvSpPr>
            <p:spPr>
              <a:xfrm>
                <a:off x="2881096" y="4236063"/>
                <a:ext cx="147566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𝛿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096" y="4236063"/>
                <a:ext cx="1475660" cy="461665"/>
              </a:xfrm>
              <a:prstGeom prst="rect">
                <a:avLst/>
              </a:prstGeom>
              <a:blipFill>
                <a:blip r:embed="rId3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Rectangle 28"/>
              <p:cNvSpPr/>
              <p:nvPr/>
            </p:nvSpPr>
            <p:spPr>
              <a:xfrm>
                <a:off x="3211346" y="5214938"/>
                <a:ext cx="81516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1346" y="5214938"/>
                <a:ext cx="815160" cy="461665"/>
              </a:xfrm>
              <a:prstGeom prst="rect">
                <a:avLst/>
              </a:prstGeom>
              <a:blipFill>
                <a:blip r:embed="rId4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Rectangle 29"/>
              <p:cNvSpPr/>
              <p:nvPr/>
            </p:nvSpPr>
            <p:spPr>
              <a:xfrm>
                <a:off x="5904538" y="6339796"/>
                <a:ext cx="3829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4538" y="6339796"/>
                <a:ext cx="382925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Rectangle 30"/>
              <p:cNvSpPr/>
              <p:nvPr/>
            </p:nvSpPr>
            <p:spPr>
              <a:xfrm>
                <a:off x="6498151" y="6339796"/>
                <a:ext cx="104342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GB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8151" y="6339796"/>
                <a:ext cx="1043427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Straight Connector 33"/>
          <p:cNvCxnSpPr/>
          <p:nvPr/>
        </p:nvCxnSpPr>
        <p:spPr>
          <a:xfrm flipH="1" flipV="1">
            <a:off x="7019864" y="4876729"/>
            <a:ext cx="1952686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7436454" y="4460081"/>
            <a:ext cx="0" cy="433682"/>
          </a:xfrm>
          <a:prstGeom prst="straightConnector1">
            <a:avLst/>
          </a:prstGeom>
          <a:ln w="762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7407243" y="4428424"/>
            <a:ext cx="92027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chemeClr val="accent6"/>
                </a:solidFill>
              </a:rPr>
              <a:t>Error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8963437" y="4143729"/>
            <a:ext cx="1196465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/>
              <a:t>Actual y</a:t>
            </a: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8963436" y="4527936"/>
            <a:ext cx="1475964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/>
              <a:t>Predicted 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C8441-7C5D-413D-FD2D-3B954E54AB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How computers solve differential equations</a:t>
            </a:r>
          </a:p>
        </p:txBody>
      </p:sp>
    </p:spTree>
    <p:extLst>
      <p:ext uri="{BB962C8B-B14F-4D97-AF65-F5344CB8AC3E}">
        <p14:creationId xmlns:p14="http://schemas.microsoft.com/office/powerpoint/2010/main" val="18972164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183283" y="2021122"/>
            <a:ext cx="7825435" cy="420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dirty="0">
                <a:solidFill>
                  <a:srgbClr val="002060"/>
                </a:solidFill>
              </a:rPr>
              <a:t>Differential equations are equations describing continuous change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dirty="0">
                <a:solidFill>
                  <a:srgbClr val="002060"/>
                </a:solidFill>
              </a:rPr>
              <a:t>They can be used to describe abstractions of reality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dirty="0">
                <a:solidFill>
                  <a:srgbClr val="002060"/>
                </a:solidFill>
              </a:rPr>
              <a:t>The model can be built from components which affect how the dependent variable changes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dirty="0">
                <a:solidFill>
                  <a:srgbClr val="002060"/>
                </a:solidFill>
              </a:rPr>
              <a:t>We can solve and simulate these models in order to gain insight into the abstracted system they describe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CE8C85-8081-F82B-5BF7-EE31DA5C103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4150301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6B9C2-263B-4A32-DC2E-3F61F5193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are differential equations?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D049D-694B-0D84-BFF9-ECD53EB0F7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5</a:t>
            </a:fld>
            <a:endParaRPr lang="en-GB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572257" y="1950740"/>
            <a:ext cx="5047487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Equations with derivatives in them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420113" y="3019978"/>
                <a:ext cx="2054793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GB" sz="1400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0113" y="3019978"/>
                <a:ext cx="2054793" cy="935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6661709" y="3019978"/>
                <a:ext cx="3230884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>
                          <a:latin typeface="Cambria Math" panose="02040503050406030204" pitchFamily="18" charset="0"/>
                        </a:rPr>
                        <m:t>𝜅</m:t>
                      </m:r>
                      <m:func>
                        <m:func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3200" i="1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GB" sz="3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</m:d>
                        </m:e>
                      </m:func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1709" y="3019978"/>
                <a:ext cx="3230884" cy="935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3643053" y="4780484"/>
                <a:ext cx="4905895" cy="9881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ⅆ</m:t>
                              </m:r>
                            </m:e>
                            <m:sup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sSup>
                            <m:sSupPr>
                              <m:ctrlPr>
                                <a:rPr lang="en-GB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+3</m:t>
                      </m:r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3200" i="1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053" y="4780484"/>
                <a:ext cx="4905895" cy="9881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2797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DA451-94BF-F86A-C992-354650A27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</a:t>
            </a:r>
            <a:r>
              <a:rPr lang="en-US" i="1" dirty="0"/>
              <a:t>ordinary</a:t>
            </a:r>
            <a:r>
              <a:rPr lang="en-US" dirty="0"/>
              <a:t> differential equations?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DB84CA-72A8-1803-3405-45CBCB5C62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6</a:t>
            </a:fld>
            <a:endParaRPr lang="en-GB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536533" y="1716303"/>
            <a:ext cx="6867143" cy="142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Equation for the rate of change of an unknown or </a:t>
            </a:r>
            <a:r>
              <a:rPr lang="en-US" altLang="en-US" sz="2000" b="1" dirty="0">
                <a:solidFill>
                  <a:srgbClr val="002060"/>
                </a:solidFill>
              </a:rPr>
              <a:t>dependent</a:t>
            </a:r>
            <a:r>
              <a:rPr lang="en-US" altLang="en-US" sz="2000" dirty="0">
                <a:solidFill>
                  <a:srgbClr val="002060"/>
                </a:solidFill>
              </a:rPr>
              <a:t> variable as a function of a known or </a:t>
            </a:r>
            <a:r>
              <a:rPr lang="en-US" altLang="en-US" sz="2000" b="1" dirty="0">
                <a:solidFill>
                  <a:srgbClr val="002060"/>
                </a:solidFill>
              </a:rPr>
              <a:t>independent</a:t>
            </a:r>
            <a:r>
              <a:rPr lang="en-US" altLang="en-US" sz="2000" dirty="0">
                <a:solidFill>
                  <a:srgbClr val="002060"/>
                </a:solidFill>
              </a:rPr>
              <a:t> variable, itself and model parameters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4020595" y="3465726"/>
                <a:ext cx="3899016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GB" sz="3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0595" y="3465726"/>
                <a:ext cx="3899016" cy="935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5088901" y="4852525"/>
                <a:ext cx="176240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8901" y="4852525"/>
                <a:ext cx="1762406" cy="4924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9993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662428" y="1766008"/>
            <a:ext cx="6867143" cy="95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Describing a piece of reality through mathematical shorthand can help us understand what is going on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083940" y="5167196"/>
            <a:ext cx="283646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i="1" dirty="0">
                <a:solidFill>
                  <a:srgbClr val="002060"/>
                </a:solidFill>
              </a:rPr>
              <a:t>N</a:t>
            </a:r>
            <a:r>
              <a:rPr lang="en-US" altLang="en-US" sz="2000" dirty="0">
                <a:solidFill>
                  <a:srgbClr val="002060"/>
                </a:solidFill>
              </a:rPr>
              <a:t>=Number of particles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i="1" dirty="0">
                <a:solidFill>
                  <a:srgbClr val="002060"/>
                </a:solidFill>
              </a:rPr>
              <a:t>λ</a:t>
            </a:r>
            <a:r>
              <a:rPr lang="en-US" altLang="en-US" sz="2000" dirty="0">
                <a:solidFill>
                  <a:srgbClr val="002060"/>
                </a:solidFill>
              </a:rPr>
              <a:t>= rate of decay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t=time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893" y="4297456"/>
            <a:ext cx="3581100" cy="219866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7474779" y="4238402"/>
                <a:ext cx="2054793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GB" sz="140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4779" y="4238402"/>
                <a:ext cx="2054793" cy="935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121714" y="3668395"/>
            <a:ext cx="2836469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Radioactive decay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3A5FE8-664D-86D4-2C3C-A39C80CC24D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What can they do for us?</a:t>
            </a:r>
          </a:p>
        </p:txBody>
      </p:sp>
    </p:spTree>
    <p:extLst>
      <p:ext uri="{BB962C8B-B14F-4D97-AF65-F5344CB8AC3E}">
        <p14:creationId xmlns:p14="http://schemas.microsoft.com/office/powerpoint/2010/main" val="2148335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662428" y="1766008"/>
            <a:ext cx="6867143" cy="95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Describing a piece of reality through mathematical shorthand can help us understand what is going 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893" y="4297456"/>
            <a:ext cx="3581100" cy="219866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7474779" y="4238402"/>
                <a:ext cx="2054793" cy="9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GB" sz="140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4779" y="4238402"/>
                <a:ext cx="2054793" cy="935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121714" y="3668395"/>
            <a:ext cx="2836469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Radioactive decay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3A5FE8-664D-86D4-2C3C-A39C80CC24D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What can they do for us?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BDA4DC-4634-1840-6746-8260B59E28E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5618" y="3429000"/>
            <a:ext cx="3935496" cy="332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246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752600" y="1489076"/>
            <a:ext cx="868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b="1" dirty="0">
                <a:solidFill>
                  <a:srgbClr val="23166D"/>
                </a:solidFill>
              </a:rPr>
              <a:t>What can they do for us?</a:t>
            </a:r>
            <a:endParaRPr lang="en-US" altLang="en-US" sz="2000" dirty="0">
              <a:solidFill>
                <a:srgbClr val="23166D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008632" y="2347550"/>
            <a:ext cx="3685032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dirty="0">
                <a:solidFill>
                  <a:srgbClr val="002060"/>
                </a:solidFill>
              </a:rPr>
              <a:t>Objects falling due to gravity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632" y="3298359"/>
            <a:ext cx="2362540" cy="285734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5364480" y="3798572"/>
            <a:ext cx="1203960" cy="1040129"/>
            <a:chOff x="5303520" y="3486151"/>
            <a:chExt cx="1203960" cy="104012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8" name="Oval 7"/>
            <p:cNvSpPr/>
            <p:nvPr/>
          </p:nvSpPr>
          <p:spPr>
            <a:xfrm>
              <a:off x="5303520" y="3649980"/>
              <a:ext cx="1203960" cy="876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730240" y="3619500"/>
              <a:ext cx="777240" cy="7543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303520" y="3611880"/>
              <a:ext cx="777240" cy="76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  <p:sp>
          <p:nvSpPr>
            <p:cNvPr id="15" name="Arc 14"/>
            <p:cNvSpPr/>
            <p:nvPr/>
          </p:nvSpPr>
          <p:spPr>
            <a:xfrm rot="14274933">
              <a:off x="5920740" y="3444241"/>
              <a:ext cx="213360" cy="297180"/>
            </a:xfrm>
            <a:prstGeom prst="arc">
              <a:avLst/>
            </a:prstGeom>
            <a:ln w="762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endParaRPr>
            </a:p>
          </p:txBody>
        </p:sp>
      </p:grp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568441" y="5579543"/>
            <a:ext cx="3870960" cy="103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i="1" dirty="0">
                <a:solidFill>
                  <a:srgbClr val="002060"/>
                </a:solidFill>
              </a:rPr>
              <a:t>x</a:t>
            </a:r>
            <a:r>
              <a:rPr lang="en-US" altLang="en-US" sz="2000" dirty="0">
                <a:solidFill>
                  <a:srgbClr val="002060"/>
                </a:solidFill>
              </a:rPr>
              <a:t>=Position of apple</a:t>
            </a:r>
          </a:p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en-US" sz="2000" i="1" dirty="0">
                <a:solidFill>
                  <a:srgbClr val="002060"/>
                </a:solidFill>
              </a:rPr>
              <a:t>g</a:t>
            </a:r>
            <a:r>
              <a:rPr lang="en-US" altLang="en-US" sz="2000" dirty="0">
                <a:solidFill>
                  <a:srgbClr val="002060"/>
                </a:solidFill>
              </a:rPr>
              <a:t>= Acceleration due to gravity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7583798" y="3811222"/>
                <a:ext cx="1840247" cy="9881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sz="32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3200" dirty="0">
                                  <a:latin typeface="Cambria Math" panose="02040503050406030204" pitchFamily="18" charset="0"/>
                                </a:rPr>
                                <m:t>ⅆ</m:t>
                              </m:r>
                            </m:e>
                            <m:sup>
                              <m:r>
                                <a:rPr lang="en-GB" sz="3200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sz="32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GB" sz="3200" dirty="0">
                              <a:latin typeface="Cambria Math" panose="02040503050406030204" pitchFamily="18" charset="0"/>
                            </a:rPr>
                            <m:t>ⅆ</m:t>
                          </m:r>
                          <m:sSup>
                            <m:sSupPr>
                              <m:ctrlPr>
                                <a:rPr lang="en-GB" sz="32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3200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GB" sz="3200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 sz="3200" dirty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GB" sz="3200" i="1" dirty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3798" y="3811222"/>
                <a:ext cx="1840247" cy="98815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4597746"/>
      </p:ext>
    </p:extLst>
  </p:cSld>
  <p:clrMapOvr>
    <a:masterClrMapping/>
  </p:clrMapOvr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1027</TotalTime>
  <Words>1111</Words>
  <Application>Microsoft Office PowerPoint</Application>
  <PresentationFormat>Widescreen</PresentationFormat>
  <Paragraphs>265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NSimSun</vt:lpstr>
      <vt:lpstr>Arial</vt:lpstr>
      <vt:lpstr>Calibri</vt:lpstr>
      <vt:lpstr>Cambria Math</vt:lpstr>
      <vt:lpstr>Century Gothic</vt:lpstr>
      <vt:lpstr>VIMC_ppt7</vt:lpstr>
      <vt:lpstr>Mathematical modelling for vaccine-preventable diseases</vt:lpstr>
      <vt:lpstr>Outline</vt:lpstr>
      <vt:lpstr>What are differential equations?</vt:lpstr>
      <vt:lpstr>What are differential equations?</vt:lpstr>
      <vt:lpstr>What are differential equations?</vt:lpstr>
      <vt:lpstr>What are ordinary differential equations?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80</cp:revision>
  <dcterms:created xsi:type="dcterms:W3CDTF">2018-03-18T15:49:19Z</dcterms:created>
  <dcterms:modified xsi:type="dcterms:W3CDTF">2024-08-27T16:18:22Z</dcterms:modified>
</cp:coreProperties>
</file>