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9"/>
  </p:notesMasterIdLst>
  <p:sldIdLst>
    <p:sldId id="352" r:id="rId2"/>
    <p:sldId id="351" r:id="rId3"/>
    <p:sldId id="342" r:id="rId4"/>
    <p:sldId id="344" r:id="rId5"/>
    <p:sldId id="346" r:id="rId6"/>
    <p:sldId id="345" r:id="rId7"/>
    <p:sldId id="278" r:id="rId8"/>
    <p:sldId id="259" r:id="rId9"/>
    <p:sldId id="347" r:id="rId10"/>
    <p:sldId id="343" r:id="rId11"/>
    <p:sldId id="348" r:id="rId12"/>
    <p:sldId id="353" r:id="rId13"/>
    <p:sldId id="331" r:id="rId14"/>
    <p:sldId id="349" r:id="rId15"/>
    <p:sldId id="333" r:id="rId16"/>
    <p:sldId id="275" r:id="rId17"/>
    <p:sldId id="340" r:id="rId18"/>
    <p:sldId id="350" r:id="rId19"/>
    <p:sldId id="257" r:id="rId20"/>
    <p:sldId id="258" r:id="rId21"/>
    <p:sldId id="354" r:id="rId22"/>
    <p:sldId id="260" r:id="rId23"/>
    <p:sldId id="261" r:id="rId24"/>
    <p:sldId id="262" r:id="rId25"/>
    <p:sldId id="264" r:id="rId26"/>
    <p:sldId id="263" r:id="rId27"/>
    <p:sldId id="355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351"/>
            <p14:sldId id="342"/>
            <p14:sldId id="344"/>
            <p14:sldId id="346"/>
            <p14:sldId id="345"/>
            <p14:sldId id="278"/>
            <p14:sldId id="259"/>
            <p14:sldId id="347"/>
            <p14:sldId id="343"/>
            <p14:sldId id="348"/>
            <p14:sldId id="353"/>
            <p14:sldId id="331"/>
            <p14:sldId id="349"/>
            <p14:sldId id="333"/>
            <p14:sldId id="275"/>
            <p14:sldId id="340"/>
            <p14:sldId id="350"/>
            <p14:sldId id="257"/>
            <p14:sldId id="258"/>
            <p14:sldId id="354"/>
            <p14:sldId id="260"/>
            <p14:sldId id="261"/>
            <p14:sldId id="262"/>
            <p14:sldId id="264"/>
            <p14:sldId id="263"/>
            <p14:sldId id="35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35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F15628-7245-F54E-9127-6DEF57BFAD0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94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jkc2@cam.ac.u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26/science.287.5453.667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8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emf"/><Relationship Id="rId11" Type="http://schemas.openxmlformats.org/officeDocument/2006/relationships/image" Target="../media/image54.png"/><Relationship Id="rId5" Type="http://schemas.openxmlformats.org/officeDocument/2006/relationships/oleObject" Target="../embeddings/oleObject7.bin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8.emf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oleObject" Target="../embeddings/oleObject14.bin"/><Relationship Id="rId18" Type="http://schemas.openxmlformats.org/officeDocument/2006/relationships/oleObject" Target="../embeddings/oleObject17.bin"/><Relationship Id="rId3" Type="http://schemas.openxmlformats.org/officeDocument/2006/relationships/image" Target="../media/image65.emf"/><Relationship Id="rId21" Type="http://schemas.openxmlformats.org/officeDocument/2006/relationships/image" Target="../media/image72.emf"/><Relationship Id="rId7" Type="http://schemas.openxmlformats.org/officeDocument/2006/relationships/image" Target="../media/image67.emf"/><Relationship Id="rId12" Type="http://schemas.openxmlformats.org/officeDocument/2006/relationships/image" Target="../media/image69.emf"/><Relationship Id="rId17" Type="http://schemas.openxmlformats.org/officeDocument/2006/relationships/image" Target="../media/image71.emf"/><Relationship Id="rId2" Type="http://schemas.openxmlformats.org/officeDocument/2006/relationships/oleObject" Target="../embeddings/oleObject8.bin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3.bin"/><Relationship Id="rId24" Type="http://schemas.openxmlformats.org/officeDocument/2006/relationships/image" Target="../media/image73.emf"/><Relationship Id="rId5" Type="http://schemas.openxmlformats.org/officeDocument/2006/relationships/image" Target="../media/image66.emf"/><Relationship Id="rId15" Type="http://schemas.openxmlformats.org/officeDocument/2006/relationships/oleObject" Target="../embeddings/oleObject15.bin"/><Relationship Id="rId23" Type="http://schemas.openxmlformats.org/officeDocument/2006/relationships/oleObject" Target="../embeddings/oleObject20.bin"/><Relationship Id="rId10" Type="http://schemas.openxmlformats.org/officeDocument/2006/relationships/image" Target="../media/image68.emf"/><Relationship Id="rId19" Type="http://schemas.openxmlformats.org/officeDocument/2006/relationships/image" Target="../media/image48.emf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70.emf"/><Relationship Id="rId22" Type="http://schemas.openxmlformats.org/officeDocument/2006/relationships/oleObject" Target="../embeddings/oleObject1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7554/eLife.27694.001" TargetMode="External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ciencedirect.com/science/article/pii/S0264410X18310491?via%3Dihub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6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11.png"/><Relationship Id="rId10" Type="http://schemas.openxmlformats.org/officeDocument/2006/relationships/image" Target="../media/image15.emf"/><Relationship Id="rId4" Type="http://schemas.openxmlformats.org/officeDocument/2006/relationships/image" Target="../media/image10.png"/><Relationship Id="rId9" Type="http://schemas.openxmlformats.org/officeDocument/2006/relationships/oleObject" Target="../embeddings/oleObject1.bin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1.png"/><Relationship Id="rId7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10" Type="http://schemas.openxmlformats.org/officeDocument/2006/relationships/image" Target="../media/image24.png"/><Relationship Id="rId4" Type="http://schemas.openxmlformats.org/officeDocument/2006/relationships/image" Target="../media/image10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2367259" y="3720226"/>
            <a:ext cx="745749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Epidemiology lecture 7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Modelling vaccine effects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Andrew J K Conlan &amp; Katy Gaythorpe</a:t>
            </a:r>
          </a:p>
          <a:p>
            <a:pPr algn="ctr"/>
            <a:r>
              <a:rPr lang="en-US" sz="2400" dirty="0">
                <a:latin typeface="Century Gothic" panose="020B0502020202020204" pitchFamily="34" charset="0"/>
                <a:hlinkClick r:id="rId3"/>
              </a:rPr>
              <a:t>ajkc2@cam.ac.uk</a:t>
            </a:r>
            <a:r>
              <a:rPr lang="en-US" sz="2400" dirty="0">
                <a:latin typeface="Century Gothic" panose="020B0502020202020204" pitchFamily="34" charset="0"/>
              </a:rPr>
              <a:t> &amp; k.gaythorpe@imperial.ac.uk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BB6-D41C-91BA-245B-3076545FA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Baskerville" panose="02020502070401020303" pitchFamily="18" charset="0"/>
              </a:rPr>
              <a:t>Seasonality in Transmission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7DD13C-DD24-9578-6C63-0F70F7A174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87218"/>
            <a:ext cx="5417218" cy="38884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4E6CBA-83C3-7671-5616-62F2545A7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680" y="1787664"/>
            <a:ext cx="5416596" cy="388798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C2EEAB6-F05B-4D0A-9660-5CD24D3F4296}"/>
                  </a:ext>
                </a:extLst>
              </p:cNvPr>
              <p:cNvSpPr txBox="1"/>
              <p:nvPr/>
            </p:nvSpPr>
            <p:spPr>
              <a:xfrm>
                <a:off x="6424551" y="6045230"/>
                <a:ext cx="2505878" cy="6853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GB" sz="2160" i="1"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160" i="1"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  <m:groupChr>
                      <m:groupChrPr>
                        <m:chr m:val="→"/>
                        <m:vertJc m:val="bot"/>
                        <m:ctrlPr>
                          <a:rPr lang="en-GB" sz="2160" i="1">
                            <a:ea typeface="Cambria Math" panose="02040503050406030204" pitchFamily="18" charset="0"/>
                          </a:rPr>
                        </m:ctrlPr>
                      </m:groupChrPr>
                      <m:e/>
                    </m:groupChr>
                    <m:f>
                      <m:fPr>
                        <m:ctrlPr>
                          <a:rPr lang="en-GB" sz="2160" i="1"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GB" sz="2160" i="1"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sz="2160" i="1">
                                <a:ea typeface="Cambria Math" panose="02040503050406030204" pitchFamily="18" charset="0"/>
                              </a:rPr>
                              <m:t>𝜇</m:t>
                            </m:r>
                          </m:e>
                          <m:sup>
                            <m:r>
                              <a:rPr lang="en-GB" sz="2160" i="1"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num>
                      <m:den>
                        <m:r>
                          <a:rPr lang="en-GB" sz="2160" i="1">
                            <a:ea typeface="Cambria Math" panose="02040503050406030204" pitchFamily="18" charset="0"/>
                          </a:rPr>
                          <m:t>𝜇</m:t>
                        </m:r>
                      </m:den>
                    </m:f>
                    <m:r>
                      <a:rPr lang="en-GB" sz="2160" i="1">
                        <a:ea typeface="Cambria Math" panose="02040503050406030204" pitchFamily="18" charset="0"/>
                      </a:rPr>
                      <m:t>(1−</m:t>
                    </m:r>
                    <m:r>
                      <a:rPr lang="en-GB" sz="2160" i="1">
                        <a:ea typeface="Cambria Math" panose="02040503050406030204" pitchFamily="18" charset="0"/>
                      </a:rPr>
                      <m:t>𝑝</m:t>
                    </m:r>
                    <m:r>
                      <a:rPr lang="en-GB" sz="2160" i="1"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160" dirty="0">
                    <a:ea typeface="Baskerville" panose="02020502070401020303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GB" sz="2160" i="1"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160" i="1"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</m:oMath>
                </a14:m>
                <a:endParaRPr lang="en-US" sz="2160" dirty="0">
                  <a:ea typeface="Baskerville" panose="02020502070401020303" pitchFamily="18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C2EEAB6-F05B-4D0A-9660-5CD24D3F42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4551" y="6045230"/>
                <a:ext cx="2505878" cy="6853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B0DDAA70-B735-2BEE-9824-1F84DC1404B7}"/>
              </a:ext>
            </a:extLst>
          </p:cNvPr>
          <p:cNvSpPr txBox="1"/>
          <p:nvPr/>
        </p:nvSpPr>
        <p:spPr>
          <a:xfrm>
            <a:off x="6355229" y="5675650"/>
            <a:ext cx="36545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ea typeface="Baskerville" panose="02020502070401020303" pitchFamily="18" charset="0"/>
              </a:rPr>
              <a:t>Effective Transmission Rate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E6F8B14-0A15-7925-5237-DAD3A74376D7}"/>
                  </a:ext>
                </a:extLst>
              </p:cNvPr>
              <p:cNvSpPr txBox="1"/>
              <p:nvPr/>
            </p:nvSpPr>
            <p:spPr>
              <a:xfrm>
                <a:off x="2670772" y="5610580"/>
                <a:ext cx="3356045" cy="10397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i="1" dirty="0"/>
                      <m:t>𝑝</m:t>
                    </m:r>
                  </m:oMath>
                </a14:m>
                <a:r>
                  <a:rPr lang="en-US" sz="2000" dirty="0">
                    <a:ea typeface="Baskerville" panose="02020502070401020303" pitchFamily="18" charset="0"/>
                  </a:rPr>
                  <a:t>   proportion vaccinated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/>
                        </m:ctrlPr>
                      </m:sSupPr>
                      <m:e>
                        <m:r>
                          <a:rPr lang="en-US" sz="2000" i="1">
                            <a:ea typeface="Cambria Math" panose="02040503050406030204" pitchFamily="18" charset="0"/>
                          </a:rPr>
                          <m:t>𝜇</m:t>
                        </m:r>
                      </m:e>
                      <m:sup>
                        <m:r>
                          <a:rPr lang="en-GB" sz="2000" i="1"/>
                          <m:t>′</m:t>
                        </m:r>
                      </m:sup>
                    </m:sSup>
                  </m:oMath>
                </a14:m>
                <a:r>
                  <a:rPr lang="en-US" sz="2000" dirty="0">
                    <a:ea typeface="Baskerville" panose="02020502070401020303" pitchFamily="18" charset="0"/>
                  </a:rPr>
                  <a:t>  ”new” birth rate</a:t>
                </a:r>
              </a:p>
              <a:p>
                <a14:m>
                  <m:oMath xmlns:m="http://schemas.openxmlformats.org/officeDocument/2006/math">
                    <m:r>
                      <a:rPr lang="en-US" sz="2000" i="1"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000" dirty="0">
                    <a:ea typeface="Baskerville" panose="02020502070401020303" pitchFamily="18" charset="0"/>
                  </a:rPr>
                  <a:t>   ”old” birth rate</a:t>
                </a: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E6F8B14-0A15-7925-5237-DAD3A74376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0772" y="5610580"/>
                <a:ext cx="3356045" cy="1039772"/>
              </a:xfrm>
              <a:prstGeom prst="rect">
                <a:avLst/>
              </a:prstGeom>
              <a:blipFill>
                <a:blip r:embed="rId5"/>
                <a:stretch>
                  <a:fillRect t="-2924" r="-1815" b="-93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5431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B9C7B-09D2-073F-3FAD-EE9CEC5E9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+mn-lt"/>
                <a:ea typeface="Baskerville" panose="02020502070401020303" pitchFamily="18" charset="0"/>
              </a:rPr>
              <a:t>Bifurcation diagram for term-time forcing model</a:t>
            </a:r>
            <a:endParaRPr lang="en-US" dirty="0">
              <a:latin typeface="+mn-lt"/>
              <a:ea typeface="Baskerville" panose="02020502070401020303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843E5BA-3C82-404E-4BF4-A574FF180EE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15" y="1700808"/>
            <a:ext cx="6423102" cy="452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76541A-AACB-DCF0-8AB0-BBA085033488}"/>
              </a:ext>
            </a:extLst>
          </p:cNvPr>
          <p:cNvSpPr txBox="1"/>
          <p:nvPr/>
        </p:nvSpPr>
        <p:spPr>
          <a:xfrm>
            <a:off x="6960096" y="6082403"/>
            <a:ext cx="63348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solidFill>
                  <a:srgbClr val="595959"/>
                </a:solidFill>
                <a:hlinkClick r:id="rId3"/>
              </a:rPr>
              <a:t>Earn et al. </a:t>
            </a:r>
          </a:p>
          <a:p>
            <a:r>
              <a:rPr lang="en-GB" sz="1600" u="sng" dirty="0">
                <a:solidFill>
                  <a:srgbClr val="595959"/>
                </a:solidFill>
                <a:hlinkClick r:id="rId3"/>
              </a:rPr>
              <a:t>DOI: 10.1126/science.287.5453.667</a:t>
            </a:r>
            <a:endParaRPr lang="en-GB" sz="1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C266382-1F86-EB4A-76CE-3D6C249AA010}"/>
                  </a:ext>
                </a:extLst>
              </p:cNvPr>
              <p:cNvSpPr txBox="1"/>
              <p:nvPr/>
            </p:nvSpPr>
            <p:spPr>
              <a:xfrm>
                <a:off x="3071664" y="6158354"/>
                <a:ext cx="2505878" cy="6853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GB" sz="2160" i="1"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160" i="1"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  <m:groupChr>
                      <m:groupChrPr>
                        <m:chr m:val="→"/>
                        <m:vertJc m:val="bot"/>
                        <m:ctrlPr>
                          <a:rPr lang="en-GB" sz="2160" i="1">
                            <a:ea typeface="Cambria Math" panose="02040503050406030204" pitchFamily="18" charset="0"/>
                          </a:rPr>
                        </m:ctrlPr>
                      </m:groupChrPr>
                      <m:e/>
                    </m:groupChr>
                    <m:f>
                      <m:fPr>
                        <m:ctrlPr>
                          <a:rPr lang="en-GB" sz="2160" i="1"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GB" sz="2160" i="1"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sz="2160" i="1">
                                <a:ea typeface="Cambria Math" panose="02040503050406030204" pitchFamily="18" charset="0"/>
                              </a:rPr>
                              <m:t>𝜇</m:t>
                            </m:r>
                          </m:e>
                          <m:sup>
                            <m:r>
                              <a:rPr lang="en-GB" sz="2160" i="1"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num>
                      <m:den>
                        <m:r>
                          <a:rPr lang="en-GB" sz="2160" i="1">
                            <a:ea typeface="Cambria Math" panose="02040503050406030204" pitchFamily="18" charset="0"/>
                          </a:rPr>
                          <m:t>𝜇</m:t>
                        </m:r>
                      </m:den>
                    </m:f>
                    <m:r>
                      <a:rPr lang="en-GB" sz="2160" i="1">
                        <a:ea typeface="Cambria Math" panose="02040503050406030204" pitchFamily="18" charset="0"/>
                      </a:rPr>
                      <m:t>(1−</m:t>
                    </m:r>
                    <m:r>
                      <a:rPr lang="en-GB" sz="2160" i="1">
                        <a:ea typeface="Cambria Math" panose="02040503050406030204" pitchFamily="18" charset="0"/>
                      </a:rPr>
                      <m:t>𝑝</m:t>
                    </m:r>
                    <m:r>
                      <a:rPr lang="en-GB" sz="2160" i="1"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160" dirty="0">
                    <a:ea typeface="Baskerville" panose="02020502070401020303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GB" sz="2160" i="1"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160" i="1"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</m:oMath>
                </a14:m>
                <a:endParaRPr lang="en-US" sz="2160" dirty="0">
                  <a:ea typeface="Baskerville" panose="02020502070401020303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C266382-1F86-EB4A-76CE-3D6C249AA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664" y="6158354"/>
                <a:ext cx="2505878" cy="6853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DBEEAEBF-B75F-CD96-C692-6D24C7BB1558}"/>
              </a:ext>
            </a:extLst>
          </p:cNvPr>
          <p:cNvSpPr txBox="1"/>
          <p:nvPr/>
        </p:nvSpPr>
        <p:spPr>
          <a:xfrm>
            <a:off x="7592794" y="2737723"/>
            <a:ext cx="3802022" cy="2419124"/>
          </a:xfrm>
          <a:prstGeom prst="rect">
            <a:avLst/>
          </a:prstGeom>
          <a:noFill/>
          <a:ln w="254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160" dirty="0">
                <a:ea typeface="Baskerville" panose="02020502070401020303" pitchFamily="18" charset="0"/>
              </a:rPr>
              <a:t>For fully immunizing vaccines (sterilizing immunity) the dynamical effects of vaccination are equivalent to an effective reduction in transmission rate</a:t>
            </a:r>
          </a:p>
        </p:txBody>
      </p:sp>
    </p:spTree>
    <p:extLst>
      <p:ext uri="{BB962C8B-B14F-4D97-AF65-F5344CB8AC3E}">
        <p14:creationId xmlns:p14="http://schemas.microsoft.com/office/powerpoint/2010/main" val="327209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F8A05-4A65-7B41-A469-D77E86F86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+mn-lt"/>
                <a:ea typeface="Baskerville" panose="02020502070401020303" pitchFamily="18" charset="0"/>
              </a:rPr>
              <a:t>Measles in London </a:t>
            </a:r>
            <a:r>
              <a:rPr lang="en-GB" b="1">
                <a:latin typeface="+mn-lt"/>
                <a:ea typeface="Baskerville" panose="02020502070401020303" pitchFamily="18" charset="0"/>
              </a:rPr>
              <a:t>1944-1964 </a:t>
            </a:r>
            <a:endParaRPr lang="en-GB">
              <a:latin typeface="+mn-lt"/>
              <a:ea typeface="Baskerville" panose="02020502070401020303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C951F-24F6-904A-BC92-6B891DB18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241" y="2226470"/>
            <a:ext cx="3683550" cy="3263504"/>
          </a:xfrm>
        </p:spPr>
        <p:txBody>
          <a:bodyPr>
            <a:noAutofit/>
          </a:bodyPr>
          <a:lstStyle/>
          <a:p>
            <a:r>
              <a:rPr lang="en-GB" sz="2400" dirty="0">
                <a:ea typeface="Baskerville" panose="02020502070401020303" pitchFamily="18" charset="0"/>
              </a:rPr>
              <a:t>Annual epidemics between 1944 and 1950 were the result of the post-WWII baby boom</a:t>
            </a:r>
          </a:p>
          <a:p>
            <a:r>
              <a:rPr lang="en-GB" sz="2400" dirty="0">
                <a:ea typeface="Baskerville" panose="02020502070401020303" pitchFamily="18" charset="0"/>
              </a:rPr>
              <a:t>Higher birth rates (anti-vaccination!) meant more frequent outbreaks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D34C37-524C-D64A-8A48-B0CC3A938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7855" y="2175868"/>
            <a:ext cx="4461556" cy="34712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A084BBF-1233-0D46-8964-E5CA3E6C0E47}"/>
              </a:ext>
            </a:extLst>
          </p:cNvPr>
          <p:cNvSpPr txBox="1"/>
          <p:nvPr/>
        </p:nvSpPr>
        <p:spPr>
          <a:xfrm>
            <a:off x="5490892" y="5752312"/>
            <a:ext cx="5098408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60" dirty="0">
                <a:ea typeface="Baskerville" panose="02020502070401020303" pitchFamily="18" charset="0"/>
              </a:rPr>
              <a:t>The Registrar Generals Weekly Returns for England and Wales (OPCS)</a:t>
            </a:r>
          </a:p>
        </p:txBody>
      </p:sp>
    </p:spTree>
    <p:extLst>
      <p:ext uri="{BB962C8B-B14F-4D97-AF65-F5344CB8AC3E}">
        <p14:creationId xmlns:p14="http://schemas.microsoft.com/office/powerpoint/2010/main" val="3004156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EEB15-E715-EDA5-A288-ED3BC0A85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Baskerville" panose="02020502070401020303" pitchFamily="18" charset="0"/>
              </a:rPr>
              <a:t>Modes of action of vaccines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ED34E47-F458-AC73-2537-DDC8183F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400" dirty="0">
                    <a:ea typeface="Baskerville" panose="02020502070401020303" pitchFamily="18" charset="0"/>
                  </a:rPr>
                  <a:t>Vaccines can provide protection to a population through two distinct modes of action</a:t>
                </a:r>
                <a:endParaRPr lang="en-US" sz="2400" b="1" dirty="0">
                  <a:ea typeface="Baskerville" panose="02020502070401020303" pitchFamily="18" charset="0"/>
                </a:endParaRPr>
              </a:p>
              <a:p>
                <a:pPr lvl="1"/>
                <a:r>
                  <a:rPr lang="en-US" dirty="0">
                    <a:ea typeface="Baskerville" panose="02020502070401020303" pitchFamily="18" charset="0"/>
                  </a:rPr>
                  <a:t>Reducing the risk of individuals becoming infected (sterilizing immunity)</a:t>
                </a:r>
              </a:p>
              <a:p>
                <a:pPr lvl="1"/>
                <a:r>
                  <a:rPr lang="en-US" dirty="0">
                    <a:ea typeface="Baskerville" panose="02020502070401020303" pitchFamily="18" charset="0"/>
                  </a:rPr>
                  <a:t>Reducing the severity of disease and infectiousness of vaccinates</a:t>
                </a:r>
              </a:p>
              <a:p>
                <a:r>
                  <a:rPr lang="en-US" sz="2400" dirty="0">
                    <a:ea typeface="Baskerville" panose="02020502070401020303" pitchFamily="18" charset="0"/>
                  </a:rPr>
                  <a:t>Can define and measure </a:t>
                </a:r>
                <a:r>
                  <a:rPr lang="en-US" sz="2400" b="1" dirty="0">
                    <a:ea typeface="Baskerville" panose="02020502070401020303" pitchFamily="18" charset="0"/>
                  </a:rPr>
                  <a:t>vaccine efficacies </a:t>
                </a:r>
                <a:r>
                  <a:rPr lang="en-US" sz="2400" dirty="0">
                    <a:ea typeface="Baskerville" panose="02020502070401020303" pitchFamily="18" charset="0"/>
                  </a:rPr>
                  <a:t>with respect to these two modes of action</a:t>
                </a:r>
              </a:p>
              <a:p>
                <a:pPr lvl="1"/>
                <a:r>
                  <a:rPr lang="en-US" dirty="0">
                    <a:ea typeface="Baskerville" panose="02020502070401020303" pitchFamily="18" charset="0"/>
                  </a:rPr>
                  <a:t>Susceptibility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a typeface="Baskerville" panose="02020502070401020303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GB" i="1">
                            <a:ea typeface="Baskerville" panose="02020502070401020303" pitchFamily="18" charset="0"/>
                          </a:rPr>
                          <m:t>𝑆</m:t>
                        </m:r>
                      </m:sub>
                    </m:sSub>
                  </m:oMath>
                </a14:m>
                <a:endParaRPr lang="en-US" dirty="0">
                  <a:ea typeface="Baskerville" panose="02020502070401020303" pitchFamily="18" charset="0"/>
                </a:endParaRPr>
              </a:p>
              <a:p>
                <a:pPr lvl="1"/>
                <a:r>
                  <a:rPr lang="en-US" dirty="0">
                    <a:ea typeface="Baskerville" panose="02020502070401020303" pitchFamily="18" charset="0"/>
                  </a:rPr>
                  <a:t>Infectiousness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a typeface="Baskerville" panose="02020502070401020303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GB" i="1">
                            <a:ea typeface="Cambria Math" panose="02040503050406030204" pitchFamily="18" charset="0"/>
                          </a:rPr>
                          <m:t>𝐼</m:t>
                        </m:r>
                      </m:sub>
                    </m:sSub>
                  </m:oMath>
                </a14:m>
                <a:endParaRPr lang="en-US" dirty="0">
                  <a:ea typeface="Baskerville" panose="02020502070401020303" pitchFamily="18" charset="0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ED34E47-F458-AC73-2537-DDC8183F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77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3456393-D44A-88F3-901B-369A030FAC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852629"/>
              </p:ext>
            </p:extLst>
          </p:nvPr>
        </p:nvGraphicFramePr>
        <p:xfrm>
          <a:off x="3275848" y="5118209"/>
          <a:ext cx="712787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5100" imgH="215900" progId="Equation.3">
                  <p:embed/>
                </p:oleObj>
              </mc:Choice>
              <mc:Fallback>
                <p:oleObj name="Equation" r:id="rId3" imgW="165100" imgH="215900" progId="Equation.3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3456393-D44A-88F3-901B-369A030FAC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5848" y="5118209"/>
                        <a:ext cx="712787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E32E9ED-13A5-48DC-8EAB-F2565AB4E3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105339"/>
              </p:ext>
            </p:extLst>
          </p:nvPr>
        </p:nvGraphicFramePr>
        <p:xfrm>
          <a:off x="3302834" y="5865922"/>
          <a:ext cx="657226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400" imgH="203200" progId="Equation.DSMT4">
                  <p:embed/>
                </p:oleObj>
              </mc:Choice>
              <mc:Fallback>
                <p:oleObj name="Equation" r:id="rId5" imgW="152400" imgH="2032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E32E9ED-13A5-48DC-8EAB-F2565AB4E3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02834" y="5865922"/>
                        <a:ext cx="657226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1E25B2C-8D07-BFBC-4680-F6CCCB8E9965}"/>
              </a:ext>
            </a:extLst>
          </p:cNvPr>
          <p:cNvSpPr/>
          <p:nvPr/>
        </p:nvSpPr>
        <p:spPr>
          <a:xfrm>
            <a:off x="3988635" y="5420786"/>
            <a:ext cx="2082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Susceptibility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75B9E0-9F30-773F-3B0C-F4889FC20F08}"/>
              </a:ext>
            </a:extLst>
          </p:cNvPr>
          <p:cNvSpPr/>
          <p:nvPr/>
        </p:nvSpPr>
        <p:spPr>
          <a:xfrm>
            <a:off x="3988633" y="6194435"/>
            <a:ext cx="16017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Infectivity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1B97DE0-F687-BFA5-9507-1B985476042D}"/>
              </a:ext>
            </a:extLst>
          </p:cNvPr>
          <p:cNvGrpSpPr/>
          <p:nvPr/>
        </p:nvGrpSpPr>
        <p:grpSpPr>
          <a:xfrm>
            <a:off x="3124817" y="5209125"/>
            <a:ext cx="8455898" cy="1534687"/>
            <a:chOff x="306170" y="5159802"/>
            <a:chExt cx="8455897" cy="153468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15FCBE7-4409-B6E5-D34F-836A57EA0AEA}"/>
                </a:ext>
              </a:extLst>
            </p:cNvPr>
            <p:cNvSpPr/>
            <p:nvPr/>
          </p:nvSpPr>
          <p:spPr>
            <a:xfrm>
              <a:off x="306170" y="5159802"/>
              <a:ext cx="3039023" cy="1534686"/>
            </a:xfrm>
            <a:prstGeom prst="rect">
              <a:avLst/>
            </a:prstGeom>
            <a:noFill/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7B0C5C8F-68A5-D872-053E-88B4C21F71C3}"/>
                </a:ext>
              </a:extLst>
            </p:cNvPr>
            <p:cNvCxnSpPr/>
            <p:nvPr/>
          </p:nvCxnSpPr>
          <p:spPr>
            <a:xfrm>
              <a:off x="3543556" y="6000750"/>
              <a:ext cx="1797413" cy="45361"/>
            </a:xfrm>
            <a:prstGeom prst="straightConnector1">
              <a:avLst/>
            </a:prstGeom>
            <a:ln w="762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8A10CBF-BBD9-E3C2-27AE-1EF2E7FBA44D}"/>
                </a:ext>
              </a:extLst>
            </p:cNvPr>
            <p:cNvSpPr/>
            <p:nvPr/>
          </p:nvSpPr>
          <p:spPr>
            <a:xfrm>
              <a:off x="5433912" y="5450801"/>
              <a:ext cx="3328155" cy="1077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ea typeface="Baskerville" panose="02020502070401020303" pitchFamily="18" charset="0"/>
                </a:rPr>
                <a:t>Both contribute</a:t>
              </a:r>
            </a:p>
            <a:p>
              <a:r>
                <a:rPr lang="en-US" sz="3200" dirty="0">
                  <a:ea typeface="Baskerville" panose="02020502070401020303" pitchFamily="18" charset="0"/>
                </a:rPr>
                <a:t>to </a:t>
              </a:r>
              <a:r>
                <a:rPr lang="en-US" sz="3200" b="1" dirty="0">
                  <a:ea typeface="Baskerville" panose="02020502070401020303" pitchFamily="18" charset="0"/>
                </a:rPr>
                <a:t>total efficacy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196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Baskerville"/>
              </a:rPr>
              <a:t>Modelling different modes of action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2914034" y="8262761"/>
          <a:ext cx="712787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5100" imgH="215900" progId="Equation.3">
                  <p:embed/>
                </p:oleObj>
              </mc:Choice>
              <mc:Fallback>
                <p:oleObj name="Equation" r:id="rId3" imgW="165100" imgH="2159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14034" y="8262761"/>
                        <a:ext cx="712787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2941020" y="9010474"/>
          <a:ext cx="657226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400" imgH="203200" progId="Equation.DSMT4">
                  <p:embed/>
                </p:oleObj>
              </mc:Choice>
              <mc:Fallback>
                <p:oleObj name="Equation" r:id="rId5" imgW="152400" imgH="20320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41020" y="9010474"/>
                        <a:ext cx="657226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626821" y="8565337"/>
            <a:ext cx="1840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Susceptibility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626819" y="9338987"/>
            <a:ext cx="14175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Infectivity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A10BB3D-4760-DD07-7D7B-DCF16B05B369}"/>
              </a:ext>
            </a:extLst>
          </p:cNvPr>
          <p:cNvSpPr/>
          <p:nvPr/>
        </p:nvSpPr>
        <p:spPr>
          <a:xfrm>
            <a:off x="2630840" y="1996051"/>
            <a:ext cx="988012" cy="978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dirty="0"/>
              <a:t>S</a:t>
            </a:r>
            <a:r>
              <a:rPr lang="en-US" sz="2880" baseline="-25000" dirty="0"/>
              <a:t>U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B9E3554-735A-34A6-CD22-05D2737F8669}"/>
              </a:ext>
            </a:extLst>
          </p:cNvPr>
          <p:cNvSpPr/>
          <p:nvPr/>
        </p:nvSpPr>
        <p:spPr>
          <a:xfrm>
            <a:off x="4768732" y="1996051"/>
            <a:ext cx="988012" cy="9783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dirty="0"/>
              <a:t>I</a:t>
            </a:r>
            <a:endParaRPr lang="en-US" sz="2880" baseline="-250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1B8CC1B-FC0E-0291-2EA9-9930C911FF9A}"/>
              </a:ext>
            </a:extLst>
          </p:cNvPr>
          <p:cNvSpPr/>
          <p:nvPr/>
        </p:nvSpPr>
        <p:spPr>
          <a:xfrm>
            <a:off x="6745989" y="1996051"/>
            <a:ext cx="988012" cy="978335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dirty="0"/>
              <a:t>R</a:t>
            </a:r>
            <a:endParaRPr lang="en-US" sz="2880" baseline="-25000" dirty="0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DD8C186-7FAD-CA5B-9590-B0FB1CA92F94}"/>
              </a:ext>
            </a:extLst>
          </p:cNvPr>
          <p:cNvCxnSpPr>
            <a:stCxn id="39" idx="3"/>
            <a:endCxn id="40" idx="1"/>
          </p:cNvCxnSpPr>
          <p:nvPr/>
        </p:nvCxnSpPr>
        <p:spPr>
          <a:xfrm>
            <a:off x="3618851" y="2485218"/>
            <a:ext cx="1149881" cy="0"/>
          </a:xfrm>
          <a:prstGeom prst="straightConnector1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0BD7176-7F73-74B0-A886-3B1B0B31BDF2}"/>
              </a:ext>
            </a:extLst>
          </p:cNvPr>
          <p:cNvCxnSpPr>
            <a:cxnSpLocks/>
            <a:stCxn id="40" idx="3"/>
            <a:endCxn id="41" idx="1"/>
          </p:cNvCxnSpPr>
          <p:nvPr/>
        </p:nvCxnSpPr>
        <p:spPr>
          <a:xfrm>
            <a:off x="5756743" y="2485218"/>
            <a:ext cx="989244" cy="0"/>
          </a:xfrm>
          <a:prstGeom prst="straightConnector1">
            <a:avLst/>
          </a:prstGeom>
          <a:ln w="76200">
            <a:solidFill>
              <a:srgbClr val="7030A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85FDD3D-7725-2565-EA02-AF26C09979CC}"/>
              </a:ext>
            </a:extLst>
          </p:cNvPr>
          <p:cNvCxnSpPr>
            <a:cxnSpLocks/>
          </p:cNvCxnSpPr>
          <p:nvPr/>
        </p:nvCxnSpPr>
        <p:spPr>
          <a:xfrm>
            <a:off x="1333487" y="2485217"/>
            <a:ext cx="1297354" cy="0"/>
          </a:xfrm>
          <a:prstGeom prst="straightConnector1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4E490969-5F7B-204E-CEEE-C87F07592A3B}"/>
              </a:ext>
            </a:extLst>
          </p:cNvPr>
          <p:cNvCxnSpPr>
            <a:cxnSpLocks/>
          </p:cNvCxnSpPr>
          <p:nvPr/>
        </p:nvCxnSpPr>
        <p:spPr>
          <a:xfrm>
            <a:off x="3124844" y="2962031"/>
            <a:ext cx="0" cy="70629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D44C41D8-6E51-0EBC-F365-4F5150BF4FE3}"/>
              </a:ext>
            </a:extLst>
          </p:cNvPr>
          <p:cNvCxnSpPr>
            <a:cxnSpLocks/>
          </p:cNvCxnSpPr>
          <p:nvPr/>
        </p:nvCxnSpPr>
        <p:spPr>
          <a:xfrm>
            <a:off x="5241806" y="2974384"/>
            <a:ext cx="0" cy="70629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51F125C0-50BF-2B25-3FF5-7F4AA015AED2}"/>
              </a:ext>
            </a:extLst>
          </p:cNvPr>
          <p:cNvCxnSpPr>
            <a:cxnSpLocks/>
          </p:cNvCxnSpPr>
          <p:nvPr/>
        </p:nvCxnSpPr>
        <p:spPr>
          <a:xfrm>
            <a:off x="6909806" y="2974384"/>
            <a:ext cx="0" cy="70629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B37AF087-3260-DE93-93F4-56DECF5E06FC}"/>
                  </a:ext>
                </a:extLst>
              </p:cNvPr>
              <p:cNvSpPr txBox="1"/>
              <p:nvPr/>
            </p:nvSpPr>
            <p:spPr>
              <a:xfrm>
                <a:off x="821879" y="2178386"/>
                <a:ext cx="565283" cy="4431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US" sz="2880" dirty="0"/>
              </a:p>
            </p:txBody>
          </p:sp>
        </mc:Choice>
        <mc:Fallback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B37AF087-3260-DE93-93F4-56DECF5E06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879" y="2178386"/>
                <a:ext cx="565283" cy="4431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788608F5-7FA2-07A7-15BD-9C180D8534A6}"/>
                  </a:ext>
                </a:extLst>
              </p:cNvPr>
              <p:cNvSpPr txBox="1"/>
              <p:nvPr/>
            </p:nvSpPr>
            <p:spPr>
              <a:xfrm>
                <a:off x="2860851" y="3733895"/>
                <a:ext cx="692369" cy="4431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sSub>
                        <m:sSubPr>
                          <m:ctrlPr>
                            <a:rPr lang="en-US" sz="288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8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88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</m:oMath>
                  </m:oMathPara>
                </a14:m>
                <a:endParaRPr lang="en-US" sz="2880" dirty="0"/>
              </a:p>
            </p:txBody>
          </p:sp>
        </mc:Choice>
        <mc:Fallback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788608F5-7FA2-07A7-15BD-9C180D8534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0851" y="3733895"/>
                <a:ext cx="692369" cy="44319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42CA25C-8FC0-AE22-96E7-FC017C788BDD}"/>
                  </a:ext>
                </a:extLst>
              </p:cNvPr>
              <p:cNvSpPr txBox="1"/>
              <p:nvPr/>
            </p:nvSpPr>
            <p:spPr>
              <a:xfrm>
                <a:off x="5036090" y="3647373"/>
                <a:ext cx="436530" cy="4431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80" dirty="0"/>
              </a:p>
            </p:txBody>
          </p:sp>
        </mc:Choice>
        <mc:Fallback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42CA25C-8FC0-AE22-96E7-FC017C788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6090" y="3647373"/>
                <a:ext cx="436530" cy="44319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E26C18A-B787-F0DE-25CA-1066913E2415}"/>
                  </a:ext>
                </a:extLst>
              </p:cNvPr>
              <p:cNvSpPr txBox="1"/>
              <p:nvPr/>
            </p:nvSpPr>
            <p:spPr>
              <a:xfrm>
                <a:off x="6735088" y="3614324"/>
                <a:ext cx="531812" cy="4431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sz="2880" dirty="0"/>
              </a:p>
            </p:txBody>
          </p:sp>
        </mc:Choice>
        <mc:Fallback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E26C18A-B787-F0DE-25CA-1066913E24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5088" y="3614324"/>
                <a:ext cx="531812" cy="44319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3E112C68-1493-16C1-C953-EC72BCB77BE3}"/>
                  </a:ext>
                </a:extLst>
              </p:cNvPr>
              <p:cNvSpPr txBox="1"/>
              <p:nvPr/>
            </p:nvSpPr>
            <p:spPr>
              <a:xfrm>
                <a:off x="3706909" y="1854219"/>
                <a:ext cx="888961" cy="4431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8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8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GB" sz="288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  <m:sSub>
                        <m:sSubPr>
                          <m:ctrlPr>
                            <a:rPr lang="en-US" sz="288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8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88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</m:oMath>
                  </m:oMathPara>
                </a14:m>
                <a:endParaRPr lang="en-US" sz="2880" dirty="0"/>
              </a:p>
            </p:txBody>
          </p:sp>
        </mc:Choice>
        <mc:Fallback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3E112C68-1493-16C1-C953-EC72BCB77B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6909" y="1854219"/>
                <a:ext cx="888961" cy="44319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FFF47D8-D4AE-8CCF-DD75-D0B3CD2096C9}"/>
                  </a:ext>
                </a:extLst>
              </p:cNvPr>
              <p:cNvSpPr txBox="1"/>
              <p:nvPr/>
            </p:nvSpPr>
            <p:spPr>
              <a:xfrm>
                <a:off x="5984798" y="1879640"/>
                <a:ext cx="428515" cy="4431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2880" i="1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80" dirty="0"/>
              </a:p>
            </p:txBody>
          </p:sp>
        </mc:Choice>
        <mc:Fallback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FFF47D8-D4AE-8CCF-DD75-D0B3CD2096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798" y="1879640"/>
                <a:ext cx="428515" cy="44319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TextBox 56">
            <a:extLst>
              <a:ext uri="{FF2B5EF4-FFF2-40B4-BE49-F238E27FC236}">
                <a16:creationId xmlns:a16="http://schemas.microsoft.com/office/drawing/2014/main" id="{B75419D8-4EC5-61E0-B43C-ABDFF1D0F949}"/>
              </a:ext>
            </a:extLst>
          </p:cNvPr>
          <p:cNvSpPr txBox="1"/>
          <p:nvPr/>
        </p:nvSpPr>
        <p:spPr>
          <a:xfrm>
            <a:off x="1383047" y="1899776"/>
            <a:ext cx="1042942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80" dirty="0">
                <a:ea typeface="Cambria Math" panose="02040503050406030204" pitchFamily="18" charset="0"/>
              </a:rPr>
              <a:t>(1-p)</a:t>
            </a:r>
            <a:endParaRPr lang="en-US" sz="288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5E53F59-3FB6-59DD-7D42-ADCEF47E20DB}"/>
              </a:ext>
            </a:extLst>
          </p:cNvPr>
          <p:cNvGrpSpPr/>
          <p:nvPr/>
        </p:nvGrpSpPr>
        <p:grpSpPr>
          <a:xfrm>
            <a:off x="1256063" y="2578581"/>
            <a:ext cx="6480005" cy="3903504"/>
            <a:chOff x="538719" y="2148817"/>
            <a:chExt cx="5400004" cy="3252920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3C614B92-8D80-408B-B9B6-73DBB14FA05A}"/>
                    </a:ext>
                  </a:extLst>
                </p:cNvPr>
                <p:cNvSpPr txBox="1"/>
                <p:nvPr/>
              </p:nvSpPr>
              <p:spPr>
                <a:xfrm>
                  <a:off x="3641924" y="5025620"/>
                  <a:ext cx="510771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sSub>
                          <m:sSubPr>
                            <m:ctrlPr>
                              <a:rPr lang="en-US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sub>
                        </m:sSub>
                      </m:oMath>
                    </m:oMathPara>
                  </a14:m>
                  <a:endParaRPr lang="en-US" sz="2880" dirty="0"/>
                </a:p>
              </p:txBody>
            </p:sp>
          </mc:Choice>
          <mc:Fallback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3C614B92-8D80-408B-B9B6-73DBB14FA0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41924" y="5025620"/>
                  <a:ext cx="510771" cy="369332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81BDEB1C-83C5-09FE-AF8A-4B01F995C2A2}"/>
                    </a:ext>
                  </a:extLst>
                </p:cNvPr>
                <p:cNvSpPr txBox="1"/>
                <p:nvPr/>
              </p:nvSpPr>
              <p:spPr>
                <a:xfrm>
                  <a:off x="5324219" y="5010466"/>
                  <a:ext cx="603691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sSub>
                          <m:sSubPr>
                            <m:ctrlPr>
                              <a:rPr lang="en-US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sub>
                        </m:sSub>
                      </m:oMath>
                    </m:oMathPara>
                  </a14:m>
                  <a:endParaRPr lang="en-US" sz="2880" dirty="0"/>
                </a:p>
              </p:txBody>
            </p:sp>
          </mc:Choice>
          <mc:Fallback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81BDEB1C-83C5-09FE-AF8A-4B01F995C2A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24219" y="5010466"/>
                  <a:ext cx="603691" cy="369332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165AFF1-D041-489D-1AC9-56A32E3C16D0}"/>
                </a:ext>
              </a:extLst>
            </p:cNvPr>
            <p:cNvSpPr/>
            <p:nvPr/>
          </p:nvSpPr>
          <p:spPr>
            <a:xfrm>
              <a:off x="1684365" y="3614176"/>
              <a:ext cx="823343" cy="81527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80" dirty="0"/>
                <a:t>S</a:t>
              </a:r>
              <a:r>
                <a:rPr lang="en-US" sz="2880" baseline="-25000" dirty="0"/>
                <a:t>V</a:t>
              </a:r>
            </a:p>
          </p:txBody>
        </p: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786A418B-8208-A260-2A69-354BE3E8EA42}"/>
                </a:ext>
              </a:extLst>
            </p:cNvPr>
            <p:cNvCxnSpPr>
              <a:cxnSpLocks/>
            </p:cNvCxnSpPr>
            <p:nvPr/>
          </p:nvCxnSpPr>
          <p:spPr>
            <a:xfrm>
              <a:off x="538719" y="2148817"/>
              <a:ext cx="1104347" cy="1765404"/>
            </a:xfrm>
            <a:prstGeom prst="straightConnector1">
              <a:avLst/>
            </a:prstGeom>
            <a:ln w="76200"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62B10DA0-7EAA-F77A-D16E-13B4AC4D139D}"/>
                    </a:ext>
                  </a:extLst>
                </p:cNvPr>
                <p:cNvSpPr txBox="1"/>
                <p:nvPr/>
              </p:nvSpPr>
              <p:spPr>
                <a:xfrm>
                  <a:off x="706039" y="2716595"/>
                  <a:ext cx="244191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8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oMath>
                    </m:oMathPara>
                  </a14:m>
                  <a:endParaRPr lang="en-US" sz="2880" dirty="0"/>
                </a:p>
              </p:txBody>
            </p:sp>
          </mc:Choice>
          <mc:Fallback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62B10DA0-7EAA-F77A-D16E-13B4AC4D13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6039" y="2716595"/>
                  <a:ext cx="244191" cy="369332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9DB7CC5-7562-547D-970E-1100186ADC76}"/>
                </a:ext>
              </a:extLst>
            </p:cNvPr>
            <p:cNvSpPr/>
            <p:nvPr/>
          </p:nvSpPr>
          <p:spPr>
            <a:xfrm>
              <a:off x="3465943" y="3614176"/>
              <a:ext cx="823343" cy="8152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80" dirty="0"/>
                <a:t>I</a:t>
              </a:r>
              <a:r>
                <a:rPr lang="en-US" sz="2880" baseline="-25000" dirty="0"/>
                <a:t>V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2CEBFAD0-CBBF-6443-51D3-2B7A9878A884}"/>
                </a:ext>
              </a:extLst>
            </p:cNvPr>
            <p:cNvSpPr/>
            <p:nvPr/>
          </p:nvSpPr>
          <p:spPr>
            <a:xfrm>
              <a:off x="5115380" y="3600512"/>
              <a:ext cx="823343" cy="815279"/>
            </a:xfrm>
            <a:prstGeom prst="rect">
              <a:avLst/>
            </a:prstGeom>
            <a:solidFill>
              <a:srgbClr val="7030A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80" dirty="0"/>
                <a:t>R</a:t>
              </a:r>
              <a:r>
                <a:rPr lang="en-US" sz="2880" baseline="-25000" dirty="0"/>
                <a:t>V</a:t>
              </a: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3A6F83A1-C678-4CAD-97E4-236368CD8B30}"/>
                </a:ext>
              </a:extLst>
            </p:cNvPr>
            <p:cNvCxnSpPr>
              <a:cxnSpLocks/>
              <a:stCxn id="54" idx="3"/>
              <a:endCxn id="58" idx="1"/>
            </p:cNvCxnSpPr>
            <p:nvPr/>
          </p:nvCxnSpPr>
          <p:spPr>
            <a:xfrm>
              <a:off x="2507709" y="4021816"/>
              <a:ext cx="958235" cy="0"/>
            </a:xfrm>
            <a:prstGeom prst="straightConnector1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6554DA9D-8581-7295-CCD8-793E928B6D9D}"/>
                </a:ext>
              </a:extLst>
            </p:cNvPr>
            <p:cNvCxnSpPr>
              <a:cxnSpLocks/>
              <a:stCxn id="58" idx="3"/>
              <a:endCxn id="59" idx="1"/>
            </p:cNvCxnSpPr>
            <p:nvPr/>
          </p:nvCxnSpPr>
          <p:spPr>
            <a:xfrm flipV="1">
              <a:off x="4289286" y="4008152"/>
              <a:ext cx="826093" cy="13664"/>
            </a:xfrm>
            <a:prstGeom prst="straightConnector1">
              <a:avLst/>
            </a:prstGeom>
            <a:ln w="76200">
              <a:solidFill>
                <a:srgbClr val="7030A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1B18809A-A2B5-C3C9-D737-382345CA979D}"/>
                </a:ext>
              </a:extLst>
            </p:cNvPr>
            <p:cNvCxnSpPr>
              <a:cxnSpLocks/>
            </p:cNvCxnSpPr>
            <p:nvPr/>
          </p:nvCxnSpPr>
          <p:spPr>
            <a:xfrm>
              <a:off x="3845640" y="4429455"/>
              <a:ext cx="0" cy="588576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477B6C1C-748D-FCFB-B02E-BC264F0EAC5C}"/>
                </a:ext>
              </a:extLst>
            </p:cNvPr>
            <p:cNvCxnSpPr>
              <a:cxnSpLocks/>
            </p:cNvCxnSpPr>
            <p:nvPr/>
          </p:nvCxnSpPr>
          <p:spPr>
            <a:xfrm>
              <a:off x="5527051" y="4415790"/>
              <a:ext cx="0" cy="588576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8E2D7674-5DB0-10C3-B93B-07348E76A0CB}"/>
                    </a:ext>
                  </a:extLst>
                </p:cNvPr>
                <p:cNvSpPr txBox="1"/>
                <p:nvPr/>
              </p:nvSpPr>
              <p:spPr>
                <a:xfrm>
                  <a:off x="4364773" y="4097889"/>
                  <a:ext cx="65210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𝛾</m:t>
                            </m:r>
                          </m:e>
                          <m:sub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sub>
                        </m:sSub>
                        <m:sSub>
                          <m:sSubPr>
                            <m:ctrlP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sub>
                        </m:sSub>
                      </m:oMath>
                    </m:oMathPara>
                  </a14:m>
                  <a:endParaRPr lang="en-US" sz="2880" dirty="0"/>
                </a:p>
              </p:txBody>
            </p:sp>
          </mc:Choice>
          <mc:Fallback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8E2D7674-5DB0-10C3-B93B-07348E76A0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64773" y="4097889"/>
                  <a:ext cx="652102" cy="369332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A9797C04-211A-1A86-D92D-C693FD64B693}"/>
                    </a:ext>
                  </a:extLst>
                </p:cNvPr>
                <p:cNvSpPr txBox="1"/>
                <p:nvPr/>
              </p:nvSpPr>
              <p:spPr>
                <a:xfrm>
                  <a:off x="2577674" y="4071005"/>
                  <a:ext cx="71087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sub>
                        </m:sSub>
                        <m:sSub>
                          <m:sSubPr>
                            <m:ctrlPr>
                              <a:rPr lang="en-US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sub>
                        </m:sSub>
                      </m:oMath>
                    </m:oMathPara>
                  </a14:m>
                  <a:endParaRPr lang="en-US" sz="2880" dirty="0"/>
                </a:p>
              </p:txBody>
            </p:sp>
          </mc:Choice>
          <mc:Fallback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A9797C04-211A-1A86-D92D-C693FD64B6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77674" y="4071005"/>
                  <a:ext cx="710878" cy="369332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ABE02187-BBAB-5F38-F78D-A12F2C7B4A44}"/>
                </a:ext>
              </a:extLst>
            </p:cNvPr>
            <p:cNvCxnSpPr>
              <a:cxnSpLocks/>
            </p:cNvCxnSpPr>
            <p:nvPr/>
          </p:nvCxnSpPr>
          <p:spPr>
            <a:xfrm>
              <a:off x="2064086" y="4429455"/>
              <a:ext cx="0" cy="588576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A3A8DDA7-7E4C-A946-BCF4-8A1649F40BEB}"/>
                    </a:ext>
                  </a:extLst>
                </p:cNvPr>
                <p:cNvSpPr txBox="1"/>
                <p:nvPr/>
              </p:nvSpPr>
              <p:spPr>
                <a:xfrm>
                  <a:off x="1711330" y="4955461"/>
                  <a:ext cx="769412" cy="44627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sSub>
                          <m:sSubPr>
                            <m:ctrlPr>
                              <a:rPr lang="en-US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sz="28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sub>
                        </m:sSub>
                      </m:oMath>
                    </m:oMathPara>
                  </a14:m>
                  <a:endParaRPr lang="en-US" sz="2880" dirty="0"/>
                </a:p>
              </p:txBody>
            </p:sp>
          </mc:Choice>
          <mc:Fallback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A3A8DDA7-7E4C-A946-BCF4-8A1649F40B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11330" y="4955461"/>
                  <a:ext cx="769412" cy="446276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0F2F9D70-50B2-8BEF-3267-7AE6B32DC2FA}"/>
              </a:ext>
            </a:extLst>
          </p:cNvPr>
          <p:cNvGrpSpPr/>
          <p:nvPr/>
        </p:nvGrpSpPr>
        <p:grpSpPr>
          <a:xfrm>
            <a:off x="7783378" y="2580483"/>
            <a:ext cx="3705596" cy="2338886"/>
            <a:chOff x="6067621" y="2148817"/>
            <a:chExt cx="3087997" cy="194907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6EC5EADA-8E2D-BBA6-C377-5FE740A360FD}"/>
                    </a:ext>
                  </a:extLst>
                </p:cNvPr>
                <p:cNvSpPr txBox="1"/>
                <p:nvPr/>
              </p:nvSpPr>
              <p:spPr>
                <a:xfrm>
                  <a:off x="6133316" y="2286733"/>
                  <a:ext cx="2880677" cy="77665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GB" sz="3200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sub>
                        </m:sSub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num>
                          <m:den>
                            <m:r>
                              <a:rPr lang="en-GB" sz="32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den>
                        </m:f>
                        <m:d>
                          <m:dPr>
                            <m:ctrlPr>
                              <a:rPr lang="en-GB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</m:sub>
                            </m:sSub>
                            <m:r>
                              <a:rPr lang="en-GB" sz="3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GB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𝜀</m:t>
                                </m:r>
                              </m:e>
                              <m:sub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GB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en-US" sz="3200" dirty="0"/>
                </a:p>
              </p:txBody>
            </p:sp>
          </mc:Choice>
          <mc:Fallback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6EC5EADA-8E2D-BBA6-C377-5FE740A360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3316" y="2286733"/>
                  <a:ext cx="2880677" cy="776655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AF037C66-07D4-79B9-D7B8-DE0BDA0671BA}"/>
                    </a:ext>
                  </a:extLst>
                </p:cNvPr>
                <p:cNvSpPr txBox="1"/>
                <p:nvPr/>
              </p:nvSpPr>
              <p:spPr>
                <a:xfrm>
                  <a:off x="6133316" y="3245513"/>
                  <a:ext cx="3022302" cy="77665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GB" sz="32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sub>
                        </m:sSub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GB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𝜀</m:t>
                                </m:r>
                              </m:e>
                              <m:sub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</m:sSub>
                            <m:r>
                              <a:rPr lang="en-GB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num>
                          <m:den>
                            <m:r>
                              <a:rPr lang="en-GB" sz="32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den>
                        </m:f>
                        <m:d>
                          <m:dPr>
                            <m:ctrlPr>
                              <a:rPr lang="en-GB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</m:sub>
                            </m:sSub>
                            <m:r>
                              <a:rPr lang="en-GB" sz="3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GB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𝜀</m:t>
                                </m:r>
                              </m:e>
                              <m:sub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GB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en-US" sz="3200" dirty="0"/>
                </a:p>
              </p:txBody>
            </p:sp>
          </mc:Choice>
          <mc:Fallback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AF037C66-07D4-79B9-D7B8-DE0BDA0671B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3316" y="3245513"/>
                  <a:ext cx="3022302" cy="776655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C6FC782-05CF-5D7C-6FA5-D8EFD873A443}"/>
                </a:ext>
              </a:extLst>
            </p:cNvPr>
            <p:cNvSpPr/>
            <p:nvPr/>
          </p:nvSpPr>
          <p:spPr>
            <a:xfrm>
              <a:off x="6067621" y="2148817"/>
              <a:ext cx="3076379" cy="1949072"/>
            </a:xfrm>
            <a:prstGeom prst="rect">
              <a:avLst/>
            </a:prstGeom>
            <a:noFill/>
            <a:ln w="2857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 dirty="0"/>
            </a:p>
          </p:txBody>
        </p:sp>
      </p:grpSp>
    </p:spTree>
    <p:extLst>
      <p:ext uri="{BB962C8B-B14F-4D97-AF65-F5344CB8AC3E}">
        <p14:creationId xmlns:p14="http://schemas.microsoft.com/office/powerpoint/2010/main" val="210757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B06E7-E857-704D-D65A-9FAE9643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evaluation of Vaccine Efficacy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1CF3187-BF9B-1E44-1B7A-6DCC8FF57FA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58240" y="1600200"/>
                <a:ext cx="9875520" cy="4766726"/>
              </a:xfrm>
            </p:spPr>
            <p:txBody>
              <a:bodyPr/>
              <a:lstStyle/>
              <a:p>
                <a:r>
                  <a:rPr lang="en-US" sz="2400" dirty="0"/>
                  <a:t>Vaccine efficacy can be estimated in terms of the relative risk (RR) of infection in the vaccinated group relative to the unvaccinated group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>
                          <a:latin typeface="Cambria Math" panose="02040503050406030204" pitchFamily="18" charset="0"/>
                        </a:rPr>
                        <m:t>𝑉𝐸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=1−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𝑅𝑅</m:t>
                      </m:r>
                    </m:oMath>
                  </m:oMathPara>
                </a14:m>
                <a:endParaRPr lang="en-US" sz="2400" dirty="0"/>
              </a:p>
              <a:p>
                <a:r>
                  <a:rPr lang="en-US" sz="2400" dirty="0"/>
                  <a:t>Gold standard would be double blinded, placebo controlled </a:t>
                </a:r>
                <a:r>
                  <a:rPr lang="en-US" sz="2400" dirty="0" err="1"/>
                  <a:t>randomised</a:t>
                </a:r>
                <a:r>
                  <a:rPr lang="en-US" sz="2400" dirty="0"/>
                  <a:t> trials but can use any estimate of the attack rate (force of infection) in vaccinated (ARV) and unvaccinated individuals (ARU)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>
                          <a:latin typeface="Cambria Math" panose="02040503050406030204" pitchFamily="18" charset="0"/>
                        </a:rPr>
                        <m:t>𝑉𝐸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𝐴𝑅𝑉</m:t>
                          </m:r>
                        </m:num>
                        <m:den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𝐴𝑅𝑈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r>
                  <a:rPr lang="en-US" sz="2400" dirty="0"/>
                  <a:t>By comparing different combinations of vaccinated and unvaccinated individuals can define alternative measures for direct, indirect and total efficacy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1CF3187-BF9B-1E44-1B7A-6DCC8FF57FA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58240" y="1600200"/>
                <a:ext cx="9875520" cy="4766726"/>
              </a:xfrm>
              <a:blipFill>
                <a:blip r:embed="rId2"/>
                <a:stretch>
                  <a:fillRect t="-179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9A6B74C2-2A24-24A3-F005-63F273BD06A8}"/>
              </a:ext>
            </a:extLst>
          </p:cNvPr>
          <p:cNvSpPr txBox="1"/>
          <p:nvPr/>
        </p:nvSpPr>
        <p:spPr>
          <a:xfrm>
            <a:off x="1703514" y="6565805"/>
            <a:ext cx="60764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Design and Interpretation of Vaccine Field Studies Halloran et al. </a:t>
            </a:r>
            <a:r>
              <a:rPr lang="en-US" sz="1200" i="1" dirty="0"/>
              <a:t>Epidemiologic reviews </a:t>
            </a:r>
            <a:r>
              <a:rPr lang="en-US" sz="1200" dirty="0"/>
              <a:t>(1999) </a:t>
            </a:r>
          </a:p>
        </p:txBody>
      </p:sp>
    </p:spTree>
    <p:extLst>
      <p:ext uri="{BB962C8B-B14F-4D97-AF65-F5344CB8AC3E}">
        <p14:creationId xmlns:p14="http://schemas.microsoft.com/office/powerpoint/2010/main" val="357636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82751" y="912441"/>
            <a:ext cx="1043622" cy="1013995"/>
          </a:xfrm>
          <a:prstGeom prst="rect">
            <a:avLst/>
          </a:prstGeom>
          <a:pattFill prst="ltUpDiag">
            <a:fgClr>
              <a:prstClr val="black"/>
            </a:fgClr>
            <a:bgClr>
              <a:prstClr val="white"/>
            </a:bgClr>
          </a:patt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n>
                <a:solidFill>
                  <a:srgbClr val="000000"/>
                </a:solidFill>
              </a:ln>
              <a:latin typeface="Baskerville"/>
              <a:cs typeface="Baskerville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17857" y="918324"/>
            <a:ext cx="1043622" cy="1013995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n>
                <a:solidFill>
                  <a:srgbClr val="000000"/>
                </a:solidFill>
              </a:ln>
              <a:latin typeface="Baskerville"/>
              <a:cs typeface="Baskerville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82752" y="151720"/>
            <a:ext cx="19864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Baskerville"/>
                <a:cs typeface="Baskerville"/>
              </a:rPr>
              <a:t>Direct Efficacy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82751" y="2219805"/>
            <a:ext cx="2182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Baskerville"/>
                <a:cs typeface="Baskerville"/>
              </a:rPr>
              <a:t>Indirect Efficacy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82751" y="4163339"/>
            <a:ext cx="1875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Baskerville"/>
                <a:cs typeface="Baskerville"/>
              </a:rPr>
              <a:t>Total Efficacy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06812" y="2872895"/>
            <a:ext cx="1043622" cy="1013995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n>
                <a:solidFill>
                  <a:srgbClr val="000000"/>
                </a:solidFill>
              </a:ln>
              <a:latin typeface="Baskerville"/>
              <a:cs typeface="Baskerville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7669213" y="912814"/>
          <a:ext cx="2600326" cy="113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01700" imgH="393700" progId="Equation.3">
                  <p:embed/>
                </p:oleObj>
              </mc:Choice>
              <mc:Fallback>
                <p:oleObj name="Equation" r:id="rId2" imgW="901700" imgH="3937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69213" y="912814"/>
                        <a:ext cx="2600326" cy="1135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902435" y="1176025"/>
          <a:ext cx="102393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600" imgH="165100" progId="Equation.3">
                  <p:embed/>
                </p:oleObj>
              </mc:Choice>
              <mc:Fallback>
                <p:oleObj name="Equation" r:id="rId4" imgW="355600" imgH="1651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435" y="1176025"/>
                        <a:ext cx="102393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3237540" y="1176025"/>
          <a:ext cx="102393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5600" imgH="165100" progId="Equation.3">
                  <p:embed/>
                </p:oleObj>
              </mc:Choice>
              <mc:Fallback>
                <p:oleObj name="Equation" r:id="rId6" imgW="355600" imgH="1651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37540" y="1176025"/>
                        <a:ext cx="102393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5406811" y="3154072"/>
          <a:ext cx="102393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55600" imgH="165100" progId="Equation.3">
                  <p:embed/>
                </p:oleObj>
              </mc:Choice>
              <mc:Fallback>
                <p:oleObj name="Equation" r:id="rId8" imgW="355600" imgH="1651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06811" y="3154072"/>
                        <a:ext cx="102393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1902436" y="2872895"/>
            <a:ext cx="1201398" cy="1013995"/>
          </a:xfrm>
          <a:prstGeom prst="rect">
            <a:avLst/>
          </a:prstGeom>
          <a:pattFill prst="ltUpDiag">
            <a:fgClr>
              <a:prstClr val="black"/>
            </a:fgClr>
            <a:bgClr>
              <a:prstClr val="white"/>
            </a:bgClr>
          </a:patt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n>
                <a:solidFill>
                  <a:srgbClr val="000000"/>
                </a:solidFill>
              </a:ln>
              <a:latin typeface="Baskerville"/>
              <a:cs typeface="Baskerville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103832" y="2872895"/>
            <a:ext cx="1177330" cy="1013995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n>
                <a:solidFill>
                  <a:srgbClr val="000000"/>
                </a:solidFill>
              </a:ln>
              <a:latin typeface="Baskerville"/>
              <a:cs typeface="Baskerville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3073074" y="3154072"/>
          <a:ext cx="120808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19100" imgH="215900" progId="Equation.3">
                  <p:embed/>
                </p:oleObj>
              </mc:Choice>
              <mc:Fallback>
                <p:oleObj name="Equation" r:id="rId9" imgW="419100" imgH="2159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73074" y="3154072"/>
                        <a:ext cx="1208088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7765492" y="3199434"/>
          <a:ext cx="2673350" cy="113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27100" imgH="393700" progId="Equation.3">
                  <p:embed/>
                </p:oleObj>
              </mc:Choice>
              <mc:Fallback>
                <p:oleObj name="Equation" r:id="rId11" imgW="927100" imgH="3937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65492" y="3199434"/>
                        <a:ext cx="2673350" cy="1135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1922120" y="4933067"/>
            <a:ext cx="1043622" cy="1013995"/>
          </a:xfrm>
          <a:prstGeom prst="rect">
            <a:avLst/>
          </a:prstGeom>
          <a:pattFill prst="ltUpDiag">
            <a:fgClr>
              <a:prstClr val="black"/>
            </a:fgClr>
            <a:bgClr>
              <a:prstClr val="white"/>
            </a:bgClr>
          </a:patt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n>
                <a:solidFill>
                  <a:srgbClr val="000000"/>
                </a:solidFill>
              </a:ln>
              <a:latin typeface="Baskerville"/>
              <a:cs typeface="Baskerville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965741" y="4933067"/>
            <a:ext cx="1023938" cy="1013995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n>
                <a:solidFill>
                  <a:srgbClr val="000000"/>
                </a:solidFill>
              </a:ln>
              <a:latin typeface="Baskerville"/>
              <a:cs typeface="Baskerville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2618078" y="5208588"/>
          <a:ext cx="695326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300" imgH="152400" progId="Equation.3">
                  <p:embed/>
                </p:oleObj>
              </mc:Choice>
              <mc:Fallback>
                <p:oleObj name="Equation" r:id="rId13" imgW="241300" imgH="1524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18078" y="5208588"/>
                        <a:ext cx="695326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5387128" y="4933067"/>
            <a:ext cx="1043622" cy="1013995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n>
                <a:solidFill>
                  <a:srgbClr val="000000"/>
                </a:solidFill>
              </a:ln>
              <a:latin typeface="Baskerville"/>
              <a:cs typeface="Baskerville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5387127" y="5214244"/>
          <a:ext cx="102393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55600" imgH="165100" progId="Equation.3">
                  <p:embed/>
                </p:oleObj>
              </mc:Choice>
              <mc:Fallback>
                <p:oleObj name="Equation" r:id="rId15" imgW="355600" imgH="1651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87127" y="5214244"/>
                        <a:ext cx="102393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7727067" y="5035511"/>
          <a:ext cx="2560638" cy="113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89000" imgH="393700" progId="Equation.3">
                  <p:embed/>
                </p:oleObj>
              </mc:Choice>
              <mc:Fallback>
                <p:oleObj name="Equation" r:id="rId16" imgW="889000" imgH="3937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27067" y="5035511"/>
                        <a:ext cx="2560638" cy="1135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4385668" y="-57887"/>
            <a:ext cx="767856" cy="931862"/>
            <a:chOff x="2816694" y="-57886"/>
            <a:chExt cx="767856" cy="931862"/>
          </a:xfrm>
        </p:grpSpPr>
        <p:graphicFrame>
          <p:nvGraphicFramePr>
            <p:cNvPr id="28" name="Object 27"/>
            <p:cNvGraphicFramePr>
              <a:graphicFrameLocks noChangeAspect="1"/>
            </p:cNvGraphicFramePr>
            <p:nvPr/>
          </p:nvGraphicFramePr>
          <p:xfrm>
            <a:off x="2871763" y="-57886"/>
            <a:ext cx="712787" cy="931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8" imgW="165100" imgH="215900" progId="Equation.3">
                    <p:embed/>
                  </p:oleObj>
                </mc:Choice>
                <mc:Fallback>
                  <p:oleObj name="Equation" r:id="rId18" imgW="165100" imgH="215900" progId="Equation.3">
                    <p:embed/>
                    <p:pic>
                      <p:nvPicPr>
                        <p:cNvPr id="28" name="Object 27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2871763" y="-57886"/>
                          <a:ext cx="712787" cy="9318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" name="Rectangle 37"/>
            <p:cNvSpPr/>
            <p:nvPr/>
          </p:nvSpPr>
          <p:spPr>
            <a:xfrm>
              <a:off x="2816694" y="148316"/>
              <a:ext cx="767855" cy="634159"/>
            </a:xfrm>
            <a:prstGeom prst="rect">
              <a:avLst/>
            </a:prstGeom>
            <a:noFill/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>
                <a:latin typeface="Baskerville"/>
                <a:cs typeface="Baskerville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385668" y="2014017"/>
            <a:ext cx="767855" cy="877888"/>
            <a:chOff x="2871763" y="2047875"/>
            <a:chExt cx="767855" cy="877888"/>
          </a:xfrm>
        </p:grpSpPr>
        <p:graphicFrame>
          <p:nvGraphicFramePr>
            <p:cNvPr id="34" name="Object 33"/>
            <p:cNvGraphicFramePr>
              <a:graphicFrameLocks noChangeAspect="1"/>
            </p:cNvGraphicFramePr>
            <p:nvPr/>
          </p:nvGraphicFramePr>
          <p:xfrm>
            <a:off x="2871763" y="2047875"/>
            <a:ext cx="657225" cy="877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152400" imgH="203200" progId="Equation.3">
                    <p:embed/>
                  </p:oleObj>
                </mc:Choice>
                <mc:Fallback>
                  <p:oleObj name="Equation" r:id="rId20" imgW="152400" imgH="203200" progId="Equation.3">
                    <p:embed/>
                    <p:pic>
                      <p:nvPicPr>
                        <p:cNvPr id="34" name="Object 33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2871763" y="2047875"/>
                          <a:ext cx="657225" cy="8778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" name="Rectangle 38"/>
            <p:cNvSpPr/>
            <p:nvPr/>
          </p:nvSpPr>
          <p:spPr>
            <a:xfrm>
              <a:off x="2871763" y="2238735"/>
              <a:ext cx="767855" cy="634159"/>
            </a:xfrm>
            <a:prstGeom prst="rect">
              <a:avLst/>
            </a:prstGeom>
            <a:noFill/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>
                <a:latin typeface="Baskerville"/>
                <a:cs typeface="Baskerville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385668" y="4001205"/>
            <a:ext cx="1327343" cy="931862"/>
            <a:chOff x="2669351" y="4001204"/>
            <a:chExt cx="1327343" cy="931862"/>
          </a:xfrm>
        </p:grpSpPr>
        <p:graphicFrame>
          <p:nvGraphicFramePr>
            <p:cNvPr id="29" name="Object 28"/>
            <p:cNvGraphicFramePr>
              <a:graphicFrameLocks noChangeAspect="1"/>
            </p:cNvGraphicFramePr>
            <p:nvPr/>
          </p:nvGraphicFramePr>
          <p:xfrm>
            <a:off x="2669351" y="4001204"/>
            <a:ext cx="712787" cy="931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2" imgW="165100" imgH="215900" progId="Equation.3">
                    <p:embed/>
                  </p:oleObj>
                </mc:Choice>
                <mc:Fallback>
                  <p:oleObj name="Equation" r:id="rId22" imgW="165100" imgH="215900" progId="Equation.3">
                    <p:embed/>
                    <p:pic>
                      <p:nvPicPr>
                        <p:cNvPr id="29" name="Object 28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2669351" y="4001204"/>
                          <a:ext cx="712787" cy="9318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ct 29"/>
            <p:cNvGraphicFramePr>
              <a:graphicFrameLocks noChangeAspect="1"/>
            </p:cNvGraphicFramePr>
            <p:nvPr/>
          </p:nvGraphicFramePr>
          <p:xfrm>
            <a:off x="3339469" y="4001204"/>
            <a:ext cx="657225" cy="877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3" imgW="152400" imgH="203200" progId="Equation.DSMT4">
                    <p:embed/>
                  </p:oleObj>
                </mc:Choice>
                <mc:Fallback>
                  <p:oleObj name="Equation" r:id="rId23" imgW="152400" imgH="203200" progId="Equation.DSMT4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3339469" y="4001204"/>
                          <a:ext cx="657225" cy="8778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" name="Rectangle 39"/>
            <p:cNvSpPr/>
            <p:nvPr/>
          </p:nvSpPr>
          <p:spPr>
            <a:xfrm>
              <a:off x="2669351" y="4163339"/>
              <a:ext cx="1327343" cy="715753"/>
            </a:xfrm>
            <a:prstGeom prst="rect">
              <a:avLst/>
            </a:prstGeom>
            <a:noFill/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>
                <a:latin typeface="Baskerville"/>
                <a:cs typeface="Baskerville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0FD6B05-F88F-D72E-FCB4-C5ECEAB3BD16}"/>
              </a:ext>
            </a:extLst>
          </p:cNvPr>
          <p:cNvGrpSpPr/>
          <p:nvPr/>
        </p:nvGrpSpPr>
        <p:grpSpPr>
          <a:xfrm>
            <a:off x="7642034" y="98378"/>
            <a:ext cx="2947266" cy="2069909"/>
            <a:chOff x="5860361" y="81982"/>
            <a:chExt cx="2456055" cy="172492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B5338D7-8111-F65D-52AF-76DF6EDC02CE}"/>
                </a:ext>
              </a:extLst>
            </p:cNvPr>
            <p:cNvSpPr txBox="1"/>
            <p:nvPr/>
          </p:nvSpPr>
          <p:spPr>
            <a:xfrm>
              <a:off x="5860361" y="81982"/>
              <a:ext cx="1106119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160" b="1" dirty="0">
                  <a:latin typeface="Baskerville"/>
                  <a:cs typeface="Baskerville"/>
                </a:rPr>
                <a:t>Phase II</a:t>
              </a:r>
            </a:p>
            <a:p>
              <a:r>
                <a:rPr lang="en-US" sz="2160" b="1" dirty="0">
                  <a:latin typeface="Baskerville"/>
                </a:rPr>
                <a:t>Trial</a:t>
              </a:r>
              <a:endParaRPr lang="en-US" sz="2160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19E8A95-CDD1-0FFA-7D92-9DBEDD2E8C1C}"/>
                </a:ext>
              </a:extLst>
            </p:cNvPr>
            <p:cNvSpPr/>
            <p:nvPr/>
          </p:nvSpPr>
          <p:spPr>
            <a:xfrm>
              <a:off x="5860361" y="81982"/>
              <a:ext cx="2456055" cy="1724924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 dirty="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28A5A99-8ADA-8387-4B97-50D32E05F281}"/>
              </a:ext>
            </a:extLst>
          </p:cNvPr>
          <p:cNvGrpSpPr/>
          <p:nvPr/>
        </p:nvGrpSpPr>
        <p:grpSpPr>
          <a:xfrm>
            <a:off x="7639681" y="2392085"/>
            <a:ext cx="2947266" cy="3776899"/>
            <a:chOff x="5858400" y="1993404"/>
            <a:chExt cx="2456055" cy="314741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1201972-EA96-7B13-A5C3-A2BCB9921088}"/>
                </a:ext>
              </a:extLst>
            </p:cNvPr>
            <p:cNvSpPr txBox="1"/>
            <p:nvPr/>
          </p:nvSpPr>
          <p:spPr>
            <a:xfrm>
              <a:off x="5869045" y="1993404"/>
              <a:ext cx="1803324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160" b="1" dirty="0">
                  <a:latin typeface="Baskerville"/>
                  <a:cs typeface="Baskerville"/>
                </a:rPr>
                <a:t>Phase III or IV</a:t>
              </a:r>
            </a:p>
            <a:p>
              <a:r>
                <a:rPr lang="en-US" sz="2160" b="1" dirty="0">
                  <a:latin typeface="Baskerville"/>
                </a:rPr>
                <a:t>Trial</a:t>
              </a:r>
              <a:endParaRPr lang="en-US" sz="2160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158E14A-F8AA-B7FC-88A2-46A50C1B1757}"/>
                </a:ext>
              </a:extLst>
            </p:cNvPr>
            <p:cNvSpPr/>
            <p:nvPr/>
          </p:nvSpPr>
          <p:spPr>
            <a:xfrm>
              <a:off x="5858400" y="1993404"/>
              <a:ext cx="2456055" cy="3147416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 dirty="0"/>
            </a:p>
          </p:txBody>
        </p:sp>
      </p:grpSp>
    </p:spTree>
    <p:extLst>
      <p:ext uri="{BB962C8B-B14F-4D97-AF65-F5344CB8AC3E}">
        <p14:creationId xmlns:p14="http://schemas.microsoft.com/office/powerpoint/2010/main" val="361425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6EE66-2E1E-AB45-9B63-EB07069C9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Natural Transmission Study Designs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89AF5-3697-D540-841C-ED9015BB1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960" y="1417639"/>
            <a:ext cx="6840230" cy="373759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EC98C-6B12-F889-9509-A0F361093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2072" y="5155232"/>
            <a:ext cx="9041689" cy="936104"/>
          </a:xfrm>
        </p:spPr>
        <p:txBody>
          <a:bodyPr>
            <a:normAutofit fontScale="92500"/>
          </a:bodyPr>
          <a:lstStyle/>
          <a:p>
            <a:r>
              <a:rPr lang="en-GB" sz="2400" dirty="0"/>
              <a:t>Experimental designs can allow us to estimate indirect effects far more rapidly but use largely limited to animal populations…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78E0485-6141-8C67-2333-A23B2530E26B}"/>
              </a:ext>
            </a:extLst>
          </p:cNvPr>
          <p:cNvSpPr/>
          <p:nvPr/>
        </p:nvSpPr>
        <p:spPr>
          <a:xfrm>
            <a:off x="2811849" y="6347854"/>
            <a:ext cx="765690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60" dirty="0" err="1"/>
              <a:t>Conlan</a:t>
            </a:r>
            <a:r>
              <a:rPr lang="en-US" sz="2160" dirty="0"/>
              <a:t> AJK &amp; De Jong, M </a:t>
            </a:r>
            <a:r>
              <a:rPr lang="en-GB" sz="2160" dirty="0">
                <a:hlinkClick r:id="rId3"/>
              </a:rPr>
              <a:t>https://doi.org/10.7554/eLife.27694.001</a:t>
            </a:r>
            <a:endParaRPr lang="en-US" sz="2160" dirty="0"/>
          </a:p>
        </p:txBody>
      </p:sp>
    </p:spTree>
    <p:extLst>
      <p:ext uri="{BB962C8B-B14F-4D97-AF65-F5344CB8AC3E}">
        <p14:creationId xmlns:p14="http://schemas.microsoft.com/office/powerpoint/2010/main" val="16922655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BF1ED-FF44-9A04-5852-5CA1ABB4F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How can </a:t>
            </a:r>
            <a:r>
              <a:rPr lang="en-US" dirty="0"/>
              <a:t>we predict the impact of new vaccines?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33C5D-10FA-3E91-9973-1891CC64E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240" y="2297234"/>
            <a:ext cx="9875520" cy="156162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For human infectious diseases we typically we will not have complete information on the mode of action of a vaccine or indirect efficacy ahead of a full deployment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AF341C-6439-83EB-B6A3-02488ECBF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4218" y="3747254"/>
            <a:ext cx="2592288" cy="311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917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E410D-A463-9FAD-7DE0-D97137378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Study: Norovirus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DD80F-5254-F6C3-3C00-59242B7C7B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138" indent="-342138"/>
            <a:r>
              <a:rPr lang="en-GB" b="0" i="0" dirty="0">
                <a:solidFill>
                  <a:srgbClr val="2E2E2E"/>
                </a:solidFill>
                <a:effectLst/>
              </a:rPr>
              <a:t>Norovirus is the most common viral cause of gastroenteritis in humans, with one in five cases of acute gastroenteritis attributable to norovirus</a:t>
            </a:r>
            <a:endParaRPr lang="en-US" dirty="0"/>
          </a:p>
          <a:p>
            <a:pPr marL="342138" indent="-342138"/>
            <a:r>
              <a:rPr lang="en-GB" b="0" i="0" dirty="0">
                <a:solidFill>
                  <a:srgbClr val="2E2E2E"/>
                </a:solidFill>
                <a:effectLst/>
              </a:rPr>
              <a:t>In the UK, only one in 218 cases of norovirus is thought to be notified</a:t>
            </a:r>
          </a:p>
          <a:p>
            <a:pPr marL="342138" indent="-342138"/>
            <a:r>
              <a:rPr lang="en-GB" dirty="0"/>
              <a:t>Several vaccines that offer the potential to reduce the burden of illness due to norovirus are in development, with the most advanced product from Takeda Pharmaceuticals (</a:t>
            </a:r>
            <a:r>
              <a:rPr lang="en-GB" dirty="0" err="1"/>
              <a:t>HilleVax</a:t>
            </a:r>
            <a:r>
              <a:rPr lang="en-GB" dirty="0"/>
              <a:t>)</a:t>
            </a:r>
          </a:p>
          <a:p>
            <a:pPr marL="342138" indent="-342138"/>
            <a:r>
              <a:rPr lang="en-GB" sz="3180" dirty="0">
                <a:ea typeface="ＭＳ Ｐゴシック"/>
              </a:rPr>
              <a:t>While the vaccine was in proof-of-concept stage we were asked to develop a model for the potential benefits of the product</a:t>
            </a:r>
          </a:p>
          <a:p>
            <a:pPr marL="742188" lvl="1" indent="-284988"/>
            <a:r>
              <a:rPr lang="en-GB" dirty="0"/>
              <a:t>Developed an age stratified model estimated from case notification data from Germany</a:t>
            </a:r>
            <a:endParaRPr lang="en-GB" dirty="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C02B93-0E43-38E3-E999-492FC6A85DAA}"/>
              </a:ext>
            </a:extLst>
          </p:cNvPr>
          <p:cNvSpPr txBox="1"/>
          <p:nvPr/>
        </p:nvSpPr>
        <p:spPr>
          <a:xfrm>
            <a:off x="3016613" y="6079632"/>
            <a:ext cx="5985980" cy="4431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09728" tIns="54864" rIns="109728" bIns="54864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160" i="1" dirty="0">
                <a:latin typeface="Arial"/>
                <a:ea typeface="ＭＳ Ｐゴシック"/>
                <a:hlinkClick r:id="rId2"/>
              </a:rPr>
              <a:t>Gaythorpe, Trotter and Conlan 2018</a:t>
            </a:r>
            <a:endParaRPr lang="en-US" sz="2160" i="1" dirty="0"/>
          </a:p>
        </p:txBody>
      </p:sp>
    </p:spTree>
    <p:extLst>
      <p:ext uri="{BB962C8B-B14F-4D97-AF65-F5344CB8AC3E}">
        <p14:creationId xmlns:p14="http://schemas.microsoft.com/office/powerpoint/2010/main" val="1986116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5B9B9-0E43-6834-4FDD-9AC6F9E9D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7542E-AD03-E971-8F81-F9404EA1F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Further explore the impact of vaccination on transmission</a:t>
            </a:r>
          </a:p>
          <a:p>
            <a:pPr lvl="1"/>
            <a:r>
              <a:rPr lang="en-US" dirty="0"/>
              <a:t>How does the interval between outbreaks change after vaccination?</a:t>
            </a:r>
          </a:p>
          <a:p>
            <a:r>
              <a:rPr lang="en-US" dirty="0"/>
              <a:t>What are the main modes of action of a vaccine</a:t>
            </a:r>
          </a:p>
          <a:p>
            <a:pPr lvl="1"/>
            <a:r>
              <a:rPr lang="en-US" dirty="0"/>
              <a:t>How do we extend SIR framework to model different vaccine effects?</a:t>
            </a:r>
          </a:p>
          <a:p>
            <a:pPr lvl="1"/>
            <a:r>
              <a:rPr lang="en-US" dirty="0"/>
              <a:t>How do estimate the mode of action of a vaccine?</a:t>
            </a:r>
          </a:p>
          <a:p>
            <a:r>
              <a:rPr lang="en-US" dirty="0"/>
              <a:t>Case Study: Norovirus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043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85E2-246E-6E30-09BC-56D95C4C9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375F31-4598-D3AB-3CE1-E072E4E9BCED}"/>
              </a:ext>
            </a:extLst>
          </p:cNvPr>
          <p:cNvSpPr txBox="1"/>
          <p:nvPr/>
        </p:nvSpPr>
        <p:spPr>
          <a:xfrm>
            <a:off x="7737854" y="244222"/>
            <a:ext cx="384454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E2E2E"/>
                </a:solidFill>
              </a:rPr>
              <a:t>Deterministic </a:t>
            </a:r>
            <a:r>
              <a:rPr lang="en-GB" b="1" dirty="0">
                <a:solidFill>
                  <a:srgbClr val="2E2E2E"/>
                </a:solidFill>
              </a:rPr>
              <a:t>S</a:t>
            </a:r>
            <a:r>
              <a:rPr lang="en-GB" dirty="0">
                <a:solidFill>
                  <a:srgbClr val="2E2E2E"/>
                </a:solidFill>
              </a:rPr>
              <a:t>usceptible, </a:t>
            </a:r>
            <a:r>
              <a:rPr lang="en-GB" b="1" dirty="0">
                <a:solidFill>
                  <a:srgbClr val="2E2E2E"/>
                </a:solidFill>
              </a:rPr>
              <a:t>E</a:t>
            </a:r>
            <a:r>
              <a:rPr lang="en-GB" dirty="0">
                <a:solidFill>
                  <a:srgbClr val="2E2E2E"/>
                </a:solidFill>
              </a:rPr>
              <a:t>xposed, </a:t>
            </a:r>
            <a:r>
              <a:rPr lang="en-GB" b="1" dirty="0">
                <a:solidFill>
                  <a:srgbClr val="2E2E2E"/>
                </a:solidFill>
              </a:rPr>
              <a:t>I</a:t>
            </a:r>
            <a:r>
              <a:rPr lang="en-GB" dirty="0">
                <a:solidFill>
                  <a:srgbClr val="2E2E2E"/>
                </a:solidFill>
              </a:rPr>
              <a:t>nfectious, </a:t>
            </a:r>
            <a:r>
              <a:rPr lang="en-GB" b="1" dirty="0">
                <a:solidFill>
                  <a:srgbClr val="2E2E2E"/>
                </a:solidFill>
              </a:rPr>
              <a:t>R</a:t>
            </a:r>
            <a:r>
              <a:rPr lang="en-GB" dirty="0">
                <a:solidFill>
                  <a:srgbClr val="2E2E2E"/>
                </a:solidFill>
              </a:rPr>
              <a:t>ecovered (SEIR) model</a:t>
            </a:r>
          </a:p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E2E2E"/>
                </a:solidFill>
              </a:rPr>
              <a:t>Individuals can be protected by </a:t>
            </a:r>
            <a:r>
              <a:rPr lang="en-GB" b="1" dirty="0">
                <a:solidFill>
                  <a:srgbClr val="2E2E2E"/>
                </a:solidFill>
              </a:rPr>
              <a:t>M</a:t>
            </a:r>
            <a:r>
              <a:rPr lang="en-GB" dirty="0">
                <a:solidFill>
                  <a:srgbClr val="2E2E2E"/>
                </a:solidFill>
              </a:rPr>
              <a:t>aternal antibodies</a:t>
            </a:r>
          </a:p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E2E2E"/>
                </a:solidFill>
              </a:rPr>
              <a:t>Infectious period is approximately gamma distributed</a:t>
            </a:r>
          </a:p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E2E2E"/>
                </a:solidFill>
              </a:rPr>
              <a:t>People can be asymptomatic</a:t>
            </a:r>
          </a:p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E2E2E"/>
                </a:solidFill>
              </a:rPr>
              <a:t>Age-structured</a:t>
            </a:r>
          </a:p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E2E2E"/>
                </a:solidFill>
              </a:rPr>
              <a:t>Transmission depends on effective social contacts between age groups (informed by POLYMOD)</a:t>
            </a:r>
          </a:p>
          <a:p>
            <a:pPr marL="257176" indent="-257176">
              <a:buFont typeface="Arial" panose="020B0604020202020204" pitchFamily="34" charset="0"/>
              <a:buChar char="•"/>
            </a:pPr>
            <a:endParaRPr lang="en-GB" dirty="0">
              <a:solidFill>
                <a:srgbClr val="2E2E2E"/>
              </a:solidFill>
            </a:endParaRPr>
          </a:p>
          <a:p>
            <a:endParaRPr lang="en-GB" dirty="0">
              <a:solidFill>
                <a:srgbClr val="2E2E2E"/>
              </a:solidFill>
            </a:endParaRPr>
          </a:p>
          <a:p>
            <a:r>
              <a:rPr lang="en-GB" dirty="0">
                <a:solidFill>
                  <a:srgbClr val="2E2E2E"/>
                </a:solidFill>
              </a:rPr>
              <a:t>Where q is the transmission rate, c is the contact rate, Z is a seasonal forcing term and </a:t>
            </a:r>
            <a:r>
              <a:rPr lang="el-GR" dirty="0">
                <a:solidFill>
                  <a:srgbClr val="2E2E2E"/>
                </a:solidFill>
                <a:ea typeface="Cambria Math" panose="02040503050406030204" pitchFamily="18" charset="0"/>
              </a:rPr>
              <a:t>ν</a:t>
            </a:r>
            <a:r>
              <a:rPr lang="en-GB" dirty="0">
                <a:solidFill>
                  <a:srgbClr val="2E2E2E"/>
                </a:solidFill>
                <a:ea typeface="Cambria Math" panose="02040503050406030204" pitchFamily="18" charset="0"/>
              </a:rPr>
              <a:t> is the scaling of infectiousness for asymptomatic people. (We will come back to vaccinated people).</a:t>
            </a:r>
            <a:endParaRPr lang="en-GB" dirty="0">
              <a:solidFill>
                <a:srgbClr val="2E2E2E"/>
              </a:solidFill>
            </a:endParaRPr>
          </a:p>
        </p:txBody>
      </p:sp>
      <p:pic>
        <p:nvPicPr>
          <p:cNvPr id="11" name="Content Placeholder 4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18FD1C8C-6345-CA05-65F1-BFB77D14F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408" y="1696960"/>
            <a:ext cx="4999002" cy="34101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00C38E-D12D-7959-8C42-8FBBC9EC87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014" y="5203729"/>
            <a:ext cx="6912840" cy="13796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0635F44-D5D7-2343-2AF3-44771EB08352}"/>
              </a:ext>
            </a:extLst>
          </p:cNvPr>
          <p:cNvSpPr/>
          <p:nvPr/>
        </p:nvSpPr>
        <p:spPr>
          <a:xfrm>
            <a:off x="825016" y="3342591"/>
            <a:ext cx="5557266" cy="1861139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</p:spTree>
    <p:extLst>
      <p:ext uri="{BB962C8B-B14F-4D97-AF65-F5344CB8AC3E}">
        <p14:creationId xmlns:p14="http://schemas.microsoft.com/office/powerpoint/2010/main" val="39088270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BEDE8-C619-97C4-4395-DD2DDD2E4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Vaccination model</a:t>
            </a:r>
          </a:p>
        </p:txBody>
      </p:sp>
      <p:pic>
        <p:nvPicPr>
          <p:cNvPr id="4" name="Content Placeholder 4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B8E2A50E-71E3-91E3-8E11-25EC71F70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408" y="1696960"/>
            <a:ext cx="4999002" cy="34101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E84931-0FAA-9A1C-0E2F-9F0F57D65C5B}"/>
              </a:ext>
            </a:extLst>
          </p:cNvPr>
          <p:cNvSpPr txBox="1"/>
          <p:nvPr/>
        </p:nvSpPr>
        <p:spPr>
          <a:xfrm>
            <a:off x="8359170" y="483152"/>
            <a:ext cx="346862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E2E2E"/>
                </a:solidFill>
              </a:rPr>
              <a:t>Essentially duplicated all disease progression for vaccinated individuals (except for maternal antibodies).</a:t>
            </a:r>
          </a:p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E2E2E"/>
                </a:solidFill>
              </a:rPr>
              <a:t>Vaccination can have multiple actions, either people join the corresponding compartment e.g. </a:t>
            </a:r>
          </a:p>
          <a:p>
            <a:r>
              <a:rPr lang="en-GB" sz="2000" dirty="0">
                <a:solidFill>
                  <a:srgbClr val="2E2E2E"/>
                </a:solidFill>
              </a:rPr>
              <a:t>           S </a:t>
            </a:r>
            <a:r>
              <a:rPr lang="en-GB" sz="2000" dirty="0">
                <a:solidFill>
                  <a:srgbClr val="2E2E2E"/>
                </a:solidFill>
                <a:ea typeface="Cambria Math" panose="02040503050406030204" pitchFamily="18" charset="0"/>
              </a:rPr>
              <a:t>→ S</a:t>
            </a:r>
            <a:r>
              <a:rPr lang="en-GB" sz="2000" baseline="-25000" dirty="0">
                <a:solidFill>
                  <a:srgbClr val="2E2E2E"/>
                </a:solidFill>
                <a:ea typeface="Cambria Math" panose="02040503050406030204" pitchFamily="18" charset="0"/>
              </a:rPr>
              <a:t>V</a:t>
            </a:r>
            <a:endParaRPr lang="en-GB" sz="2000" dirty="0">
              <a:solidFill>
                <a:srgbClr val="2E2E2E"/>
              </a:solidFill>
              <a:ea typeface="Cambria Math" panose="02040503050406030204" pitchFamily="18" charset="0"/>
            </a:endParaRPr>
          </a:p>
          <a:p>
            <a:r>
              <a:rPr lang="en-GB" sz="2000" dirty="0">
                <a:solidFill>
                  <a:srgbClr val="2E2E2E"/>
                </a:solidFill>
                <a:ea typeface="Cambria Math" panose="02040503050406030204" pitchFamily="18" charset="0"/>
              </a:rPr>
              <a:t>     or they move into the recovered  </a:t>
            </a:r>
          </a:p>
          <a:p>
            <a:r>
              <a:rPr lang="en-GB" sz="2000" dirty="0">
                <a:solidFill>
                  <a:srgbClr val="2E2E2E"/>
                </a:solidFill>
                <a:ea typeface="Cambria Math" panose="02040503050406030204" pitchFamily="18" charset="0"/>
              </a:rPr>
              <a:t>    state (clearance)</a:t>
            </a:r>
          </a:p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E2E2E"/>
                </a:solidFill>
                <a:ea typeface="Cambria Math" panose="02040503050406030204" pitchFamily="18" charset="0"/>
              </a:rPr>
              <a:t>Vaccinated infected individuals can contribute to the force of infection but at a reduced rate, </a:t>
            </a:r>
            <a:r>
              <a:rPr lang="el-GR" sz="2000" dirty="0">
                <a:solidFill>
                  <a:srgbClr val="2E2E2E"/>
                </a:solidFill>
                <a:ea typeface="Cambria Math" panose="02040503050406030204" pitchFamily="18" charset="0"/>
              </a:rPr>
              <a:t>ζ</a:t>
            </a:r>
            <a:endParaRPr lang="en-GB" sz="2000" dirty="0">
              <a:solidFill>
                <a:srgbClr val="2E2E2E"/>
              </a:solidFill>
            </a:endParaRPr>
          </a:p>
          <a:p>
            <a:pPr marL="257176" indent="-257176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2E2E2E"/>
              </a:solidFill>
            </a:endParaRPr>
          </a:p>
          <a:p>
            <a:pPr marL="257176" indent="-257176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47DAF1-1DFC-0C48-BB17-6EED70191D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014" y="5203729"/>
            <a:ext cx="6912840" cy="137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73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24627-3B62-19CE-45C2-C82E235FE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Vaccine action and vaccination scenarios</a:t>
            </a:r>
          </a:p>
        </p:txBody>
      </p:sp>
      <p:pic>
        <p:nvPicPr>
          <p:cNvPr id="5" name="Content Placeholder 4" descr="Graphical user interface&#10;&#10;Description automatically generated">
            <a:extLst>
              <a:ext uri="{FF2B5EF4-FFF2-40B4-BE49-F238E27FC236}">
                <a16:creationId xmlns:a16="http://schemas.microsoft.com/office/drawing/2014/main" id="{324CC1D1-83C7-9D65-15BE-064A17016B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370" y="1641770"/>
            <a:ext cx="4739500" cy="4842276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24A1AC-56FD-B77F-5CE8-32B5FB673DF7}"/>
              </a:ext>
            </a:extLst>
          </p:cNvPr>
          <p:cNvSpPr txBox="1"/>
          <p:nvPr/>
        </p:nvSpPr>
        <p:spPr>
          <a:xfrm>
            <a:off x="6538260" y="1641771"/>
            <a:ext cx="480030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E2E2E"/>
                </a:solidFill>
              </a:rPr>
              <a:t>6 age-targeted vaccination strategies</a:t>
            </a:r>
          </a:p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E2E2E"/>
                </a:solidFill>
              </a:rPr>
              <a:t>Age-stratified vaccine efficacy and effective coverage</a:t>
            </a:r>
          </a:p>
          <a:p>
            <a:pPr marL="257176" indent="-257176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E2E2E"/>
                </a:solidFill>
              </a:rPr>
              <a:t>A variety of vaccine actions that modulated:</a:t>
            </a:r>
          </a:p>
          <a:p>
            <a:pPr marL="668656" lvl="1" indent="-257176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E2E2E"/>
                </a:solidFill>
              </a:rPr>
              <a:t>Symptoms (progression to I or A)</a:t>
            </a:r>
          </a:p>
          <a:p>
            <a:pPr marL="668656" lvl="1" indent="-257176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E2E2E"/>
                </a:solidFill>
              </a:rPr>
              <a:t>Infectiousness (contribution to the force of infection)</a:t>
            </a:r>
          </a:p>
          <a:p>
            <a:pPr marL="668656" lvl="1" indent="-257176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E2E2E"/>
                </a:solidFill>
              </a:rPr>
              <a:t>Susceptibility (effect of the force of infection)</a:t>
            </a:r>
          </a:p>
          <a:p>
            <a:pPr marL="668656" lvl="1" indent="-257176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E2E2E"/>
                </a:solidFill>
              </a:rPr>
              <a:t>Clearance (whether people moved to R</a:t>
            </a:r>
            <a:r>
              <a:rPr lang="en-GB" sz="2000" baseline="-25000" dirty="0">
                <a:solidFill>
                  <a:srgbClr val="2E2E2E"/>
                </a:solidFill>
              </a:rPr>
              <a:t>V</a:t>
            </a:r>
            <a:r>
              <a:rPr lang="en-GB" sz="2000" dirty="0">
                <a:solidFill>
                  <a:srgbClr val="2E2E2E"/>
                </a:solidFill>
              </a:rPr>
              <a:t> or not)</a:t>
            </a:r>
          </a:p>
          <a:p>
            <a:pPr marL="668656" lvl="1" indent="-257176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2E2E2E"/>
              </a:solidFill>
            </a:endParaRPr>
          </a:p>
          <a:p>
            <a:pPr lvl="1"/>
            <a:endParaRPr lang="en-GB" sz="2000" dirty="0">
              <a:solidFill>
                <a:srgbClr val="2E2E2E"/>
              </a:solidFill>
            </a:endParaRPr>
          </a:p>
          <a:p>
            <a:pPr marL="257176" indent="-257176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2E2E2E"/>
              </a:solidFill>
            </a:endParaRPr>
          </a:p>
          <a:p>
            <a:pPr marL="257176" indent="-257176">
              <a:buFont typeface="Arial" panose="020B0604020202020204" pitchFamily="34" charset="0"/>
              <a:buChar char="•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575924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DF0F-2960-E606-1AF4-6346871FE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Sensitivity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2DE63-9C17-0E23-969D-CB22D6131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We examine a representative sample of the possible permutations using a Latin Hypercube Sample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9F398EA-041C-0F30-EA3A-D7BA1487B8E4}"/>
              </a:ext>
            </a:extLst>
          </p:cNvPr>
          <p:cNvGraphicFramePr>
            <a:graphicFrameLocks noGrp="1"/>
          </p:cNvGraphicFramePr>
          <p:nvPr/>
        </p:nvGraphicFramePr>
        <p:xfrm>
          <a:off x="1668780" y="2942797"/>
          <a:ext cx="7315200" cy="233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3392439319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94783666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3368688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412221029"/>
                    </a:ext>
                  </a:extLst>
                </a:gridCol>
              </a:tblGrid>
              <a:tr h="333756">
                <a:tc>
                  <a:txBody>
                    <a:bodyPr/>
                    <a:lstStyle/>
                    <a:p>
                      <a:r>
                        <a:rPr lang="en-GB" sz="1300" dirty="0"/>
                        <a:t>Symptoms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Infectiousness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Susceptibility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Sample number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258475844"/>
                  </a:ext>
                </a:extLst>
              </a:tr>
              <a:tr h="333756">
                <a:tc>
                  <a:txBody>
                    <a:bodyPr/>
                    <a:lstStyle/>
                    <a:p>
                      <a:r>
                        <a:rPr lang="en-GB" sz="1300" dirty="0"/>
                        <a:t>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30%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50%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1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680434135"/>
                  </a:ext>
                </a:extLst>
              </a:tr>
              <a:tr h="333756">
                <a:tc>
                  <a:txBody>
                    <a:bodyPr/>
                    <a:lstStyle/>
                    <a:p>
                      <a:r>
                        <a:rPr lang="en-GB" sz="1300" dirty="0"/>
                        <a:t>30%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50%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70%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2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3171824486"/>
                  </a:ext>
                </a:extLst>
              </a:tr>
              <a:tr h="333756">
                <a:tc>
                  <a:txBody>
                    <a:bodyPr/>
                    <a:lstStyle/>
                    <a:p>
                      <a:r>
                        <a:rPr lang="en-GB" sz="1300" dirty="0"/>
                        <a:t>50%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70%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100%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3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1572257562"/>
                  </a:ext>
                </a:extLst>
              </a:tr>
              <a:tr h="333756">
                <a:tc>
                  <a:txBody>
                    <a:bodyPr/>
                    <a:lstStyle/>
                    <a:p>
                      <a:r>
                        <a:rPr lang="en-GB" sz="1300" dirty="0"/>
                        <a:t>70%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100%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4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3267346092"/>
                  </a:ext>
                </a:extLst>
              </a:tr>
              <a:tr h="333756">
                <a:tc>
                  <a:txBody>
                    <a:bodyPr/>
                    <a:lstStyle/>
                    <a:p>
                      <a:r>
                        <a:rPr lang="en-GB" sz="1300" dirty="0"/>
                        <a:t>100%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30%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5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3776566226"/>
                  </a:ext>
                </a:extLst>
              </a:tr>
              <a:tr h="333756">
                <a:tc>
                  <a:txBody>
                    <a:bodyPr/>
                    <a:lstStyle/>
                    <a:p>
                      <a:r>
                        <a:rPr lang="en-GB" sz="1300" dirty="0"/>
                        <a:t>…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…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…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1300" dirty="0"/>
                        <a:t>…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3609175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8726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BEF43-3B7C-76E0-1906-030241C58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1507CD-BD92-AECF-A969-587C72497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121" y="1584662"/>
            <a:ext cx="6939964" cy="434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2BCFA3-78CC-C2B1-C282-F047451EBFCD}"/>
              </a:ext>
            </a:extLst>
          </p:cNvPr>
          <p:cNvSpPr txBox="1"/>
          <p:nvPr/>
        </p:nvSpPr>
        <p:spPr>
          <a:xfrm>
            <a:off x="8896594" y="1641771"/>
            <a:ext cx="244196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60" dirty="0">
                <a:solidFill>
                  <a:srgbClr val="2E2E2E"/>
                </a:solidFill>
                <a:latin typeface="NexusSerif"/>
              </a:rPr>
              <a:t>Model fit</a:t>
            </a:r>
            <a:endParaRPr lang="en-GB" sz="2160" dirty="0"/>
          </a:p>
        </p:txBody>
      </p:sp>
    </p:spTree>
    <p:extLst>
      <p:ext uri="{BB962C8B-B14F-4D97-AF65-F5344CB8AC3E}">
        <p14:creationId xmlns:p14="http://schemas.microsoft.com/office/powerpoint/2010/main" val="13439422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582CA-5FDD-BA89-8499-B827BAC0E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063" y="404664"/>
            <a:ext cx="6007225" cy="801905"/>
          </a:xfrm>
        </p:spPr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1A652-E97B-5FAC-54FB-1FB3142B0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4577" y="1328011"/>
            <a:ext cx="3021901" cy="529814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/>
              <a:t>Vaccine impact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b="0" i="0" dirty="0">
                <a:solidFill>
                  <a:srgbClr val="2E2E2E"/>
                </a:solidFill>
                <a:effectLst/>
              </a:rPr>
              <a:t>Strategies that target infants are most efficient (i.e. more cases are prevented per dose) for less severe outcomes</a:t>
            </a:r>
          </a:p>
          <a:p>
            <a:r>
              <a:rPr lang="en-GB" b="0" i="0" dirty="0">
                <a:solidFill>
                  <a:srgbClr val="2E2E2E"/>
                </a:solidFill>
                <a:effectLst/>
              </a:rPr>
              <a:t>For more severe outcomes, including hospitalisation and death, strategies that directly target older age groups, who are at highest risk of these severe outcomes, are more efficient</a:t>
            </a:r>
            <a:endParaRPr lang="en-GB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2512279-8C35-3506-7054-A641B9649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32" y="1211726"/>
            <a:ext cx="7353512" cy="414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25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B6AE0-AC43-C56D-0F89-0D2DBE3EB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C747CF-B1A3-B0E9-50E2-35F2030128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240" y="1305735"/>
            <a:ext cx="9875520" cy="5277628"/>
          </a:xfrm>
        </p:spPr>
        <p:txBody>
          <a:bodyPr>
            <a:normAutofit/>
          </a:bodyPr>
          <a:lstStyle/>
          <a:p>
            <a:r>
              <a:rPr lang="en-GB" sz="2400" dirty="0">
                <a:solidFill>
                  <a:srgbClr val="2E2E2E"/>
                </a:solidFill>
              </a:rPr>
              <a:t>In terms of the overall burden of infection, the infant strategy could reduce the total number of infections by 4.53 % [3.10%, 5.29%] overall</a:t>
            </a:r>
          </a:p>
          <a:p>
            <a:r>
              <a:rPr lang="en-GB" sz="2400" dirty="0">
                <a:solidFill>
                  <a:srgbClr val="2E2E2E"/>
                </a:solidFill>
              </a:rPr>
              <a:t>The strategy targeting 70+ year olds (A4), which targets a much greater number of individuals, could reduce the total number of infections by 21.93% [6.79%, 26.05%]</a:t>
            </a:r>
          </a:p>
          <a:p>
            <a:r>
              <a:rPr lang="en-GB" sz="2400" dirty="0">
                <a:solidFill>
                  <a:srgbClr val="2E2E2E"/>
                </a:solidFill>
              </a:rPr>
              <a:t>The highest percentage reduction in infections, 70.5% [31.1%, 77.0%], comes as a result of strategy A2 which targets 1 and 50+ year olds</a:t>
            </a:r>
          </a:p>
          <a:p>
            <a:r>
              <a:rPr lang="en-GB" sz="2400" dirty="0">
                <a:solidFill>
                  <a:srgbClr val="2E2E2E"/>
                </a:solidFill>
              </a:rPr>
              <a:t>The most influential vaccine characteristics are clearance of infection and susceptibility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9956102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6418C-443B-99A0-0B79-6694DEDB4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380" dirty="0">
                <a:ea typeface="ＭＳ Ｐゴシック"/>
              </a:rPr>
              <a:t>Summary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90B28-A69A-EE75-6D82-23AD96E9C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138" indent="-342138"/>
            <a:r>
              <a:rPr lang="en-GB" sz="2880" dirty="0">
                <a:ea typeface="ＭＳ Ｐゴシック"/>
              </a:rPr>
              <a:t>Dynamic effect of vaccination (changes in birth rates) equivalent to changes in transmission rates</a:t>
            </a:r>
            <a:endParaRPr lang="en-GB" sz="2880"/>
          </a:p>
          <a:p>
            <a:pPr marL="342138" indent="-342138"/>
            <a:r>
              <a:rPr lang="en-GB" sz="2880" dirty="0">
                <a:ea typeface="ＭＳ Ｐゴシック"/>
              </a:rPr>
              <a:t>Vaccination can have both direct and indirect impacts on transmission</a:t>
            </a:r>
          </a:p>
          <a:p>
            <a:pPr marL="742188" lvl="1" indent="-284988"/>
            <a:r>
              <a:rPr lang="en-GB" sz="2880" dirty="0">
                <a:ea typeface="ＭＳ Ｐゴシック"/>
              </a:rPr>
              <a:t>Multiple different mechanisms can contribute to either of these effects</a:t>
            </a:r>
            <a:endParaRPr lang="en-GB" sz="2880" dirty="0">
              <a:ea typeface="ＭＳ Ｐゴシック"/>
              <a:cs typeface="Calibri"/>
            </a:endParaRPr>
          </a:p>
          <a:p>
            <a:pPr marL="742188" lvl="1" indent="-284988"/>
            <a:r>
              <a:rPr lang="en-GB" sz="2880" dirty="0">
                <a:ea typeface="ＭＳ Ｐゴシック"/>
                <a:cs typeface="Calibri"/>
              </a:rPr>
              <a:t>Can model flexibly by reflecting all life-history compartments for vaccinated individuals</a:t>
            </a:r>
          </a:p>
          <a:p>
            <a:pPr marL="342138" indent="-342138"/>
            <a:r>
              <a:rPr lang="en-GB" sz="2880" dirty="0">
                <a:ea typeface="ＭＳ Ｐゴシック"/>
                <a:cs typeface="Calibri"/>
              </a:rPr>
              <a:t>Unlikely to know all vaccine effects before deployment </a:t>
            </a:r>
          </a:p>
          <a:p>
            <a:pPr marL="742188" lvl="1" indent="-284988"/>
            <a:r>
              <a:rPr lang="en-GB" sz="2460" dirty="0">
                <a:ea typeface="ＭＳ Ｐゴシック"/>
                <a:cs typeface="Calibri"/>
              </a:rPr>
              <a:t>Sensitivity analysis</a:t>
            </a:r>
          </a:p>
        </p:txBody>
      </p:sp>
    </p:spTree>
    <p:extLst>
      <p:ext uri="{BB962C8B-B14F-4D97-AF65-F5344CB8AC3E}">
        <p14:creationId xmlns:p14="http://schemas.microsoft.com/office/powerpoint/2010/main" val="4201170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AFE83-4428-0AB7-13C9-97C45DD47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Baskerville" panose="02020502070401020303" pitchFamily="18" charset="0"/>
              </a:rPr>
              <a:t>Modelling Vaccination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B26C89A-C93A-6E2F-2664-FDF8825B2A71}"/>
              </a:ext>
            </a:extLst>
          </p:cNvPr>
          <p:cNvSpPr/>
          <p:nvPr/>
        </p:nvSpPr>
        <p:spPr>
          <a:xfrm>
            <a:off x="4821959" y="2309626"/>
            <a:ext cx="1063313" cy="10533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S</a:t>
            </a:r>
            <a:endParaRPr lang="en-US" sz="5400" baseline="-250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6AB58B2-80CB-010D-A255-0BF3DE45D235}"/>
              </a:ext>
            </a:extLst>
          </p:cNvPr>
          <p:cNvSpPr/>
          <p:nvPr/>
        </p:nvSpPr>
        <p:spPr>
          <a:xfrm>
            <a:off x="6632503" y="2309626"/>
            <a:ext cx="1063313" cy="10533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I</a:t>
            </a:r>
            <a:endParaRPr lang="en-US" sz="5400" baseline="-250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FF58289-35B9-B001-1840-DABE1111D905}"/>
              </a:ext>
            </a:extLst>
          </p:cNvPr>
          <p:cNvSpPr/>
          <p:nvPr/>
        </p:nvSpPr>
        <p:spPr>
          <a:xfrm>
            <a:off x="8405101" y="2309625"/>
            <a:ext cx="1063313" cy="1053373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R</a:t>
            </a:r>
            <a:endParaRPr lang="en-US" sz="5400" baseline="-25000" dirty="0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95D6F74-EAA3-1D12-E59B-957B7AA358D9}"/>
              </a:ext>
            </a:extLst>
          </p:cNvPr>
          <p:cNvCxnSpPr>
            <a:stCxn id="48" idx="3"/>
            <a:endCxn id="49" idx="1"/>
          </p:cNvCxnSpPr>
          <p:nvPr/>
        </p:nvCxnSpPr>
        <p:spPr>
          <a:xfrm>
            <a:off x="5885272" y="2836312"/>
            <a:ext cx="747232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8A1AEED0-A797-FC36-0DCA-618922101C40}"/>
              </a:ext>
            </a:extLst>
          </p:cNvPr>
          <p:cNvCxnSpPr>
            <a:cxnSpLocks/>
            <a:stCxn id="49" idx="3"/>
            <a:endCxn id="50" idx="1"/>
          </p:cNvCxnSpPr>
          <p:nvPr/>
        </p:nvCxnSpPr>
        <p:spPr>
          <a:xfrm flipV="1">
            <a:off x="7695815" y="2836312"/>
            <a:ext cx="709286" cy="1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C1CD650B-EA1F-7EA0-2C85-EC3DBA44AEE0}"/>
              </a:ext>
            </a:extLst>
          </p:cNvPr>
          <p:cNvCxnSpPr>
            <a:cxnSpLocks/>
          </p:cNvCxnSpPr>
          <p:nvPr/>
        </p:nvCxnSpPr>
        <p:spPr>
          <a:xfrm>
            <a:off x="4044488" y="2836312"/>
            <a:ext cx="777472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FDBBC79-3127-516E-8E75-41EE49108FC8}"/>
              </a:ext>
            </a:extLst>
          </p:cNvPr>
          <p:cNvCxnSpPr>
            <a:cxnSpLocks/>
          </p:cNvCxnSpPr>
          <p:nvPr/>
        </p:nvCxnSpPr>
        <p:spPr>
          <a:xfrm>
            <a:off x="5353614" y="3349696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7175B1F-877F-0F17-2F9E-9F0A993CA54B}"/>
              </a:ext>
            </a:extLst>
          </p:cNvPr>
          <p:cNvCxnSpPr>
            <a:cxnSpLocks/>
          </p:cNvCxnSpPr>
          <p:nvPr/>
        </p:nvCxnSpPr>
        <p:spPr>
          <a:xfrm>
            <a:off x="7141632" y="3362997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D43C3D65-C6D3-A37F-6F33-6CB16EADD336}"/>
              </a:ext>
            </a:extLst>
          </p:cNvPr>
          <p:cNvCxnSpPr>
            <a:cxnSpLocks/>
          </p:cNvCxnSpPr>
          <p:nvPr/>
        </p:nvCxnSpPr>
        <p:spPr>
          <a:xfrm>
            <a:off x="8936758" y="3362997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7417061-0649-C6A5-D915-4311C4557D7C}"/>
                  </a:ext>
                </a:extLst>
              </p:cNvPr>
              <p:cNvSpPr txBox="1"/>
              <p:nvPr/>
            </p:nvSpPr>
            <p:spPr>
              <a:xfrm>
                <a:off x="2875129" y="2505949"/>
                <a:ext cx="116935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800" dirty="0">
                    <a:ea typeface="Cambria Math" panose="02040503050406030204" pitchFamily="18" charset="0"/>
                  </a:rPr>
                  <a:t>(1-p)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</m:t>
                    </m:r>
                  </m:oMath>
                </a14:m>
                <a:endParaRPr lang="en-US" sz="2800" dirty="0"/>
              </a:p>
            </p:txBody>
          </p:sp>
        </mc:Choice>
        <mc:Fallback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7417061-0649-C6A5-D915-4311C4557D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129" y="2505949"/>
                <a:ext cx="1169359" cy="430887"/>
              </a:xfrm>
              <a:prstGeom prst="rect">
                <a:avLst/>
              </a:prstGeom>
              <a:blipFill>
                <a:blip r:embed="rId2"/>
                <a:stretch>
                  <a:fillRect l="-18848" t="-25352" r="-7853" b="-492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FAFD942-BC61-E8CF-D5E9-BDF0E20F142D}"/>
                  </a:ext>
                </a:extLst>
              </p:cNvPr>
              <p:cNvSpPr txBox="1"/>
              <p:nvPr/>
            </p:nvSpPr>
            <p:spPr>
              <a:xfrm>
                <a:off x="5069499" y="4180762"/>
                <a:ext cx="47666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FAFD942-BC61-E8CF-D5E9-BDF0E20F14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9499" y="4180762"/>
                <a:ext cx="476669" cy="4308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1F428F68-A793-6DE7-5875-7B11EC650C60}"/>
                  </a:ext>
                </a:extLst>
              </p:cNvPr>
              <p:cNvSpPr txBox="1"/>
              <p:nvPr/>
            </p:nvSpPr>
            <p:spPr>
              <a:xfrm>
                <a:off x="6917008" y="4152849"/>
                <a:ext cx="42659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1F428F68-A793-6DE7-5875-7B11EC650C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7008" y="4152849"/>
                <a:ext cx="426592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E8AA854-B1E3-FCC5-36E4-939527EDCAAB}"/>
                  </a:ext>
                </a:extLst>
              </p:cNvPr>
              <p:cNvSpPr txBox="1"/>
              <p:nvPr/>
            </p:nvSpPr>
            <p:spPr>
              <a:xfrm>
                <a:off x="8714440" y="4180762"/>
                <a:ext cx="51866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E8AA854-B1E3-FCC5-36E4-939527EDC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4440" y="4180762"/>
                <a:ext cx="518667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55326AC-A618-E25A-72D2-1139EA535066}"/>
                  </a:ext>
                </a:extLst>
              </p:cNvPr>
              <p:cNvSpPr txBox="1"/>
              <p:nvPr/>
            </p:nvSpPr>
            <p:spPr>
              <a:xfrm>
                <a:off x="5992764" y="2236983"/>
                <a:ext cx="46544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55326AC-A618-E25A-72D2-1139EA5350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2764" y="2236983"/>
                <a:ext cx="465447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6E39B9E-9ED0-D8E9-815B-22F166CF62D7}"/>
                  </a:ext>
                </a:extLst>
              </p:cNvPr>
              <p:cNvSpPr txBox="1"/>
              <p:nvPr/>
            </p:nvSpPr>
            <p:spPr>
              <a:xfrm>
                <a:off x="7792789" y="2236982"/>
                <a:ext cx="41857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2800" i="1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6E39B9E-9ED0-D8E9-815B-22F166CF62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2789" y="2236982"/>
                <a:ext cx="418576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94E82C3-400C-B3D4-044C-16264C8713CF}"/>
                  </a:ext>
                </a:extLst>
              </p:cNvPr>
              <p:cNvSpPr txBox="1"/>
              <p:nvPr/>
            </p:nvSpPr>
            <p:spPr>
              <a:xfrm>
                <a:off x="2901817" y="1586532"/>
                <a:ext cx="65800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800" dirty="0">
                    <a:ea typeface="Cambria Math" panose="02040503050406030204" pitchFamily="18" charset="0"/>
                  </a:rPr>
                  <a:t>p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</m:t>
                    </m:r>
                  </m:oMath>
                </a14:m>
                <a:endParaRPr lang="en-US" sz="2800" dirty="0"/>
              </a:p>
            </p:txBody>
          </p:sp>
        </mc:Choice>
        <mc:Fallback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94E82C3-400C-B3D4-044C-16264C871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817" y="1586532"/>
                <a:ext cx="658001" cy="430887"/>
              </a:xfrm>
              <a:prstGeom prst="rect">
                <a:avLst/>
              </a:prstGeom>
              <a:blipFill>
                <a:blip r:embed="rId8"/>
                <a:stretch>
                  <a:fillRect l="-32407" t="-25352" r="-4630" b="-492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4" name="Elbow Connector 63">
            <a:extLst>
              <a:ext uri="{FF2B5EF4-FFF2-40B4-BE49-F238E27FC236}">
                <a16:creationId xmlns:a16="http://schemas.microsoft.com/office/drawing/2014/main" id="{358EF428-EA52-E5EC-8A13-A07B79D187A6}"/>
              </a:ext>
            </a:extLst>
          </p:cNvPr>
          <p:cNvCxnSpPr>
            <a:stCxn id="63" idx="3"/>
            <a:endCxn id="50" idx="0"/>
          </p:cNvCxnSpPr>
          <p:nvPr/>
        </p:nvCxnSpPr>
        <p:spPr>
          <a:xfrm>
            <a:off x="3559818" y="1801976"/>
            <a:ext cx="5376940" cy="507649"/>
          </a:xfrm>
          <a:prstGeom prst="bentConnector2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F6803BB-1F73-6CC5-5E19-5915FFCBE84C}"/>
              </a:ext>
            </a:extLst>
          </p:cNvPr>
          <p:cNvGrpSpPr/>
          <p:nvPr/>
        </p:nvGrpSpPr>
        <p:grpSpPr>
          <a:xfrm>
            <a:off x="1792348" y="4947818"/>
            <a:ext cx="3741730" cy="1601135"/>
            <a:chOff x="268347" y="5047400"/>
            <a:chExt cx="3741730" cy="1601135"/>
          </a:xfrm>
        </p:grpSpPr>
        <p:graphicFrame>
          <p:nvGraphicFramePr>
            <p:cNvPr id="65" name="Object 4">
              <a:extLst>
                <a:ext uri="{FF2B5EF4-FFF2-40B4-BE49-F238E27FC236}">
                  <a16:creationId xmlns:a16="http://schemas.microsoft.com/office/drawing/2014/main" id="{DA58F20D-3170-AF9F-CB33-030E82FC98F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85385" y="5416732"/>
            <a:ext cx="2539661" cy="12318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800100" imgH="431800" progId="Equation.DSMT4">
                    <p:embed/>
                  </p:oleObj>
                </mc:Choice>
                <mc:Fallback>
                  <p:oleObj name="Equation" r:id="rId9" imgW="800100" imgH="431800" progId="Equation.DSMT4">
                    <p:embed/>
                    <p:pic>
                      <p:nvPicPr>
                        <p:cNvPr id="65" name="Object 4">
                          <a:extLst>
                            <a:ext uri="{FF2B5EF4-FFF2-40B4-BE49-F238E27FC236}">
                              <a16:creationId xmlns:a16="http://schemas.microsoft.com/office/drawing/2014/main" id="{DA58F20D-3170-AF9F-CB33-030E82FC98F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5385" y="5416732"/>
                          <a:ext cx="2539661" cy="123180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25892CA-FA29-9DA8-AEDA-1D8675347A0C}"/>
                </a:ext>
              </a:extLst>
            </p:cNvPr>
            <p:cNvSpPr txBox="1"/>
            <p:nvPr/>
          </p:nvSpPr>
          <p:spPr>
            <a:xfrm>
              <a:off x="268347" y="5047400"/>
              <a:ext cx="3741730" cy="387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20" b="1" dirty="0">
                  <a:ea typeface="Baskerville" panose="02020502070401020303" pitchFamily="18" charset="0"/>
                </a:rPr>
                <a:t>Critical Vaccination Threshold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D04C58B-4900-41A4-557C-B8C41B94C087}"/>
              </a:ext>
            </a:extLst>
          </p:cNvPr>
          <p:cNvGrpSpPr/>
          <p:nvPr/>
        </p:nvGrpSpPr>
        <p:grpSpPr>
          <a:xfrm>
            <a:off x="5616870" y="4971872"/>
            <a:ext cx="2874505" cy="1561696"/>
            <a:chOff x="4083090" y="5060222"/>
            <a:chExt cx="2874504" cy="1561696"/>
          </a:xfrm>
        </p:grpSpPr>
        <p:graphicFrame>
          <p:nvGraphicFramePr>
            <p:cNvPr id="66" name="Object 17">
              <a:extLst>
                <a:ext uri="{FF2B5EF4-FFF2-40B4-BE49-F238E27FC236}">
                  <a16:creationId xmlns:a16="http://schemas.microsoft.com/office/drawing/2014/main" id="{B248673E-CF53-A22D-B0BA-3C1CB676849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310457" y="5488443"/>
            <a:ext cx="1905000" cy="1133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723900" imgH="431800" progId="Equation.3">
                    <p:embed/>
                  </p:oleObj>
                </mc:Choice>
                <mc:Fallback>
                  <p:oleObj name="Equation" r:id="rId11" imgW="723900" imgH="431800" progId="Equation.3">
                    <p:embed/>
                    <p:pic>
                      <p:nvPicPr>
                        <p:cNvPr id="66" name="Object 17">
                          <a:extLst>
                            <a:ext uri="{FF2B5EF4-FFF2-40B4-BE49-F238E27FC236}">
                              <a16:creationId xmlns:a16="http://schemas.microsoft.com/office/drawing/2014/main" id="{B248673E-CF53-A22D-B0BA-3C1CB676849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10457" y="5488443"/>
                          <a:ext cx="1905000" cy="1133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8CBB205-A56C-ECB5-5985-DA6EBEE71252}"/>
                </a:ext>
              </a:extLst>
            </p:cNvPr>
            <p:cNvSpPr txBox="1"/>
            <p:nvPr/>
          </p:nvSpPr>
          <p:spPr>
            <a:xfrm>
              <a:off x="4083090" y="5060222"/>
              <a:ext cx="2874504" cy="387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20" b="1" dirty="0">
                  <a:ea typeface="Baskerville" panose="02020502070401020303" pitchFamily="18" charset="0"/>
                </a:rPr>
                <a:t>Mean Age At Infection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11EF383-9BFF-882B-631B-0E802B0AF79D}"/>
              </a:ext>
            </a:extLst>
          </p:cNvPr>
          <p:cNvGrpSpPr/>
          <p:nvPr/>
        </p:nvGrpSpPr>
        <p:grpSpPr>
          <a:xfrm>
            <a:off x="8913564" y="5047259"/>
            <a:ext cx="1699504" cy="1737622"/>
            <a:chOff x="7389566" y="5047258"/>
            <a:chExt cx="1699505" cy="1737622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4A061725-AA17-DF1D-8E51-BD7CDC93F1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427565" y="5393528"/>
              <a:ext cx="1385932" cy="1391352"/>
            </a:xfrm>
            <a:prstGeom prst="rect">
              <a:avLst/>
            </a:prstGeom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FD497E3D-11DC-282B-C96A-5DC774577ECA}"/>
                </a:ext>
              </a:extLst>
            </p:cNvPr>
            <p:cNvSpPr txBox="1"/>
            <p:nvPr/>
          </p:nvSpPr>
          <p:spPr>
            <a:xfrm>
              <a:off x="7389566" y="5047258"/>
              <a:ext cx="1699505" cy="387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20" b="1" dirty="0">
                  <a:ea typeface="Baskerville" panose="02020502070401020303" pitchFamily="18" charset="0"/>
                </a:rPr>
                <a:t>Core Groups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C2C4A71D-12EB-7D26-918C-918575D19481}"/>
                  </a:ext>
                </a:extLst>
              </p:cNvPr>
              <p:cNvSpPr txBox="1"/>
              <p:nvPr/>
            </p:nvSpPr>
            <p:spPr>
              <a:xfrm>
                <a:off x="2281688" y="3394814"/>
                <a:ext cx="1301510" cy="803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GB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C2C4A71D-12EB-7D26-918C-918575D194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1688" y="3394814"/>
                <a:ext cx="1301510" cy="8038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42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F8A05-4A65-7B41-A469-D77E86F86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  <a:ea typeface="Baskerville" panose="02020502070401020303" pitchFamily="18" charset="0"/>
              </a:rPr>
              <a:t>Measles in London </a:t>
            </a:r>
            <a:r>
              <a:rPr lang="en-GB" b="1" dirty="0">
                <a:latin typeface="+mn-lt"/>
                <a:ea typeface="Baskerville" panose="02020502070401020303" pitchFamily="18" charset="0"/>
              </a:rPr>
              <a:t>1944-1964 </a:t>
            </a:r>
            <a:endParaRPr lang="en-GB" dirty="0">
              <a:latin typeface="+mn-lt"/>
              <a:ea typeface="Baskerville" panose="02020502070401020303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C951F-24F6-904A-BC92-6B891DB18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241" y="2226470"/>
            <a:ext cx="3683550" cy="3263504"/>
          </a:xfrm>
        </p:spPr>
        <p:txBody>
          <a:bodyPr>
            <a:noAutofit/>
          </a:bodyPr>
          <a:lstStyle/>
          <a:p>
            <a:r>
              <a:rPr lang="en-GB" sz="2400" dirty="0">
                <a:ea typeface="Baskerville" panose="02020502070401020303" pitchFamily="18" charset="0"/>
              </a:rPr>
              <a:t>Measles epidemics demonstrate endemic-epidemic patterns of incidence</a:t>
            </a:r>
          </a:p>
          <a:p>
            <a:r>
              <a:rPr lang="en-GB" sz="2400" dirty="0">
                <a:ea typeface="Baskerville" panose="02020502070401020303" pitchFamily="18" charset="0"/>
              </a:rPr>
              <a:t>E.g. In London there was a stable two year cycle in incidence between 1950 and 1964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D34C37-524C-D64A-8A48-B0CC3A938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7855" y="2175868"/>
            <a:ext cx="4461556" cy="34712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A084BBF-1233-0D46-8964-E5CA3E6C0E47}"/>
              </a:ext>
            </a:extLst>
          </p:cNvPr>
          <p:cNvSpPr txBox="1"/>
          <p:nvPr/>
        </p:nvSpPr>
        <p:spPr>
          <a:xfrm>
            <a:off x="5490892" y="5752312"/>
            <a:ext cx="5098408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60" dirty="0">
                <a:ea typeface="Baskerville" panose="02020502070401020303" pitchFamily="18" charset="0"/>
              </a:rPr>
              <a:t>The Registrar Generals Weekly Returns for England and Wales (OPCS)</a:t>
            </a:r>
          </a:p>
        </p:txBody>
      </p:sp>
    </p:spTree>
    <p:extLst>
      <p:ext uri="{BB962C8B-B14F-4D97-AF65-F5344CB8AC3E}">
        <p14:creationId xmlns:p14="http://schemas.microsoft.com/office/powerpoint/2010/main" val="3178932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E1BA9-C753-0D27-165F-D32063720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Baskerville" panose="02020502070401020303" pitchFamily="18" charset="0"/>
              </a:rPr>
              <a:t>Measles Life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CB07A5-BC64-F1C5-E347-7CC33A3F0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i="1" dirty="0">
                <a:ea typeface="Baskerville" panose="02020502070401020303" pitchFamily="18" charset="0"/>
              </a:rPr>
              <a:t>Morbillivirus</a:t>
            </a:r>
            <a:r>
              <a:rPr lang="en-GB" sz="2400" dirty="0">
                <a:ea typeface="Baskerville" panose="02020502070401020303" pitchFamily="18" charset="0"/>
              </a:rPr>
              <a:t> – characteristic red rash (high reporting rates)</a:t>
            </a:r>
          </a:p>
          <a:p>
            <a:pPr lvl="1"/>
            <a:r>
              <a:rPr lang="en-GB" dirty="0">
                <a:ea typeface="Baskerville" panose="02020502070401020303" pitchFamily="18" charset="0"/>
              </a:rPr>
              <a:t>Symptoms include: fever, cough, coryza and conjunctivitis</a:t>
            </a:r>
          </a:p>
          <a:p>
            <a:pPr lvl="1"/>
            <a:r>
              <a:rPr lang="en-GB" dirty="0">
                <a:ea typeface="Baskerville" panose="02020502070401020303" pitchFamily="18" charset="0"/>
              </a:rPr>
              <a:t>Long term immunomodulation which likely increases contribution to childhood infectious disease mortality </a:t>
            </a:r>
          </a:p>
          <a:p>
            <a:r>
              <a:rPr lang="en-GB" sz="2400" dirty="0">
                <a:ea typeface="Baskerville" panose="02020502070401020303" pitchFamily="18" charset="0"/>
              </a:rPr>
              <a:t>Spread by aerosol transmission, no animal reservoirs</a:t>
            </a:r>
          </a:p>
          <a:p>
            <a:r>
              <a:rPr lang="en-GB" sz="2400" dirty="0">
                <a:ea typeface="Baskerville" panose="02020502070401020303" pitchFamily="18" charset="0"/>
              </a:rPr>
              <a:t>Infection results in </a:t>
            </a:r>
            <a:r>
              <a:rPr lang="en-GB" sz="2400" b="1" dirty="0">
                <a:ea typeface="Baskerville" panose="02020502070401020303" pitchFamily="18" charset="0"/>
              </a:rPr>
              <a:t>life long immunity to reinfection</a:t>
            </a:r>
            <a:endParaRPr lang="en-GB" sz="2400" dirty="0">
              <a:ea typeface="Baskerville" panose="02020502070401020303" pitchFamily="18" charset="0"/>
            </a:endParaRPr>
          </a:p>
          <a:p>
            <a:r>
              <a:rPr lang="en-GB" sz="2400" dirty="0">
                <a:ea typeface="Baskerville" panose="02020502070401020303" pitchFamily="18" charset="0"/>
              </a:rPr>
              <a:t>Exceptionally high reproduction ratio R</a:t>
            </a:r>
            <a:r>
              <a:rPr lang="en-GB" sz="2400" baseline="-25000" dirty="0">
                <a:ea typeface="Baskerville" panose="02020502070401020303" pitchFamily="18" charset="0"/>
              </a:rPr>
              <a:t>0</a:t>
            </a:r>
            <a:r>
              <a:rPr lang="en-GB" sz="2400" dirty="0">
                <a:ea typeface="Baskerville" panose="02020502070401020303" pitchFamily="18" charset="0"/>
              </a:rPr>
              <a:t> of ~ 17</a:t>
            </a:r>
            <a:endParaRPr lang="en-GB" sz="2400" b="1" dirty="0">
              <a:ea typeface="Baskerville" panose="02020502070401020303" pitchFamily="18" charset="0"/>
            </a:endParaRPr>
          </a:p>
          <a:p>
            <a:r>
              <a:rPr lang="en-GB" sz="2400" dirty="0">
                <a:ea typeface="Baskerville" panose="02020502070401020303" pitchFamily="18" charset="0"/>
              </a:rPr>
              <a:t>Acute infectious period (around the same time as symptoms peak) that is short relative to the incubation (or latent) period where individuals are </a:t>
            </a:r>
            <a:r>
              <a:rPr lang="en-GB" sz="2400" i="1" dirty="0">
                <a:ea typeface="Baskerville" panose="02020502070401020303" pitchFamily="18" charset="0"/>
              </a:rPr>
              <a:t>infected</a:t>
            </a:r>
            <a:r>
              <a:rPr lang="en-GB" sz="2400" dirty="0">
                <a:ea typeface="Baskerville" panose="02020502070401020303" pitchFamily="18" charset="0"/>
              </a:rPr>
              <a:t> but not yet </a:t>
            </a:r>
            <a:r>
              <a:rPr lang="en-GB" sz="2400" i="1" dirty="0">
                <a:ea typeface="Baskerville" panose="02020502070401020303" pitchFamily="18" charset="0"/>
              </a:rPr>
              <a:t>infectious</a:t>
            </a:r>
          </a:p>
        </p:txBody>
      </p:sp>
    </p:spTree>
    <p:extLst>
      <p:ext uri="{BB962C8B-B14F-4D97-AF65-F5344CB8AC3E}">
        <p14:creationId xmlns:p14="http://schemas.microsoft.com/office/powerpoint/2010/main" val="2742417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AFE83-4428-0AB7-13C9-97C45DD47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Modelling Vaccination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B26C89A-C93A-6E2F-2664-FDF8825B2A71}"/>
              </a:ext>
            </a:extLst>
          </p:cNvPr>
          <p:cNvSpPr/>
          <p:nvPr/>
        </p:nvSpPr>
        <p:spPr>
          <a:xfrm>
            <a:off x="3295451" y="2309624"/>
            <a:ext cx="1063313" cy="10533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S</a:t>
            </a:r>
            <a:endParaRPr lang="en-US" sz="5400" baseline="-250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6AB58B2-80CB-010D-A255-0BF3DE45D235}"/>
              </a:ext>
            </a:extLst>
          </p:cNvPr>
          <p:cNvSpPr/>
          <p:nvPr/>
        </p:nvSpPr>
        <p:spPr>
          <a:xfrm>
            <a:off x="6770234" y="2309625"/>
            <a:ext cx="1063313" cy="10533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I</a:t>
            </a:r>
            <a:endParaRPr lang="en-US" sz="5400" baseline="-250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FF58289-35B9-B001-1840-DABE1111D905}"/>
              </a:ext>
            </a:extLst>
          </p:cNvPr>
          <p:cNvSpPr/>
          <p:nvPr/>
        </p:nvSpPr>
        <p:spPr>
          <a:xfrm>
            <a:off x="8405101" y="2309625"/>
            <a:ext cx="1063313" cy="1053373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R</a:t>
            </a:r>
            <a:endParaRPr lang="en-US" sz="5400" baseline="-25000" dirty="0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95D6F74-EAA3-1D12-E59B-957B7AA358D9}"/>
              </a:ext>
            </a:extLst>
          </p:cNvPr>
          <p:cNvCxnSpPr>
            <a:cxnSpLocks/>
            <a:stCxn id="48" idx="3"/>
          </p:cNvCxnSpPr>
          <p:nvPr/>
        </p:nvCxnSpPr>
        <p:spPr>
          <a:xfrm>
            <a:off x="4358763" y="2836310"/>
            <a:ext cx="709286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8A1AEED0-A797-FC36-0DCA-618922101C40}"/>
              </a:ext>
            </a:extLst>
          </p:cNvPr>
          <p:cNvCxnSpPr>
            <a:cxnSpLocks/>
            <a:stCxn id="49" idx="3"/>
            <a:endCxn id="50" idx="1"/>
          </p:cNvCxnSpPr>
          <p:nvPr/>
        </p:nvCxnSpPr>
        <p:spPr>
          <a:xfrm>
            <a:off x="7833548" y="2836312"/>
            <a:ext cx="571554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C1CD650B-EA1F-7EA0-2C85-EC3DBA44AEE0}"/>
              </a:ext>
            </a:extLst>
          </p:cNvPr>
          <p:cNvCxnSpPr>
            <a:cxnSpLocks/>
          </p:cNvCxnSpPr>
          <p:nvPr/>
        </p:nvCxnSpPr>
        <p:spPr>
          <a:xfrm>
            <a:off x="2517980" y="2836309"/>
            <a:ext cx="777472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FDBBC79-3127-516E-8E75-41EE49108FC8}"/>
              </a:ext>
            </a:extLst>
          </p:cNvPr>
          <p:cNvCxnSpPr>
            <a:cxnSpLocks/>
          </p:cNvCxnSpPr>
          <p:nvPr/>
        </p:nvCxnSpPr>
        <p:spPr>
          <a:xfrm>
            <a:off x="3827106" y="3349694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7175B1F-877F-0F17-2F9E-9F0A993CA54B}"/>
              </a:ext>
            </a:extLst>
          </p:cNvPr>
          <p:cNvCxnSpPr>
            <a:cxnSpLocks/>
          </p:cNvCxnSpPr>
          <p:nvPr/>
        </p:nvCxnSpPr>
        <p:spPr>
          <a:xfrm>
            <a:off x="7141632" y="3362997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D43C3D65-C6D3-A37F-6F33-6CB16EADD336}"/>
              </a:ext>
            </a:extLst>
          </p:cNvPr>
          <p:cNvCxnSpPr>
            <a:cxnSpLocks/>
          </p:cNvCxnSpPr>
          <p:nvPr/>
        </p:nvCxnSpPr>
        <p:spPr>
          <a:xfrm>
            <a:off x="8936758" y="3362997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7417061-0649-C6A5-D915-4311C4557D7C}"/>
                  </a:ext>
                </a:extLst>
              </p:cNvPr>
              <p:cNvSpPr txBox="1"/>
              <p:nvPr/>
            </p:nvSpPr>
            <p:spPr>
              <a:xfrm>
                <a:off x="1717729" y="2279366"/>
                <a:ext cx="116935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800" dirty="0">
                    <a:ea typeface="Cambria Math" panose="02040503050406030204" pitchFamily="18" charset="0"/>
                  </a:rPr>
                  <a:t>(1-p)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</m:t>
                    </m:r>
                  </m:oMath>
                </a14:m>
                <a:endParaRPr lang="en-US" sz="2800" dirty="0"/>
              </a:p>
            </p:txBody>
          </p:sp>
        </mc:Choice>
        <mc:Fallback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7417061-0649-C6A5-D915-4311C4557D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7729" y="2279366"/>
                <a:ext cx="1169359" cy="430887"/>
              </a:xfrm>
              <a:prstGeom prst="rect">
                <a:avLst/>
              </a:prstGeom>
              <a:blipFill>
                <a:blip r:embed="rId2"/>
                <a:stretch>
                  <a:fillRect l="-18750" t="-25352" r="-7292" b="-478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FAFD942-BC61-E8CF-D5E9-BDF0E20F142D}"/>
                  </a:ext>
                </a:extLst>
              </p:cNvPr>
              <p:cNvSpPr txBox="1"/>
              <p:nvPr/>
            </p:nvSpPr>
            <p:spPr>
              <a:xfrm>
                <a:off x="3542991" y="4180760"/>
                <a:ext cx="47666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FAFD942-BC61-E8CF-D5E9-BDF0E20F14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991" y="4180760"/>
                <a:ext cx="476669" cy="4308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1F428F68-A793-6DE7-5875-7B11EC650C60}"/>
                  </a:ext>
                </a:extLst>
              </p:cNvPr>
              <p:cNvSpPr txBox="1"/>
              <p:nvPr/>
            </p:nvSpPr>
            <p:spPr>
              <a:xfrm>
                <a:off x="6917008" y="4152849"/>
                <a:ext cx="42659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1F428F68-A793-6DE7-5875-7B11EC650C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7008" y="4152849"/>
                <a:ext cx="426592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E8AA854-B1E3-FCC5-36E4-939527EDCAAB}"/>
                  </a:ext>
                </a:extLst>
              </p:cNvPr>
              <p:cNvSpPr txBox="1"/>
              <p:nvPr/>
            </p:nvSpPr>
            <p:spPr>
              <a:xfrm>
                <a:off x="8714440" y="4180762"/>
                <a:ext cx="51866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E8AA854-B1E3-FCC5-36E4-939527EDC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4440" y="4180762"/>
                <a:ext cx="518667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55326AC-A618-E25A-72D2-1139EA535066}"/>
                  </a:ext>
                </a:extLst>
              </p:cNvPr>
              <p:cNvSpPr txBox="1"/>
              <p:nvPr/>
            </p:nvSpPr>
            <p:spPr>
              <a:xfrm>
                <a:off x="4426948" y="2279197"/>
                <a:ext cx="46544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55326AC-A618-E25A-72D2-1139EA5350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948" y="2279197"/>
                <a:ext cx="465447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6E39B9E-9ED0-D8E9-815B-22F166CF62D7}"/>
                  </a:ext>
                </a:extLst>
              </p:cNvPr>
              <p:cNvSpPr txBox="1"/>
              <p:nvPr/>
            </p:nvSpPr>
            <p:spPr>
              <a:xfrm>
                <a:off x="7792789" y="2236982"/>
                <a:ext cx="41857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2800" i="1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6E39B9E-9ED0-D8E9-815B-22F166CF62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2789" y="2236982"/>
                <a:ext cx="418576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94E82C3-400C-B3D4-044C-16264C8713CF}"/>
                  </a:ext>
                </a:extLst>
              </p:cNvPr>
              <p:cNvSpPr txBox="1"/>
              <p:nvPr/>
            </p:nvSpPr>
            <p:spPr>
              <a:xfrm>
                <a:off x="2901817" y="1586532"/>
                <a:ext cx="65800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800" dirty="0">
                    <a:ea typeface="Cambria Math" panose="02040503050406030204" pitchFamily="18" charset="0"/>
                  </a:rPr>
                  <a:t>p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</m:t>
                    </m:r>
                  </m:oMath>
                </a14:m>
                <a:endParaRPr lang="en-US" sz="2800" dirty="0"/>
              </a:p>
            </p:txBody>
          </p:sp>
        </mc:Choice>
        <mc:Fallback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94E82C3-400C-B3D4-044C-16264C871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817" y="1586532"/>
                <a:ext cx="658001" cy="430887"/>
              </a:xfrm>
              <a:prstGeom prst="rect">
                <a:avLst/>
              </a:prstGeom>
              <a:blipFill>
                <a:blip r:embed="rId8"/>
                <a:stretch>
                  <a:fillRect l="-32407" t="-25352" r="-4630" b="-492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4" name="Elbow Connector 63">
            <a:extLst>
              <a:ext uri="{FF2B5EF4-FFF2-40B4-BE49-F238E27FC236}">
                <a16:creationId xmlns:a16="http://schemas.microsoft.com/office/drawing/2014/main" id="{358EF428-EA52-E5EC-8A13-A07B79D187A6}"/>
              </a:ext>
            </a:extLst>
          </p:cNvPr>
          <p:cNvCxnSpPr>
            <a:stCxn id="63" idx="3"/>
            <a:endCxn id="50" idx="0"/>
          </p:cNvCxnSpPr>
          <p:nvPr/>
        </p:nvCxnSpPr>
        <p:spPr>
          <a:xfrm>
            <a:off x="3559818" y="1801976"/>
            <a:ext cx="5376940" cy="507649"/>
          </a:xfrm>
          <a:prstGeom prst="bentConnector2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40DAFB1-2592-09B6-6F81-43002725314B}"/>
              </a:ext>
            </a:extLst>
          </p:cNvPr>
          <p:cNvSpPr/>
          <p:nvPr/>
        </p:nvSpPr>
        <p:spPr>
          <a:xfrm>
            <a:off x="5050751" y="2322200"/>
            <a:ext cx="1063313" cy="10533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C51C521-8E81-E149-8072-7B7F5728B115}"/>
              </a:ext>
            </a:extLst>
          </p:cNvPr>
          <p:cNvCxnSpPr>
            <a:cxnSpLocks/>
            <a:stCxn id="5" idx="3"/>
            <a:endCxn id="49" idx="1"/>
          </p:cNvCxnSpPr>
          <p:nvPr/>
        </p:nvCxnSpPr>
        <p:spPr>
          <a:xfrm flipV="1">
            <a:off x="6114064" y="2836312"/>
            <a:ext cx="656171" cy="12575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A3F5983-5155-04C0-187D-0E6FE00557F6}"/>
                  </a:ext>
                </a:extLst>
              </p:cNvPr>
              <p:cNvSpPr txBox="1"/>
              <p:nvPr/>
            </p:nvSpPr>
            <p:spPr>
              <a:xfrm>
                <a:off x="6237300" y="2258632"/>
                <a:ext cx="49853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m:rPr>
                          <m:sty m:val="p"/>
                        </m:rPr>
                        <a:rPr lang="en-GB" sz="2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E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A3F5983-5155-04C0-187D-0E6FE00557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7300" y="2258632"/>
                <a:ext cx="498534" cy="4308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8058A8B-F521-90BA-BF1F-A88A652ED58E}"/>
                  </a:ext>
                </a:extLst>
              </p:cNvPr>
              <p:cNvSpPr txBox="1"/>
              <p:nvPr/>
            </p:nvSpPr>
            <p:spPr>
              <a:xfrm>
                <a:off x="2302408" y="5027504"/>
                <a:ext cx="1301510" cy="803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GB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8058A8B-F521-90BA-BF1F-A88A652ED5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408" y="5027504"/>
                <a:ext cx="1301510" cy="8038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0423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Baskerville" panose="02020502070401020303" pitchFamily="18" charset="0"/>
                <a:cs typeface="Baskerville"/>
              </a:rPr>
              <a:t>SEIR model with demography</a:t>
            </a:r>
          </a:p>
        </p:txBody>
      </p:sp>
      <p:pic>
        <p:nvPicPr>
          <p:cNvPr id="4" name="Picture 3" descr="SEIRinvasion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597" y="315755"/>
            <a:ext cx="4835110" cy="4835110"/>
          </a:xfrm>
          <a:prstGeom prst="rect">
            <a:avLst/>
          </a:prstGeom>
        </p:spPr>
      </p:pic>
      <p:pic>
        <p:nvPicPr>
          <p:cNvPr id="5" name="Picture 4" descr="SEIREndemic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240" y="315755"/>
            <a:ext cx="4835110" cy="4835110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6544096" y="4885286"/>
          <a:ext cx="3873125" cy="82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93800" imgH="254000" progId="Equation.DSMT4">
                  <p:embed/>
                </p:oleObj>
              </mc:Choice>
              <mc:Fallback>
                <p:oleObj name="Equation" r:id="rId4" imgW="1193800" imgH="25400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44096" y="4885286"/>
                        <a:ext cx="3873125" cy="82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1349024" y="4911631"/>
            <a:ext cx="5183842" cy="1026501"/>
            <a:chOff x="261415" y="5584458"/>
            <a:chExt cx="4901754" cy="970641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398704" y="5624694"/>
              <a:ext cx="518608" cy="781050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/>
            <p:cNvSpPr/>
            <p:nvPr/>
          </p:nvSpPr>
          <p:spPr>
            <a:xfrm>
              <a:off x="261415" y="6256389"/>
              <a:ext cx="274577" cy="29871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>
                <a:ea typeface="Baskerville" panose="02020502070401020303" pitchFamily="18" charset="0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917312" y="5624694"/>
              <a:ext cx="0" cy="781050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330345" y="5660991"/>
              <a:ext cx="217089" cy="401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60" b="1" dirty="0">
                  <a:ea typeface="Baskerville" panose="02020502070401020303" pitchFamily="18" charset="0"/>
                  <a:cs typeface="Apple Chancery"/>
                </a:rPr>
                <a:t>l</a:t>
              </a:r>
              <a:endParaRPr lang="en-US" sz="2160" b="1" dirty="0">
                <a:ea typeface="Baskerville" panose="02020502070401020303" pitchFamily="18" charset="0"/>
                <a:cs typeface="Papyru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5061" y="5584458"/>
              <a:ext cx="4158108" cy="82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80" dirty="0">
                  <a:ea typeface="Baskerville" panose="02020502070401020303" pitchFamily="18" charset="0"/>
                  <a:cs typeface="Baskerville"/>
                </a:rPr>
                <a:t>SEIR model analogous to </a:t>
              </a:r>
              <a:r>
                <a:rPr lang="en-US" sz="1680" b="1" i="1" dirty="0">
                  <a:ea typeface="Baskerville" panose="02020502070401020303" pitchFamily="18" charset="0"/>
                  <a:cs typeface="Baskerville"/>
                </a:rPr>
                <a:t>damped </a:t>
              </a:r>
              <a:r>
                <a:rPr lang="en-US" sz="1680" dirty="0">
                  <a:ea typeface="Baskerville" panose="02020502070401020303" pitchFamily="18" charset="0"/>
                  <a:cs typeface="Baskerville"/>
                </a:rPr>
                <a:t>Pendulum (simple harmonic oscillator)  with </a:t>
              </a:r>
              <a:r>
                <a:rPr lang="en-US" sz="1680" b="1" i="1" dirty="0">
                  <a:ea typeface="Baskerville" panose="02020502070401020303" pitchFamily="18" charset="0"/>
                  <a:cs typeface="Baskerville"/>
                </a:rPr>
                <a:t>natural period </a:t>
              </a:r>
              <a:r>
                <a:rPr lang="en-US" sz="1680" dirty="0">
                  <a:ea typeface="Baskerville" panose="02020502070401020303" pitchFamily="18" charset="0"/>
                  <a:cs typeface="Baskerville"/>
                </a:rPr>
                <a:t>of oscillation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C081A24-2678-A84C-B91F-EC7BCDE6098C}"/>
              </a:ext>
            </a:extLst>
          </p:cNvPr>
          <p:cNvSpPr txBox="1"/>
          <p:nvPr/>
        </p:nvSpPr>
        <p:spPr>
          <a:xfrm>
            <a:off x="2978590" y="6046913"/>
            <a:ext cx="8220521" cy="75713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160" dirty="0">
                <a:ea typeface="Baskerville" panose="02020502070401020303" pitchFamily="18" charset="0"/>
                <a:cs typeface="Baskerville"/>
              </a:rPr>
              <a:t>Can </a:t>
            </a:r>
            <a:r>
              <a:rPr lang="en-US" sz="2160" b="1" dirty="0">
                <a:ea typeface="Baskerville" panose="02020502070401020303" pitchFamily="18" charset="0"/>
                <a:cs typeface="Baskerville"/>
              </a:rPr>
              <a:t>force</a:t>
            </a:r>
            <a:r>
              <a:rPr lang="en-US" sz="2160" dirty="0">
                <a:ea typeface="Baskerville" panose="02020502070401020303" pitchFamily="18" charset="0"/>
                <a:cs typeface="Baskerville"/>
              </a:rPr>
              <a:t> an oscillator to vibrate at arbitrary frequencies by varying parameters over time </a:t>
            </a:r>
            <a:endParaRPr lang="en-GB" sz="2160" dirty="0">
              <a:ea typeface="Baskerville" panose="02020502070401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595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F8166-6FAE-9445-94E9-411D7F6FF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Seasonality in 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F639B-F52B-FB4D-A1A4-F67B91104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7001" y="1349014"/>
            <a:ext cx="4316496" cy="4199059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For infectious disease models many (potential) model parameters have season patterns of variation</a:t>
            </a:r>
          </a:p>
          <a:p>
            <a:pPr lvl="1"/>
            <a:r>
              <a:rPr lang="en-GB" dirty="0"/>
              <a:t>Birth rates, mortality rates, temperature, precipitation, environmental survival</a:t>
            </a:r>
          </a:p>
          <a:p>
            <a:r>
              <a:rPr lang="en-GB" dirty="0"/>
              <a:t>Analysis of incidence data from England and Wales reveals strong evidence for </a:t>
            </a:r>
            <a:r>
              <a:rPr lang="en-GB" b="1" dirty="0"/>
              <a:t>seasonal variation </a:t>
            </a:r>
            <a:r>
              <a:rPr lang="en-GB" dirty="0"/>
              <a:t>in estimated transmission rates co-incident with the (average) timing of the school terms (red)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AEAB5-B6B5-0A4F-8104-E7217F19F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1674588"/>
            <a:ext cx="4576634" cy="35607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BEAC3E-396A-AD4C-96C3-157829661BC6}"/>
              </a:ext>
            </a:extLst>
          </p:cNvPr>
          <p:cNvSpPr txBox="1"/>
          <p:nvPr/>
        </p:nvSpPr>
        <p:spPr>
          <a:xfrm>
            <a:off x="917001" y="5427115"/>
            <a:ext cx="3213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Fine &amp; Clarkson (1982) https://doi.org/10.1093/ije/11.1.5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D99C3E-F427-B64F-A2E6-E4B95941B233}"/>
              </a:ext>
            </a:extLst>
          </p:cNvPr>
          <p:cNvSpPr txBox="1"/>
          <p:nvPr/>
        </p:nvSpPr>
        <p:spPr>
          <a:xfrm>
            <a:off x="7176121" y="1674588"/>
            <a:ext cx="457324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00" dirty="0"/>
              <a:t>Becker &amp; Grenfell https://</a:t>
            </a:r>
            <a:r>
              <a:rPr lang="en-GB" sz="900" dirty="0" err="1"/>
              <a:t>doi.org</a:t>
            </a:r>
            <a:r>
              <a:rPr lang="en-GB" sz="900" dirty="0"/>
              <a:t>/10.1371/journal.pone.0185528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76437B2-5941-70B4-3B6C-2A68B0BF8F41}"/>
                  </a:ext>
                </a:extLst>
              </p:cNvPr>
              <p:cNvSpPr txBox="1"/>
              <p:nvPr/>
            </p:nvSpPr>
            <p:spPr>
              <a:xfrm>
                <a:off x="6738930" y="5852126"/>
                <a:ext cx="3101021" cy="9611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d>
                        <m:dPr>
                          <m:begChr m:val="{"/>
                          <m:endChr m:val=""/>
                          <m:ctrlPr>
                            <a:rPr lang="en-GB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sz="28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in</m:t>
                              </m:r>
                              <m:r>
                                <m:rPr>
                                  <m:nor/>
                                </m:rPr>
                                <a:rPr lang="en-GB" sz="28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sz="28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term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𝐿</m:t>
                                  </m:r>
                                </m:sub>
                              </m:s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sz="28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holiday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76437B2-5941-70B4-3B6C-2A68B0BF8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8930" y="5852126"/>
                <a:ext cx="3101021" cy="9611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AD0FB45D-0A37-83C3-C4A5-B75DCBAA077D}"/>
              </a:ext>
            </a:extLst>
          </p:cNvPr>
          <p:cNvSpPr txBox="1"/>
          <p:nvPr/>
        </p:nvSpPr>
        <p:spPr>
          <a:xfrm>
            <a:off x="6689145" y="5427115"/>
            <a:ext cx="4585854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60" b="1" dirty="0"/>
              <a:t>Term-time forcing</a:t>
            </a:r>
            <a:endParaRPr lang="en-US" sz="2160" b="1" dirty="0"/>
          </a:p>
        </p:txBody>
      </p:sp>
    </p:spTree>
    <p:extLst>
      <p:ext uri="{BB962C8B-B14F-4D97-AF65-F5344CB8AC3E}">
        <p14:creationId xmlns:p14="http://schemas.microsoft.com/office/powerpoint/2010/main" val="1511387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AFE83-4428-0AB7-13C9-97C45DD47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Baskerville" panose="02020502070401020303" pitchFamily="18" charset="0"/>
              </a:rPr>
              <a:t>Modelling Seasonality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B26C89A-C93A-6E2F-2664-FDF8825B2A71}"/>
              </a:ext>
            </a:extLst>
          </p:cNvPr>
          <p:cNvSpPr/>
          <p:nvPr/>
        </p:nvSpPr>
        <p:spPr>
          <a:xfrm>
            <a:off x="3295451" y="2309624"/>
            <a:ext cx="1063313" cy="10533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S</a:t>
            </a:r>
            <a:endParaRPr lang="en-US" sz="5400" baseline="-250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6AB58B2-80CB-010D-A255-0BF3DE45D235}"/>
              </a:ext>
            </a:extLst>
          </p:cNvPr>
          <p:cNvSpPr/>
          <p:nvPr/>
        </p:nvSpPr>
        <p:spPr>
          <a:xfrm>
            <a:off x="6770234" y="2309625"/>
            <a:ext cx="1063313" cy="10533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I</a:t>
            </a:r>
            <a:endParaRPr lang="en-US" sz="5400" baseline="-250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FF58289-35B9-B001-1840-DABE1111D905}"/>
              </a:ext>
            </a:extLst>
          </p:cNvPr>
          <p:cNvSpPr/>
          <p:nvPr/>
        </p:nvSpPr>
        <p:spPr>
          <a:xfrm>
            <a:off x="8405101" y="2309625"/>
            <a:ext cx="1063313" cy="1053373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R</a:t>
            </a:r>
            <a:endParaRPr lang="en-US" sz="5400" baseline="-25000" dirty="0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95D6F74-EAA3-1D12-E59B-957B7AA358D9}"/>
              </a:ext>
            </a:extLst>
          </p:cNvPr>
          <p:cNvCxnSpPr>
            <a:cxnSpLocks/>
            <a:stCxn id="48" idx="3"/>
          </p:cNvCxnSpPr>
          <p:nvPr/>
        </p:nvCxnSpPr>
        <p:spPr>
          <a:xfrm>
            <a:off x="4358763" y="2836310"/>
            <a:ext cx="709286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8A1AEED0-A797-FC36-0DCA-618922101C40}"/>
              </a:ext>
            </a:extLst>
          </p:cNvPr>
          <p:cNvCxnSpPr>
            <a:cxnSpLocks/>
            <a:stCxn id="49" idx="3"/>
            <a:endCxn id="50" idx="1"/>
          </p:cNvCxnSpPr>
          <p:nvPr/>
        </p:nvCxnSpPr>
        <p:spPr>
          <a:xfrm>
            <a:off x="7833548" y="2836312"/>
            <a:ext cx="571554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C1CD650B-EA1F-7EA0-2C85-EC3DBA44AEE0}"/>
              </a:ext>
            </a:extLst>
          </p:cNvPr>
          <p:cNvCxnSpPr>
            <a:cxnSpLocks/>
          </p:cNvCxnSpPr>
          <p:nvPr/>
        </p:nvCxnSpPr>
        <p:spPr>
          <a:xfrm>
            <a:off x="2517980" y="2836309"/>
            <a:ext cx="777472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FDBBC79-3127-516E-8E75-41EE49108FC8}"/>
              </a:ext>
            </a:extLst>
          </p:cNvPr>
          <p:cNvCxnSpPr>
            <a:cxnSpLocks/>
          </p:cNvCxnSpPr>
          <p:nvPr/>
        </p:nvCxnSpPr>
        <p:spPr>
          <a:xfrm>
            <a:off x="3827106" y="3349694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7175B1F-877F-0F17-2F9E-9F0A993CA54B}"/>
              </a:ext>
            </a:extLst>
          </p:cNvPr>
          <p:cNvCxnSpPr>
            <a:cxnSpLocks/>
          </p:cNvCxnSpPr>
          <p:nvPr/>
        </p:nvCxnSpPr>
        <p:spPr>
          <a:xfrm>
            <a:off x="7141632" y="3362997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D43C3D65-C6D3-A37F-6F33-6CB16EADD336}"/>
              </a:ext>
            </a:extLst>
          </p:cNvPr>
          <p:cNvCxnSpPr>
            <a:cxnSpLocks/>
          </p:cNvCxnSpPr>
          <p:nvPr/>
        </p:nvCxnSpPr>
        <p:spPr>
          <a:xfrm>
            <a:off x="8936758" y="3362997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7417061-0649-C6A5-D915-4311C4557D7C}"/>
                  </a:ext>
                </a:extLst>
              </p:cNvPr>
              <p:cNvSpPr txBox="1"/>
              <p:nvPr/>
            </p:nvSpPr>
            <p:spPr>
              <a:xfrm>
                <a:off x="1717729" y="2279366"/>
                <a:ext cx="129759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800" dirty="0">
                    <a:ea typeface="Cambria Math" panose="02040503050406030204" pitchFamily="18" charset="0"/>
                  </a:rPr>
                  <a:t>(1-p)</a:t>
                </a:r>
                <a14:m>
                  <m:oMath xmlns:m="http://schemas.openxmlformats.org/officeDocument/2006/math">
                    <m:r>
                      <a:rPr lang="en-US" sz="2800" i="1">
                        <a:ea typeface="Cambria Math" panose="02040503050406030204" pitchFamily="18" charset="0"/>
                      </a:rPr>
                      <m:t>𝜇</m:t>
                    </m:r>
                    <m:r>
                      <a:rPr lang="en-GB" sz="2800" i="1">
                        <a:ea typeface="Cambria Math" panose="02040503050406030204" pitchFamily="18" charset="0"/>
                      </a:rPr>
                      <m:t>𝑁</m:t>
                    </m:r>
                  </m:oMath>
                </a14:m>
                <a:endParaRPr lang="en-US" sz="2800" dirty="0"/>
              </a:p>
            </p:txBody>
          </p:sp>
        </mc:Choice>
        <mc:Fallback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7417061-0649-C6A5-D915-4311C4557D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7729" y="2279366"/>
                <a:ext cx="1297599" cy="430887"/>
              </a:xfrm>
              <a:prstGeom prst="rect">
                <a:avLst/>
              </a:prstGeom>
              <a:blipFill>
                <a:blip r:embed="rId2"/>
                <a:stretch>
                  <a:fillRect l="-16901" t="-25352" b="-478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FAFD942-BC61-E8CF-D5E9-BDF0E20F142D}"/>
                  </a:ext>
                </a:extLst>
              </p:cNvPr>
              <p:cNvSpPr txBox="1"/>
              <p:nvPr/>
            </p:nvSpPr>
            <p:spPr>
              <a:xfrm>
                <a:off x="3542991" y="4180760"/>
                <a:ext cx="49430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FAFD942-BC61-E8CF-D5E9-BDF0E20F14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991" y="4180760"/>
                <a:ext cx="494302" cy="4308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1F428F68-A793-6DE7-5875-7B11EC650C60}"/>
                  </a:ext>
                </a:extLst>
              </p:cNvPr>
              <p:cNvSpPr txBox="1"/>
              <p:nvPr/>
            </p:nvSpPr>
            <p:spPr>
              <a:xfrm>
                <a:off x="6917008" y="4152849"/>
                <a:ext cx="44422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1F428F68-A793-6DE7-5875-7B11EC650C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7008" y="4152849"/>
                <a:ext cx="444224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E8AA854-B1E3-FCC5-36E4-939527EDCAAB}"/>
                  </a:ext>
                </a:extLst>
              </p:cNvPr>
              <p:cNvSpPr txBox="1"/>
              <p:nvPr/>
            </p:nvSpPr>
            <p:spPr>
              <a:xfrm>
                <a:off x="8714440" y="4180762"/>
                <a:ext cx="53630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E8AA854-B1E3-FCC5-36E4-939527EDC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4440" y="4180762"/>
                <a:ext cx="536301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55326AC-A618-E25A-72D2-1139EA535066}"/>
                  </a:ext>
                </a:extLst>
              </p:cNvPr>
              <p:cNvSpPr txBox="1"/>
              <p:nvPr/>
            </p:nvSpPr>
            <p:spPr>
              <a:xfrm>
                <a:off x="4426948" y="2279197"/>
                <a:ext cx="48308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55326AC-A618-E25A-72D2-1139EA5350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948" y="2279197"/>
                <a:ext cx="483081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6E39B9E-9ED0-D8E9-815B-22F166CF62D7}"/>
                  </a:ext>
                </a:extLst>
              </p:cNvPr>
              <p:cNvSpPr txBox="1"/>
              <p:nvPr/>
            </p:nvSpPr>
            <p:spPr>
              <a:xfrm>
                <a:off x="7792789" y="2236982"/>
                <a:ext cx="43620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2800" i="1"/>
                        <m:t>𝐼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6E39B9E-9ED0-D8E9-815B-22F166CF62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2789" y="2236982"/>
                <a:ext cx="436209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94E82C3-400C-B3D4-044C-16264C8713CF}"/>
                  </a:ext>
                </a:extLst>
              </p:cNvPr>
              <p:cNvSpPr txBox="1"/>
              <p:nvPr/>
            </p:nvSpPr>
            <p:spPr>
              <a:xfrm>
                <a:off x="2901817" y="1586532"/>
                <a:ext cx="7141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800" dirty="0">
                    <a:ea typeface="Cambria Math" panose="02040503050406030204" pitchFamily="18" charset="0"/>
                  </a:rPr>
                  <a:t>p</a:t>
                </a:r>
                <a14:m>
                  <m:oMath xmlns:m="http://schemas.openxmlformats.org/officeDocument/2006/math">
                    <m:r>
                      <a:rPr lang="en-US" sz="2800" i="1">
                        <a:ea typeface="Cambria Math" panose="02040503050406030204" pitchFamily="18" charset="0"/>
                      </a:rPr>
                      <m:t>𝜇</m:t>
                    </m:r>
                    <m:r>
                      <a:rPr lang="en-GB" sz="2800" i="1">
                        <a:ea typeface="Cambria Math" panose="02040503050406030204" pitchFamily="18" charset="0"/>
                      </a:rPr>
                      <m:t>𝑁</m:t>
                    </m:r>
                  </m:oMath>
                </a14:m>
                <a:endParaRPr lang="en-US" sz="2800" dirty="0"/>
              </a:p>
            </p:txBody>
          </p:sp>
        </mc:Choice>
        <mc:Fallback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94E82C3-400C-B3D4-044C-16264C871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817" y="1586532"/>
                <a:ext cx="714106" cy="430887"/>
              </a:xfrm>
              <a:prstGeom prst="rect">
                <a:avLst/>
              </a:prstGeom>
              <a:blipFill>
                <a:blip r:embed="rId8"/>
                <a:stretch>
                  <a:fillRect l="-29915" t="-25352" b="-492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4" name="Elbow Connector 63">
            <a:extLst>
              <a:ext uri="{FF2B5EF4-FFF2-40B4-BE49-F238E27FC236}">
                <a16:creationId xmlns:a16="http://schemas.microsoft.com/office/drawing/2014/main" id="{358EF428-EA52-E5EC-8A13-A07B79D187A6}"/>
              </a:ext>
            </a:extLst>
          </p:cNvPr>
          <p:cNvCxnSpPr>
            <a:stCxn id="63" idx="3"/>
            <a:endCxn id="50" idx="0"/>
          </p:cNvCxnSpPr>
          <p:nvPr/>
        </p:nvCxnSpPr>
        <p:spPr>
          <a:xfrm>
            <a:off x="3615923" y="1801976"/>
            <a:ext cx="5320835" cy="507649"/>
          </a:xfrm>
          <a:prstGeom prst="bentConnector2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40DAFB1-2592-09B6-6F81-43002725314B}"/>
              </a:ext>
            </a:extLst>
          </p:cNvPr>
          <p:cNvSpPr/>
          <p:nvPr/>
        </p:nvSpPr>
        <p:spPr>
          <a:xfrm>
            <a:off x="5050751" y="2322200"/>
            <a:ext cx="1063313" cy="10533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C51C521-8E81-E149-8072-7B7F5728B115}"/>
              </a:ext>
            </a:extLst>
          </p:cNvPr>
          <p:cNvCxnSpPr>
            <a:cxnSpLocks/>
            <a:stCxn id="5" idx="3"/>
            <a:endCxn id="49" idx="1"/>
          </p:cNvCxnSpPr>
          <p:nvPr/>
        </p:nvCxnSpPr>
        <p:spPr>
          <a:xfrm flipV="1">
            <a:off x="6114064" y="2836312"/>
            <a:ext cx="656171" cy="12575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A3F5983-5155-04C0-187D-0E6FE00557F6}"/>
                  </a:ext>
                </a:extLst>
              </p:cNvPr>
              <p:cNvSpPr txBox="1"/>
              <p:nvPr/>
            </p:nvSpPr>
            <p:spPr>
              <a:xfrm>
                <a:off x="6237300" y="2258632"/>
                <a:ext cx="51616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ea typeface="Cambria Math" panose="02040503050406030204" pitchFamily="18" charset="0"/>
                        </a:rPr>
                        <m:t>𝜎</m:t>
                      </m:r>
                      <m:r>
                        <m:rPr>
                          <m:sty m:val="p"/>
                        </m:rPr>
                        <a:rPr lang="en-GB" sz="2800">
                          <a:ea typeface="Cambria Math" panose="02040503050406030204" pitchFamily="18" charset="0"/>
                        </a:rPr>
                        <m:t>E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A3F5983-5155-04C0-187D-0E6FE00557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7300" y="2258632"/>
                <a:ext cx="516167" cy="4308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8058A8B-F521-90BA-BF1F-A88A652ED58E}"/>
                  </a:ext>
                </a:extLst>
              </p:cNvPr>
              <p:cNvSpPr txBox="1"/>
              <p:nvPr/>
            </p:nvSpPr>
            <p:spPr>
              <a:xfrm>
                <a:off x="2302407" y="5027504"/>
                <a:ext cx="1767150" cy="803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)</m:t>
                      </m:r>
                      <m:f>
                        <m:fPr>
                          <m:ctrlPr>
                            <a:rPr lang="en-GB" sz="2800" i="1"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i="1">
                              <a:ea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GB" sz="2800" i="1">
                              <a:ea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8058A8B-F521-90BA-BF1F-A88A652ED5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407" y="5027504"/>
                <a:ext cx="1767150" cy="8038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FE2FC9F-2B5A-CD24-4EE0-D6FAC2A95824}"/>
                  </a:ext>
                </a:extLst>
              </p:cNvPr>
              <p:cNvSpPr txBox="1"/>
              <p:nvPr/>
            </p:nvSpPr>
            <p:spPr>
              <a:xfrm>
                <a:off x="5305017" y="5032475"/>
                <a:ext cx="4608512" cy="86177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>
                        <a:ea typeface="Cambria Math" panose="02040503050406030204" pitchFamily="18" charset="0"/>
                      </a:rPr>
                      <m:t>𝛽</m:t>
                    </m:r>
                    <m:r>
                      <a:rPr lang="en-GB" sz="2800" i="1">
                        <a:ea typeface="Cambria Math" panose="02040503050406030204" pitchFamily="18" charset="0"/>
                      </a:rPr>
                      <m:t>(</m:t>
                    </m:r>
                    <m:r>
                      <a:rPr lang="en-GB" sz="2800" i="1">
                        <a:ea typeface="Cambria Math" panose="02040503050406030204" pitchFamily="18" charset="0"/>
                      </a:rPr>
                      <m:t>𝑡</m:t>
                    </m:r>
                    <m:r>
                      <a:rPr lang="en-GB" sz="2800" i="1"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GB" sz="2800" i="1"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800" i="1"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n-GB" sz="2800" i="1">
                        <a:ea typeface="Cambria Math" panose="02040503050406030204" pitchFamily="18" charset="0"/>
                      </a:rPr>
                      <m:t>(1+</m:t>
                    </m:r>
                    <m:func>
                      <m:funcPr>
                        <m:ctrlPr>
                          <a:rPr lang="en-GB" sz="2800" i="1"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l-GR" sz="2800" i="1">
                            <a:ea typeface="Cambria Math" panose="02040503050406030204" pitchFamily="18" charset="0"/>
                          </a:rPr>
                          <m:t>α</m:t>
                        </m:r>
                        <m:r>
                          <m:rPr>
                            <m:sty m:val="p"/>
                          </m:rPr>
                          <a:rPr lang="en-GB" sz="2800">
                            <a:ea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GB" sz="2800" i="1"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2800" i="1"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GB" sz="2800" i="1"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GB" sz="2800" i="1"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sz="2800" i="1">
                                <a:ea typeface="Cambria Math" panose="02040503050406030204" pitchFamily="18" charset="0"/>
                              </a:rPr>
                              <m:t>𝜙</m:t>
                            </m:r>
                          </m:e>
                        </m:d>
                      </m:e>
                    </m:func>
                    <m:r>
                      <a:rPr lang="en-GB" sz="2800" i="1"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800" i="1" dirty="0">
                  <a:ea typeface="Cambria Math" panose="02040503050406030204" pitchFamily="18" charset="0"/>
                </a:endParaRPr>
              </a:p>
              <a:p>
                <a:endParaRPr lang="en-US" sz="2800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FE2FC9F-2B5A-CD24-4EE0-D6FAC2A958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5017" y="5032475"/>
                <a:ext cx="4608512" cy="861774"/>
              </a:xfrm>
              <a:prstGeom prst="rect">
                <a:avLst/>
              </a:prstGeom>
              <a:blipFill>
                <a:blip r:embed="rId11"/>
                <a:stretch>
                  <a:fillRect t="-1276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3F73D2C-757E-2BD9-9499-0923E111EB76}"/>
              </a:ext>
            </a:extLst>
          </p:cNvPr>
          <p:cNvSpPr txBox="1"/>
          <p:nvPr/>
        </p:nvSpPr>
        <p:spPr>
          <a:xfrm>
            <a:off x="5282017" y="4658172"/>
            <a:ext cx="4585854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60" b="1" dirty="0"/>
              <a:t>Sinusoidal forcing</a:t>
            </a:r>
            <a:endParaRPr lang="en-US" sz="216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646B58B-C776-78F4-A4A1-61571F30F17F}"/>
                  </a:ext>
                </a:extLst>
              </p:cNvPr>
              <p:cNvSpPr txBox="1"/>
              <p:nvPr/>
            </p:nvSpPr>
            <p:spPr>
              <a:xfrm>
                <a:off x="5365073" y="5841125"/>
                <a:ext cx="3101021" cy="9611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GB" sz="2800" i="1">
                          <a:ea typeface="Cambria Math" panose="02040503050406030204" pitchFamily="18" charset="0"/>
                        </a:rPr>
                        <m:t>)=</m:t>
                      </m:r>
                      <m:d>
                        <m:dPr>
                          <m:begChr m:val="{"/>
                          <m:endChr m:val=""/>
                          <m:ctrlPr>
                            <a:rPr lang="en-GB" sz="2800" i="1"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GB" sz="2800" i="1"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GB" sz="2800" i="1"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ea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ea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  <m:r>
                                <a:rPr lang="en-GB" sz="2800" i="1"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sz="2800">
                                  <a:ea typeface="Cambria Math" panose="02040503050406030204" pitchFamily="18" charset="0"/>
                                </a:rPr>
                                <m:t>in</m:t>
                              </m:r>
                              <m:r>
                                <m:rPr>
                                  <m:nor/>
                                </m:rPr>
                                <a:rPr lang="en-GB" sz="2800"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sz="2800">
                                  <a:ea typeface="Cambria Math" panose="02040503050406030204" pitchFamily="18" charset="0"/>
                                </a:rPr>
                                <m:t>term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GB" sz="2800" i="1"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ea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ea typeface="Cambria Math" panose="02040503050406030204" pitchFamily="18" charset="0"/>
                                    </a:rPr>
                                    <m:t>𝐿</m:t>
                                  </m:r>
                                </m:sub>
                              </m:sSub>
                              <m:r>
                                <a:rPr lang="en-GB" sz="2800" i="1"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sz="2800">
                                  <a:ea typeface="Cambria Math" panose="02040503050406030204" pitchFamily="18" charset="0"/>
                                </a:rPr>
                                <m:t>holiday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646B58B-C776-78F4-A4A1-61571F30F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5073" y="5841125"/>
                <a:ext cx="3101021" cy="96116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77C0317B-488C-2E88-0AE5-536202D09851}"/>
              </a:ext>
            </a:extLst>
          </p:cNvPr>
          <p:cNvSpPr txBox="1"/>
          <p:nvPr/>
        </p:nvSpPr>
        <p:spPr>
          <a:xfrm>
            <a:off x="5282017" y="5580522"/>
            <a:ext cx="4585854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60" b="1" dirty="0"/>
              <a:t>Term-time forcing</a:t>
            </a:r>
            <a:endParaRPr lang="en-US" sz="2160" b="1" dirty="0"/>
          </a:p>
        </p:txBody>
      </p:sp>
    </p:spTree>
    <p:extLst>
      <p:ext uri="{BB962C8B-B14F-4D97-AF65-F5344CB8AC3E}">
        <p14:creationId xmlns:p14="http://schemas.microsoft.com/office/powerpoint/2010/main" val="990583012"/>
      </p:ext>
    </p:extLst>
  </p:cSld>
  <p:clrMapOvr>
    <a:masterClrMapping/>
  </p:clrMapOvr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1177</TotalTime>
  <Words>1519</Words>
  <Application>Microsoft Office PowerPoint</Application>
  <PresentationFormat>Widescreen</PresentationFormat>
  <Paragraphs>239</Paragraphs>
  <Slides>27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ＭＳ Ｐゴシック</vt:lpstr>
      <vt:lpstr>Arial</vt:lpstr>
      <vt:lpstr>Baskerville</vt:lpstr>
      <vt:lpstr>Calibri</vt:lpstr>
      <vt:lpstr>Cambria Math</vt:lpstr>
      <vt:lpstr>Century Gothic</vt:lpstr>
      <vt:lpstr>NexusSerif</vt:lpstr>
      <vt:lpstr>VIMC_ppt7</vt:lpstr>
      <vt:lpstr>Equation</vt:lpstr>
      <vt:lpstr>Mathematical modelling for vaccine-preventable diseases</vt:lpstr>
      <vt:lpstr>Aims</vt:lpstr>
      <vt:lpstr>Modelling Vaccination</vt:lpstr>
      <vt:lpstr>Measles in London 1944-1964 </vt:lpstr>
      <vt:lpstr>Measles Life History</vt:lpstr>
      <vt:lpstr>Modelling Vaccination</vt:lpstr>
      <vt:lpstr>SEIR model with demography</vt:lpstr>
      <vt:lpstr>Seasonality in transmission</vt:lpstr>
      <vt:lpstr>Modelling Seasonality</vt:lpstr>
      <vt:lpstr>Seasonality in Transmission</vt:lpstr>
      <vt:lpstr>Bifurcation diagram for term-time forcing model</vt:lpstr>
      <vt:lpstr>Measles in London 1944-1964 </vt:lpstr>
      <vt:lpstr>Modes of action of vaccines</vt:lpstr>
      <vt:lpstr>Modelling different modes of action</vt:lpstr>
      <vt:lpstr>Field evaluation of Vaccine Efficacy</vt:lpstr>
      <vt:lpstr>PowerPoint Presentation</vt:lpstr>
      <vt:lpstr>Natural Transmission Study Designs</vt:lpstr>
      <vt:lpstr>How can we predict the impact of new vaccines?</vt:lpstr>
      <vt:lpstr>Case Study: Norovirus</vt:lpstr>
      <vt:lpstr>Model</vt:lpstr>
      <vt:lpstr>Vaccination model</vt:lpstr>
      <vt:lpstr>Vaccine action and vaccination scenarios</vt:lpstr>
      <vt:lpstr>Sensitivity analysis</vt:lpstr>
      <vt:lpstr>Results</vt:lpstr>
      <vt:lpstr>Results</vt:lpstr>
      <vt:lpstr>Conclusions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87</cp:revision>
  <dcterms:created xsi:type="dcterms:W3CDTF">2018-03-18T15:49:19Z</dcterms:created>
  <dcterms:modified xsi:type="dcterms:W3CDTF">2024-08-29T13:10:19Z</dcterms:modified>
</cp:coreProperties>
</file>