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21"/>
  </p:notesMasterIdLst>
  <p:sldIdLst>
    <p:sldId id="352" r:id="rId2"/>
    <p:sldId id="277" r:id="rId3"/>
    <p:sldId id="280" r:id="rId4"/>
    <p:sldId id="268" r:id="rId5"/>
    <p:sldId id="258" r:id="rId6"/>
    <p:sldId id="259" r:id="rId7"/>
    <p:sldId id="260" r:id="rId8"/>
    <p:sldId id="261" r:id="rId9"/>
    <p:sldId id="262" r:id="rId10"/>
    <p:sldId id="263" r:id="rId11"/>
    <p:sldId id="275" r:id="rId12"/>
    <p:sldId id="264" r:id="rId13"/>
    <p:sldId id="278" r:id="rId14"/>
    <p:sldId id="266" r:id="rId15"/>
    <p:sldId id="276" r:id="rId16"/>
    <p:sldId id="270" r:id="rId17"/>
    <p:sldId id="271" r:id="rId18"/>
    <p:sldId id="272" r:id="rId19"/>
    <p:sldId id="279" r:id="rId2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A286B87F-E430-4849-9416-8B5769236B5F}">
          <p14:sldIdLst>
            <p14:sldId id="352"/>
            <p14:sldId id="277"/>
            <p14:sldId id="280"/>
            <p14:sldId id="268"/>
            <p14:sldId id="258"/>
            <p14:sldId id="259"/>
            <p14:sldId id="260"/>
            <p14:sldId id="261"/>
            <p14:sldId id="262"/>
            <p14:sldId id="263"/>
            <p14:sldId id="275"/>
            <p14:sldId id="264"/>
            <p14:sldId id="278"/>
            <p14:sldId id="266"/>
            <p14:sldId id="276"/>
            <p14:sldId id="270"/>
            <p14:sldId id="271"/>
            <p14:sldId id="272"/>
            <p14:sldId id="279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AE2D332-6F36-8A96-99A5-72F8928752AA}" name="Gaythorpe, Katy" initials="KG" userId="S::kgaythor@ic.ac.uk::1f377bf9-38d5-4e55-b4ad-02f896dd2689" providerId="AD"/>
  <p188:author id="{AE7271AA-1BCE-977D-38C4-FE12FD3F2084}" name="Hartner, Anna-Maria" initials="AH" userId="S::ahartner@ic.ac.uk::60c25a0b-704a-42a8-a985-4c226d0f73ea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Nicholas Letchford" initials="NL" lastIdx="1" clrIdx="0"/>
  <p:cmAuthor id="2" name="Woodruff, Kim H" initials="WKH" lastIdx="3" clrIdx="1">
    <p:extLst>
      <p:ext uri="{19B8F6BF-5375-455C-9EA6-DF929625EA0E}">
        <p15:presenceInfo xmlns:p15="http://schemas.microsoft.com/office/powerpoint/2012/main" userId="S::kwoodruf@ic.ac.uk::ba3c178c-8fe7-44f4-a0b4-6b0060bb3f5e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A3578"/>
    <a:srgbClr val="FF9933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477"/>
    <p:restoredTop sz="94680"/>
  </p:normalViewPr>
  <p:slideViewPr>
    <p:cSldViewPr snapToGrid="0">
      <p:cViewPr varScale="1">
        <p:scale>
          <a:sx n="149" d="100"/>
          <a:sy n="149" d="100"/>
        </p:scale>
        <p:origin x="176" y="13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commentAuthors" Target="commentAuthors.xml"/><Relationship Id="rId27" Type="http://schemas.microsoft.com/office/2018/10/relationships/authors" Target="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1D914EE-2E59-4F14-86BE-31A792295939}" type="datetimeFigureOut">
              <a:rPr lang="en-GB" smtClean="0"/>
              <a:t>06/09/2024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81D3A5-64AC-4670-A5F0-91C6202D019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463091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>
                <a:cs typeface="Calibri"/>
              </a:rPr>
              <a:t>Introduce who we are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81D3A5-64AC-4670-A5F0-91C6202D019F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45310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878B3B6-1472-B044-BE6E-EF0DB12B37D9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72469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518208"/>
            <a:ext cx="9144000" cy="2033923"/>
          </a:xfrm>
        </p:spPr>
        <p:txBody>
          <a:bodyPr anchor="b">
            <a:normAutofit/>
          </a:bodyPr>
          <a:lstStyle>
            <a:lvl1pPr algn="ctr">
              <a:defRPr sz="4800" b="0">
                <a:solidFill>
                  <a:srgbClr val="0070C0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299960"/>
            <a:ext cx="9144000" cy="917198"/>
          </a:xfrm>
        </p:spPr>
        <p:txBody>
          <a:bodyPr/>
          <a:lstStyle>
            <a:lvl1pPr marL="0" indent="0" algn="ctr">
              <a:buNone/>
              <a:defRPr sz="2400">
                <a:latin typeface="Century Gothic" panose="020B0502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E024CE58-9DEA-4267-ACA5-AF360DE0834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7658" y="4603111"/>
            <a:ext cx="1136342" cy="2076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78511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6EE70-77F6-40C0-AED2-27236C7D2C5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657385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6EE70-77F6-40C0-AED2-27236C7D2C5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8639210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DF091827-CAA9-436A-BE8F-1C7E61A297F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8517" y="5869331"/>
            <a:ext cx="2603424" cy="81821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70C0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245599"/>
            <a:ext cx="5181600" cy="4931363"/>
          </a:xfrm>
        </p:spPr>
        <p:txBody>
          <a:bodyPr/>
          <a:lstStyle>
            <a:lvl1pPr marL="228600" indent="-228600">
              <a:buFontTx/>
              <a:buBlip>
                <a:blip r:embed="rId3"/>
              </a:buBlip>
              <a:defRPr>
                <a:latin typeface="+mn-lt"/>
              </a:defRPr>
            </a:lvl1pPr>
            <a:lvl2pPr marL="685800" indent="-228600">
              <a:buFontTx/>
              <a:buBlip>
                <a:blip r:embed="rId3"/>
              </a:buBlip>
              <a:defRPr>
                <a:latin typeface="+mn-lt"/>
              </a:defRPr>
            </a:lvl2pPr>
            <a:lvl3pPr marL="1143000" indent="-228600">
              <a:buFontTx/>
              <a:buBlip>
                <a:blip r:embed="rId3"/>
              </a:buBlip>
              <a:defRPr>
                <a:latin typeface="+mn-lt"/>
              </a:defRPr>
            </a:lvl3pPr>
            <a:lvl4pPr marL="1600200" indent="-228600">
              <a:buFontTx/>
              <a:buBlip>
                <a:blip r:embed="rId3"/>
              </a:buBlip>
              <a:defRPr>
                <a:latin typeface="+mn-lt"/>
              </a:defRPr>
            </a:lvl4pPr>
            <a:lvl5pPr marL="2057400" indent="-228600">
              <a:buFontTx/>
              <a:buBlip>
                <a:blip r:embed="rId3"/>
              </a:buBlip>
              <a:defRPr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5EECEDFC-141C-400E-84C9-28BDF115ECD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A6EE70-77F6-40C0-AED2-27236C7D2C5E}" type="slidenum">
              <a:rPr lang="en-GB" smtClean="0"/>
              <a:t>‹#›</a:t>
            </a:fld>
            <a:endParaRPr lang="en-GB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BF7B0D2B-C5AB-4BAA-835D-B5A69D57EDFD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6172202" y="1245598"/>
            <a:ext cx="5181600" cy="4931363"/>
          </a:xfrm>
        </p:spPr>
        <p:txBody>
          <a:bodyPr/>
          <a:lstStyle>
            <a:lvl1pPr marL="228600" indent="-228600">
              <a:buFontTx/>
              <a:buBlip>
                <a:blip r:embed="rId3"/>
              </a:buBlip>
              <a:defRPr>
                <a:latin typeface="+mn-lt"/>
              </a:defRPr>
            </a:lvl1pPr>
            <a:lvl2pPr marL="685800" indent="-228600">
              <a:buFontTx/>
              <a:buBlip>
                <a:blip r:embed="rId3"/>
              </a:buBlip>
              <a:defRPr>
                <a:latin typeface="+mn-lt"/>
              </a:defRPr>
            </a:lvl2pPr>
            <a:lvl3pPr marL="1143000" indent="-228600">
              <a:buFontTx/>
              <a:buBlip>
                <a:blip r:embed="rId3"/>
              </a:buBlip>
              <a:defRPr>
                <a:latin typeface="+mn-lt"/>
              </a:defRPr>
            </a:lvl3pPr>
            <a:lvl4pPr marL="1600200" indent="-228600">
              <a:buFontTx/>
              <a:buBlip>
                <a:blip r:embed="rId3"/>
              </a:buBlip>
              <a:defRPr>
                <a:latin typeface="+mn-lt"/>
              </a:defRPr>
            </a:lvl4pPr>
            <a:lvl5pPr marL="2057400" indent="-228600">
              <a:buFontTx/>
              <a:buBlip>
                <a:blip r:embed="rId3"/>
              </a:buBlip>
              <a:defRPr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2669545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22849B2A-B77E-46A8-9FC9-5DA7237F8FE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8517" y="5869331"/>
            <a:ext cx="2603424" cy="818219"/>
          </a:xfrm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245600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latin typeface="Century Gothic" panose="020B0502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069512"/>
            <a:ext cx="5157787" cy="4120151"/>
          </a:xfr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245600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latin typeface="Century Gothic" panose="020B0502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069512"/>
            <a:ext cx="5183188" cy="4120151"/>
          </a:xfr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Title Placeholder 1">
            <a:extLst>
              <a:ext uri="{FF2B5EF4-FFF2-40B4-BE49-F238E27FC236}">
                <a16:creationId xmlns:a16="http://schemas.microsoft.com/office/drawing/2014/main" id="{297D3C65-0CFC-4CAE-9A7E-CC8C6B16F1CA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7622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rgbClr val="0070C0"/>
                </a:solidFill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533FE131-5015-4E7F-B97D-5E50747CE7A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A6EE70-77F6-40C0-AED2-27236C7D2C5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395081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8517" y="5869331"/>
            <a:ext cx="2603424" cy="81821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70C0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245600"/>
            <a:ext cx="10515600" cy="4804471"/>
          </a:xfr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CAB911-39D0-4B37-BCCD-3A59E2DC654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A6EE70-77F6-40C0-AED2-27236C7D2C5E}" type="slidenum">
              <a:rPr lang="en-GB" smtClean="0"/>
              <a:t>‹#›</a:t>
            </a:fld>
            <a:endParaRPr lang="en-GB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8F3BA76-1354-4108-BA32-D6A850C0EDA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8517" y="5869331"/>
            <a:ext cx="2603424" cy="8182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11447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4800">
                <a:solidFill>
                  <a:srgbClr val="0070C0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>
            <a:normAutofit/>
          </a:bodyPr>
          <a:lstStyle>
            <a:lvl1pPr marL="0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918471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DF091827-CAA9-436A-BE8F-1C7E61A297F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8517" y="5869331"/>
            <a:ext cx="2603424" cy="81821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70C0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245599"/>
            <a:ext cx="5181600" cy="4931363"/>
          </a:xfr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245599"/>
            <a:ext cx="5181600" cy="4931364"/>
          </a:xfr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5EECEDFC-141C-400E-84C9-28BDF115ECD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A6EE70-77F6-40C0-AED2-27236C7D2C5E}" type="slidenum">
              <a:rPr lang="en-GB" smtClean="0"/>
              <a:t>‹#›</a:t>
            </a:fld>
            <a:endParaRPr lang="en-GB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8CFC048-DDC8-4138-8EA4-9195F35E082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8517" y="5869331"/>
            <a:ext cx="2603424" cy="8182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71926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22849B2A-B77E-46A8-9FC9-5DA7237F8FE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8517" y="5869331"/>
            <a:ext cx="2603424" cy="818219"/>
          </a:xfrm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245600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latin typeface="Century Gothic" panose="020B0502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069512"/>
            <a:ext cx="5157787" cy="4120151"/>
          </a:xfr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245600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latin typeface="Century Gothic" panose="020B0502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069512"/>
            <a:ext cx="5183188" cy="4120151"/>
          </a:xfr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Title Placeholder 1">
            <a:extLst>
              <a:ext uri="{FF2B5EF4-FFF2-40B4-BE49-F238E27FC236}">
                <a16:creationId xmlns:a16="http://schemas.microsoft.com/office/drawing/2014/main" id="{297D3C65-0CFC-4CAE-9A7E-CC8C6B16F1CA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7622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rgbClr val="0070C0"/>
                </a:solidFill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533FE131-5015-4E7F-B97D-5E50747CE7A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A6EE70-77F6-40C0-AED2-27236C7D2C5E}" type="slidenum">
              <a:rPr lang="en-GB" smtClean="0"/>
              <a:t>‹#›</a:t>
            </a:fld>
            <a:endParaRPr lang="en-GB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49C81186-AB46-4D3D-8F92-30348EB1725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8517" y="5869331"/>
            <a:ext cx="2603424" cy="818219"/>
          </a:xfrm>
          <a:prstGeom prst="rect">
            <a:avLst/>
          </a:prstGeom>
        </p:spPr>
      </p:pic>
      <p:sp>
        <p:nvSpPr>
          <p:cNvPr id="11" name="Title Placeholder 1">
            <a:extLst>
              <a:ext uri="{FF2B5EF4-FFF2-40B4-BE49-F238E27FC236}">
                <a16:creationId xmlns:a16="http://schemas.microsoft.com/office/drawing/2014/main" id="{464D4000-D12F-4928-9C26-15CAB0016B25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7622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rgbClr val="0070C0"/>
                </a:solidFill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698629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6EE70-77F6-40C0-AED2-27236C7D2C5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725443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6EE70-77F6-40C0-AED2-27236C7D2C5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9218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6EE70-77F6-40C0-AED2-27236C7D2C5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135737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6EE70-77F6-40C0-AED2-27236C7D2C5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854336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622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246909"/>
            <a:ext cx="10515600" cy="493005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A6EE70-77F6-40C0-AED2-27236C7D2C5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646949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b="1" kern="1200">
          <a:solidFill>
            <a:schemeClr val="accent1"/>
          </a:solidFill>
          <a:latin typeface="Century Gothic" panose="020B050202020202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Tx/>
        <a:buBlip>
          <a:blip r:embed="rId16"/>
        </a:buBlip>
        <a:defRPr sz="2800" kern="1200">
          <a:solidFill>
            <a:schemeClr val="accent2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Tx/>
        <a:buBlip>
          <a:blip r:embed="rId16"/>
        </a:buBlip>
        <a:defRPr sz="2400" kern="1200">
          <a:solidFill>
            <a:schemeClr val="accent3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Tx/>
        <a:buBlip>
          <a:blip r:embed="rId16"/>
        </a:buBlip>
        <a:defRPr sz="20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emf"/><Relationship Id="rId2" Type="http://schemas.openxmlformats.org/officeDocument/2006/relationships/oleObject" Target="../embeddings/oleObject8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em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tiff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sv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5.emf"/><Relationship Id="rId4" Type="http://schemas.openxmlformats.org/officeDocument/2006/relationships/image" Target="../media/image34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7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emf"/><Relationship Id="rId13" Type="http://schemas.openxmlformats.org/officeDocument/2006/relationships/oleObject" Target="../embeddings/oleObject6.bin"/><Relationship Id="rId3" Type="http://schemas.openxmlformats.org/officeDocument/2006/relationships/image" Target="../media/image12.emf"/><Relationship Id="rId7" Type="http://schemas.openxmlformats.org/officeDocument/2006/relationships/oleObject" Target="../embeddings/oleObject3.bin"/><Relationship Id="rId12" Type="http://schemas.openxmlformats.org/officeDocument/2006/relationships/image" Target="../media/image17.emf"/><Relationship Id="rId2" Type="http://schemas.openxmlformats.org/officeDocument/2006/relationships/oleObject" Target="../embeddings/oleObject1.bin"/><Relationship Id="rId16" Type="http://schemas.openxmlformats.org/officeDocument/2006/relationships/image" Target="../media/image19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emf"/><Relationship Id="rId11" Type="http://schemas.openxmlformats.org/officeDocument/2006/relationships/oleObject" Target="../embeddings/oleObject5.bin"/><Relationship Id="rId5" Type="http://schemas.openxmlformats.org/officeDocument/2006/relationships/oleObject" Target="../embeddings/oleObject2.bin"/><Relationship Id="rId15" Type="http://schemas.openxmlformats.org/officeDocument/2006/relationships/oleObject" Target="../embeddings/oleObject7.bin"/><Relationship Id="rId10" Type="http://schemas.openxmlformats.org/officeDocument/2006/relationships/image" Target="../media/image16.emf"/><Relationship Id="rId4" Type="http://schemas.openxmlformats.org/officeDocument/2006/relationships/image" Target="../media/image13.png"/><Relationship Id="rId9" Type="http://schemas.openxmlformats.org/officeDocument/2006/relationships/oleObject" Target="../embeddings/oleObject4.bin"/><Relationship Id="rId14" Type="http://schemas.openxmlformats.org/officeDocument/2006/relationships/image" Target="../media/image18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415143"/>
            <a:ext cx="9144000" cy="2305083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GB" sz="6000" b="1" dirty="0"/>
              <a:t>Mathematical modelling for vaccine-preventable diseases</a:t>
            </a:r>
            <a:endParaRPr lang="en-GB" sz="13800" b="1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367E178-594B-D6C5-EE11-6D6E3D09BCC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39249" y="4969132"/>
            <a:ext cx="2857500" cy="142875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43CB28D-EE14-29D6-5DA2-A27E8DBC5736}"/>
              </a:ext>
            </a:extLst>
          </p:cNvPr>
          <p:cNvSpPr txBox="1"/>
          <p:nvPr/>
        </p:nvSpPr>
        <p:spPr>
          <a:xfrm>
            <a:off x="3047172" y="4288952"/>
            <a:ext cx="6097656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US" sz="1800" dirty="0">
                <a:latin typeface="Baskerville" panose="02020502070401020303" pitchFamily="18" charset="0"/>
                <a:ea typeface="Baskerville" panose="02020502070401020303" pitchFamily="18" charset="0"/>
                <a:cs typeface="Arial" charset="0"/>
              </a:rPr>
              <a:t>Andrew J K </a:t>
            </a:r>
            <a:r>
              <a:rPr lang="en-US" sz="1800" dirty="0" err="1">
                <a:latin typeface="Baskerville" panose="02020502070401020303" pitchFamily="18" charset="0"/>
                <a:ea typeface="Baskerville" panose="02020502070401020303" pitchFamily="18" charset="0"/>
                <a:cs typeface="Arial" charset="0"/>
              </a:rPr>
              <a:t>Conlan</a:t>
            </a:r>
            <a:endParaRPr lang="en-US" sz="1800" dirty="0">
              <a:latin typeface="Baskerville" panose="02020502070401020303" pitchFamily="18" charset="0"/>
              <a:ea typeface="Baskerville" panose="02020502070401020303" pitchFamily="18" charset="0"/>
              <a:cs typeface="Arial" charset="0"/>
            </a:endParaRPr>
          </a:p>
          <a:p>
            <a:pPr algn="ctr">
              <a:spcAft>
                <a:spcPts val="600"/>
              </a:spcAft>
            </a:pPr>
            <a:r>
              <a:rPr lang="en-US" sz="1800" dirty="0">
                <a:latin typeface="Baskerville" panose="02020502070401020303" pitchFamily="18" charset="0"/>
                <a:ea typeface="Baskerville" panose="02020502070401020303" pitchFamily="18" charset="0"/>
                <a:cs typeface="Arial" charset="0"/>
              </a:rPr>
              <a:t>University of Cambridge</a:t>
            </a:r>
          </a:p>
          <a:p>
            <a:pPr algn="ctr">
              <a:spcAft>
                <a:spcPts val="600"/>
              </a:spcAft>
            </a:pPr>
            <a:r>
              <a:rPr lang="en-US" sz="1800" dirty="0">
                <a:latin typeface="Baskerville" panose="02020502070401020303" pitchFamily="18" charset="0"/>
                <a:ea typeface="Baskerville" panose="02020502070401020303" pitchFamily="18" charset="0"/>
                <a:cs typeface="Arial" charset="0"/>
              </a:rPr>
              <a:t>ajkc2@cam.ac.uk</a:t>
            </a:r>
            <a:endParaRPr lang="en-US" dirty="0">
              <a:latin typeface="Baskerville" panose="02020502070401020303" pitchFamily="18" charset="0"/>
              <a:ea typeface="Baskerville" panose="02020502070401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56788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 bwMode="auto">
          <a:xfrm>
            <a:off x="1847264" y="836712"/>
            <a:ext cx="8534400" cy="1152128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9pPr>
          </a:lstStyle>
          <a:p>
            <a:r>
              <a:rPr lang="en-US" sz="3200" dirty="0">
                <a:latin typeface="Baskerville"/>
                <a:cs typeface="Baskerville"/>
              </a:rPr>
              <a:t>Populations are </a:t>
            </a:r>
            <a:r>
              <a:rPr lang="en-US" sz="3200" b="1" dirty="0">
                <a:latin typeface="Baskerville"/>
                <a:cs typeface="Baskerville"/>
              </a:rPr>
              <a:t>dynamic</a:t>
            </a:r>
          </a:p>
        </p:txBody>
      </p:sp>
      <p:pic>
        <p:nvPicPr>
          <p:cNvPr id="4" name="Picture 3" descr="Lynx Cycle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0184" y="1705019"/>
            <a:ext cx="9075548" cy="4546193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682849" y="6349657"/>
            <a:ext cx="31327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Baskerville"/>
                <a:cs typeface="Baskerville"/>
              </a:rPr>
              <a:t> </a:t>
            </a:r>
            <a:r>
              <a:rPr lang="en-US" dirty="0" err="1">
                <a:latin typeface="Baskerville"/>
                <a:cs typeface="Baskerville"/>
              </a:rPr>
              <a:t>BioScience</a:t>
            </a:r>
            <a:r>
              <a:rPr lang="en-US" dirty="0">
                <a:latin typeface="Baskerville"/>
                <a:cs typeface="Baskerville"/>
              </a:rPr>
              <a:t> (2001) </a:t>
            </a:r>
            <a:r>
              <a:rPr lang="en-US" b="1" dirty="0">
                <a:latin typeface="Baskerville"/>
                <a:cs typeface="Baskerville"/>
              </a:rPr>
              <a:t>51</a:t>
            </a:r>
            <a:r>
              <a:rPr lang="en-US" dirty="0">
                <a:latin typeface="Baskerville"/>
                <a:cs typeface="Baskerville"/>
              </a:rPr>
              <a:t> (1): 25-35</a:t>
            </a:r>
          </a:p>
        </p:txBody>
      </p:sp>
    </p:spTree>
    <p:extLst>
      <p:ext uri="{BB962C8B-B14F-4D97-AF65-F5344CB8AC3E}">
        <p14:creationId xmlns:p14="http://schemas.microsoft.com/office/powerpoint/2010/main" val="252489877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 bwMode="auto">
          <a:xfrm>
            <a:off x="1709531" y="807740"/>
            <a:ext cx="9322904" cy="1152128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9pPr>
          </a:lstStyle>
          <a:p>
            <a:r>
              <a:rPr lang="en-US" sz="3200" dirty="0">
                <a:latin typeface="Baskerville"/>
                <a:cs typeface="Baskerville"/>
              </a:rPr>
              <a:t>Simple interactions can generate </a:t>
            </a:r>
            <a:r>
              <a:rPr lang="en-US" sz="3200" b="1" dirty="0">
                <a:latin typeface="Baskerville"/>
                <a:cs typeface="Baskerville"/>
              </a:rPr>
              <a:t>complex dynamics</a:t>
            </a:r>
          </a:p>
        </p:txBody>
      </p:sp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C963A705-5F63-854C-8EBF-6C1879BAB0C5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825752" y="3381945"/>
          <a:ext cx="3820182" cy="261390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168400" imgH="800100" progId="Equation.3">
                  <p:embed/>
                </p:oleObj>
              </mc:Choice>
              <mc:Fallback>
                <p:oleObj name="Equation" r:id="rId2" imgW="1168400" imgH="800100" progId="Equation.3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C963A705-5F63-854C-8EBF-6C1879BAB0C5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25752" y="3381945"/>
                        <a:ext cx="3820182" cy="261390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87D50173-AF02-3E4E-AC59-FF299CD65E19}"/>
              </a:ext>
            </a:extLst>
          </p:cNvPr>
          <p:cNvSpPr txBox="1">
            <a:spLocks/>
          </p:cNvSpPr>
          <p:nvPr/>
        </p:nvSpPr>
        <p:spPr>
          <a:xfrm>
            <a:off x="1825752" y="1882655"/>
            <a:ext cx="8534400" cy="28062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400" dirty="0">
                <a:latin typeface="Baskerville"/>
                <a:cs typeface="Baskerville"/>
              </a:rPr>
              <a:t>Growth rate of Lynx population (L) depends on supply of food (H)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400" dirty="0">
                <a:latin typeface="Baskerville"/>
                <a:cs typeface="Baskerville"/>
              </a:rPr>
              <a:t>Death rate of Hare’s (H) depends on number of Lynx (L)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8F6466CD-7736-3C4D-A179-DF6752376AE1}"/>
              </a:ext>
            </a:extLst>
          </p:cNvPr>
          <p:cNvGrpSpPr/>
          <p:nvPr/>
        </p:nvGrpSpPr>
        <p:grpSpPr>
          <a:xfrm>
            <a:off x="5805036" y="2424125"/>
            <a:ext cx="4396014" cy="4529545"/>
            <a:chOff x="189049" y="1557744"/>
            <a:chExt cx="4396014" cy="4529545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CF557909-3847-2941-810D-C91B5AD6053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1474"/>
            <a:stretch/>
          </p:blipFill>
          <p:spPr>
            <a:xfrm>
              <a:off x="189049" y="1557744"/>
              <a:ext cx="4396014" cy="4529545"/>
            </a:xfrm>
            <a:prstGeom prst="rect">
              <a:avLst/>
            </a:prstGeom>
          </p:spPr>
        </p:pic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12C4144A-9E6C-E746-973E-AFB3B411F68D}"/>
                </a:ext>
              </a:extLst>
            </p:cNvPr>
            <p:cNvSpPr/>
            <p:nvPr/>
          </p:nvSpPr>
          <p:spPr>
            <a:xfrm>
              <a:off x="3514479" y="3067291"/>
              <a:ext cx="970137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400" b="1" dirty="0">
                  <a:solidFill>
                    <a:srgbClr val="FF0000"/>
                  </a:solidFill>
                  <a:latin typeface="Baskerville"/>
                  <a:cs typeface="Baskerville"/>
                </a:rPr>
                <a:t>Lynx </a:t>
              </a:r>
              <a:endParaRPr lang="en-US" sz="2400" b="1" dirty="0">
                <a:solidFill>
                  <a:srgbClr val="FF0000"/>
                </a:solidFill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CD262F93-20E2-9645-898A-4D910102F780}"/>
                </a:ext>
              </a:extLst>
            </p:cNvPr>
            <p:cNvSpPr/>
            <p:nvPr/>
          </p:nvSpPr>
          <p:spPr>
            <a:xfrm>
              <a:off x="3423039" y="2320530"/>
              <a:ext cx="91941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400" b="1" dirty="0">
                  <a:latin typeface="Baskerville"/>
                  <a:cs typeface="Baskerville"/>
                </a:rPr>
                <a:t>Hare</a:t>
              </a:r>
              <a:endParaRPr lang="en-US" sz="24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1538431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 bwMode="auto">
          <a:xfrm>
            <a:off x="1847264" y="836712"/>
            <a:ext cx="8534400" cy="1373446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9pPr>
          </a:lstStyle>
          <a:p>
            <a:r>
              <a:rPr lang="en-US" sz="3200" dirty="0">
                <a:latin typeface="Baskerville"/>
                <a:cs typeface="Baskerville"/>
              </a:rPr>
              <a:t>Mechanistic models can </a:t>
            </a:r>
            <a:r>
              <a:rPr lang="en-US" sz="3200" b="1" i="1" dirty="0">
                <a:latin typeface="Baskerville"/>
                <a:cs typeface="Baskerville"/>
              </a:rPr>
              <a:t>forecast</a:t>
            </a:r>
            <a:r>
              <a:rPr lang="en-US" sz="3200" dirty="0">
                <a:latin typeface="Baskerville"/>
                <a:cs typeface="Baskerville"/>
              </a:rPr>
              <a:t> the evolution of populations rather than merely extrapolate from past </a:t>
            </a:r>
            <a:r>
              <a:rPr lang="en-US" sz="3200" dirty="0" err="1">
                <a:latin typeface="Baskerville"/>
                <a:cs typeface="Baskerville"/>
              </a:rPr>
              <a:t>behaviour</a:t>
            </a:r>
            <a:endParaRPr lang="en-US" sz="3200" dirty="0">
              <a:latin typeface="Baskerville"/>
              <a:cs typeface="Baskerville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91313" y="2437270"/>
            <a:ext cx="5854700" cy="3746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345618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 bwMode="auto">
          <a:xfrm>
            <a:off x="1847264" y="836712"/>
            <a:ext cx="8534400" cy="1373446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9pPr>
          </a:lstStyle>
          <a:p>
            <a:r>
              <a:rPr lang="en-US" sz="3200" dirty="0">
                <a:latin typeface="Baskerville"/>
                <a:cs typeface="Baskerville"/>
              </a:rPr>
              <a:t>Dynamic models are essential to predict the </a:t>
            </a:r>
            <a:r>
              <a:rPr lang="en-US" sz="3200" b="1" dirty="0">
                <a:latin typeface="Baskerville"/>
                <a:cs typeface="Baskerville"/>
              </a:rPr>
              <a:t>impact </a:t>
            </a:r>
            <a:r>
              <a:rPr lang="en-US" sz="3200" dirty="0">
                <a:latin typeface="Baskerville"/>
                <a:cs typeface="Baskerville"/>
              </a:rPr>
              <a:t>of vaccination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36506750-A8D8-19D1-2A0F-04E3D4BCA0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066120" y="2196862"/>
            <a:ext cx="4531228" cy="4502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122176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1551461" y="237569"/>
            <a:ext cx="1529875" cy="2592288"/>
          </a:xfrm>
          <a:prstGeom prst="rect">
            <a:avLst/>
          </a:prstGeom>
        </p:spPr>
      </p:pic>
      <p:graphicFrame>
        <p:nvGraphicFramePr>
          <p:cNvPr id="7" name="Object 6"/>
          <p:cNvGraphicFramePr>
            <a:graphicFrameLocks noChangeAspect="1"/>
          </p:cNvGraphicFramePr>
          <p:nvPr/>
        </p:nvGraphicFramePr>
        <p:xfrm>
          <a:off x="2639617" y="2037769"/>
          <a:ext cx="2938419" cy="792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460500" imgH="393700" progId="Equation.DSMT4">
                  <p:embed/>
                </p:oleObj>
              </mc:Choice>
              <mc:Fallback>
                <p:oleObj name="Equation" r:id="rId3" imgW="1460500" imgH="393700" progId="Equation.DSMT4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639617" y="2037769"/>
                        <a:ext cx="2938419" cy="7920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8" name="Group 7"/>
          <p:cNvGrpSpPr/>
          <p:nvPr/>
        </p:nvGrpSpPr>
        <p:grpSpPr>
          <a:xfrm>
            <a:off x="1658964" y="2973874"/>
            <a:ext cx="1800200" cy="1366411"/>
            <a:chOff x="107504" y="2564904"/>
            <a:chExt cx="1800200" cy="1366411"/>
          </a:xfrm>
        </p:grpSpPr>
        <p:sp>
          <p:nvSpPr>
            <p:cNvPr id="9" name="TextBox 8"/>
            <p:cNvSpPr txBox="1"/>
            <p:nvPr/>
          </p:nvSpPr>
          <p:spPr>
            <a:xfrm>
              <a:off x="107504" y="2564904"/>
              <a:ext cx="1800200" cy="738664"/>
            </a:xfrm>
            <a:prstGeom prst="rect">
              <a:avLst/>
            </a:prstGeom>
          </p:spPr>
          <p:style>
            <a:lnRef idx="1">
              <a:schemeClr val="dk1"/>
            </a:lnRef>
            <a:fillRef idx="3">
              <a:schemeClr val="dk1"/>
            </a:fillRef>
            <a:effectRef idx="2">
              <a:schemeClr val="dk1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r>
                <a:rPr lang="en-US" sz="1400" dirty="0">
                  <a:latin typeface="Courier New"/>
                  <a:cs typeface="Courier New"/>
                </a:rPr>
                <a:t>010010010010001</a:t>
              </a:r>
            </a:p>
            <a:p>
              <a:r>
                <a:rPr lang="en-US" sz="1400" dirty="0">
                  <a:latin typeface="Courier New"/>
                  <a:cs typeface="Courier New"/>
                </a:rPr>
                <a:t>001001000100010</a:t>
              </a:r>
            </a:p>
            <a:p>
              <a:r>
                <a:rPr lang="en-US" sz="1400" dirty="0">
                  <a:latin typeface="Courier New"/>
                  <a:cs typeface="Courier New"/>
                </a:rPr>
                <a:t>001010010010101</a:t>
              </a:r>
            </a:p>
          </p:txBody>
        </p:sp>
        <p:sp>
          <p:nvSpPr>
            <p:cNvPr id="10" name="Rectangle 9"/>
            <p:cNvSpPr/>
            <p:nvPr/>
          </p:nvSpPr>
          <p:spPr>
            <a:xfrm>
              <a:off x="107504" y="3284984"/>
              <a:ext cx="1249060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3600" b="1" dirty="0">
                  <a:latin typeface="Baskerville"/>
                  <a:cs typeface="Baskerville"/>
                </a:rPr>
                <a:t>Data</a:t>
              </a: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2310954" y="3909978"/>
            <a:ext cx="3812506" cy="1942475"/>
            <a:chOff x="759494" y="3501008"/>
            <a:chExt cx="3812506" cy="1942475"/>
          </a:xfrm>
        </p:grpSpPr>
        <p:sp>
          <p:nvSpPr>
            <p:cNvPr id="12" name="Rectangle 11"/>
            <p:cNvSpPr/>
            <p:nvPr/>
          </p:nvSpPr>
          <p:spPr>
            <a:xfrm>
              <a:off x="2483768" y="4797152"/>
              <a:ext cx="1791025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3600" b="1" dirty="0">
                  <a:latin typeface="Baskerville"/>
                  <a:cs typeface="Baskerville"/>
                </a:rPr>
                <a:t>Models</a:t>
              </a:r>
            </a:p>
          </p:txBody>
        </p:sp>
        <p:grpSp>
          <p:nvGrpSpPr>
            <p:cNvPr id="13" name="Group 12"/>
            <p:cNvGrpSpPr/>
            <p:nvPr/>
          </p:nvGrpSpPr>
          <p:grpSpPr>
            <a:xfrm>
              <a:off x="759494" y="3501008"/>
              <a:ext cx="3812506" cy="1619310"/>
              <a:chOff x="759494" y="3501008"/>
              <a:chExt cx="3812506" cy="1619310"/>
            </a:xfrm>
          </p:grpSpPr>
          <p:pic>
            <p:nvPicPr>
              <p:cNvPr id="14" name="Picture 13"/>
              <p:cNvPicPr>
                <a:picLocks noChangeAspect="1"/>
              </p:cNvPicPr>
              <p:nvPr/>
            </p:nvPicPr>
            <p:blipFill rotWithShape="1">
              <a:blip r:embed="rId5"/>
              <a:srcRect r="55097"/>
              <a:stretch/>
            </p:blipFill>
            <p:spPr>
              <a:xfrm>
                <a:off x="2051720" y="3501008"/>
                <a:ext cx="2520280" cy="1555921"/>
              </a:xfrm>
              <a:prstGeom prst="rect">
                <a:avLst/>
              </a:prstGeom>
            </p:spPr>
          </p:pic>
          <p:cxnSp>
            <p:nvCxnSpPr>
              <p:cNvPr id="15" name="Curved Connector 14"/>
              <p:cNvCxnSpPr>
                <a:stCxn id="10" idx="2"/>
                <a:endCxn id="12" idx="1"/>
              </p:cNvCxnSpPr>
              <p:nvPr/>
            </p:nvCxnSpPr>
            <p:spPr>
              <a:xfrm rot="16200000" flipH="1">
                <a:off x="1231614" y="3868164"/>
                <a:ext cx="780034" cy="1724274"/>
              </a:xfrm>
              <a:prstGeom prst="curvedConnector2">
                <a:avLst/>
              </a:prstGeom>
              <a:ln w="76200" cmpd="sng">
                <a:tailEnd type="arrow"/>
              </a:ln>
            </p:spPr>
            <p:style>
              <a:lnRef idx="2">
                <a:schemeClr val="accent2"/>
              </a:lnRef>
              <a:fillRef idx="0">
                <a:schemeClr val="accent2"/>
              </a:fillRef>
              <a:effectRef idx="1">
                <a:schemeClr val="accent2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6" name="Group 15"/>
          <p:cNvGrpSpPr/>
          <p:nvPr/>
        </p:nvGrpSpPr>
        <p:grpSpPr>
          <a:xfrm>
            <a:off x="4958200" y="6214234"/>
            <a:ext cx="3332798" cy="646331"/>
            <a:chOff x="3406740" y="5805264"/>
            <a:chExt cx="3332798" cy="646331"/>
          </a:xfrm>
        </p:grpSpPr>
        <p:sp>
          <p:nvSpPr>
            <p:cNvPr id="17" name="Rectangle 16"/>
            <p:cNvSpPr/>
            <p:nvPr/>
          </p:nvSpPr>
          <p:spPr>
            <a:xfrm>
              <a:off x="4283968" y="5805264"/>
              <a:ext cx="2455570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3600" b="1" dirty="0">
                  <a:latin typeface="Baskerville"/>
                  <a:cs typeface="Baskerville"/>
                </a:rPr>
                <a:t>Prediction</a:t>
              </a:r>
            </a:p>
          </p:txBody>
        </p:sp>
        <p:cxnSp>
          <p:nvCxnSpPr>
            <p:cNvPr id="18" name="Curved Connector 17"/>
            <p:cNvCxnSpPr>
              <a:stCxn id="12" idx="2"/>
              <a:endCxn id="17" idx="1"/>
            </p:cNvCxnSpPr>
            <p:nvPr/>
          </p:nvCxnSpPr>
          <p:spPr>
            <a:xfrm rot="16200000" flipH="1">
              <a:off x="3707365" y="5551827"/>
              <a:ext cx="275978" cy="877227"/>
            </a:xfrm>
            <a:prstGeom prst="curvedConnector2">
              <a:avLst/>
            </a:prstGeom>
            <a:ln w="76200" cmpd="sng">
              <a:tailEnd type="arrow"/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</p:grpSp>
      <p:cxnSp>
        <p:nvCxnSpPr>
          <p:cNvPr id="19" name="Curved Connector 18"/>
          <p:cNvCxnSpPr>
            <a:stCxn id="17" idx="0"/>
            <a:endCxn id="9" idx="3"/>
          </p:cNvCxnSpPr>
          <p:nvPr/>
        </p:nvCxnSpPr>
        <p:spPr>
          <a:xfrm rot="16200000" flipV="1">
            <a:off x="3825675" y="2976695"/>
            <a:ext cx="2871028" cy="3604049"/>
          </a:xfrm>
          <a:prstGeom prst="curvedConnector2">
            <a:avLst/>
          </a:prstGeom>
          <a:ln w="76200" cmpd="sng"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23" name="Content Placeholder 2"/>
          <p:cNvSpPr txBox="1">
            <a:spLocks/>
          </p:cNvSpPr>
          <p:nvPr/>
        </p:nvSpPr>
        <p:spPr bwMode="auto">
          <a:xfrm>
            <a:off x="6037712" y="1057204"/>
            <a:ext cx="4630288" cy="4572000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0" indent="0" algn="ctr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457200" indent="0" algn="ctr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0"/>
                <a:cs typeface="+mn-cs"/>
              </a:defRPr>
            </a:lvl2pPr>
            <a:lvl3pPr marL="914400" indent="0" algn="ctr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0"/>
                <a:cs typeface="+mn-cs"/>
              </a:defRPr>
            </a:lvl3pPr>
            <a:lvl4pPr marL="1371600" indent="0" algn="ctr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0"/>
                <a:cs typeface="+mn-cs"/>
              </a:defRPr>
            </a:lvl4pPr>
            <a:lvl5pPr marL="1828800" indent="0" algn="ctr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0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 algn="l">
              <a:buFont typeface="Arial"/>
              <a:buChar char="•"/>
            </a:pPr>
            <a:r>
              <a:rPr lang="en-US" dirty="0">
                <a:solidFill>
                  <a:schemeClr val="tx1"/>
                </a:solidFill>
                <a:latin typeface="Baskerville"/>
                <a:cs typeface="Baskerville"/>
              </a:rPr>
              <a:t>The predictive power of a model depends on</a:t>
            </a:r>
          </a:p>
          <a:p>
            <a:pPr marL="914400" lvl="1" indent="-457200" algn="l">
              <a:buFont typeface="Arial"/>
              <a:buChar char="•"/>
            </a:pPr>
            <a:r>
              <a:rPr lang="en-US" dirty="0">
                <a:solidFill>
                  <a:schemeClr val="tx1"/>
                </a:solidFill>
                <a:latin typeface="Baskerville"/>
                <a:cs typeface="Baskerville"/>
              </a:rPr>
              <a:t>Identifying the  mechanisms driving the </a:t>
            </a:r>
            <a:r>
              <a:rPr lang="en-US" dirty="0" err="1">
                <a:solidFill>
                  <a:schemeClr val="tx1"/>
                </a:solidFill>
                <a:latin typeface="Baskerville"/>
                <a:cs typeface="Baskerville"/>
              </a:rPr>
              <a:t>behaviour</a:t>
            </a:r>
            <a:r>
              <a:rPr lang="en-US" dirty="0">
                <a:solidFill>
                  <a:schemeClr val="tx1"/>
                </a:solidFill>
                <a:latin typeface="Baskerville"/>
                <a:cs typeface="Baskerville"/>
              </a:rPr>
              <a:t> of our system</a:t>
            </a:r>
          </a:p>
          <a:p>
            <a:pPr marL="914400" lvl="1" indent="-457200" algn="l">
              <a:buFont typeface="Arial"/>
              <a:buChar char="•"/>
            </a:pPr>
            <a:r>
              <a:rPr lang="en-US" dirty="0">
                <a:solidFill>
                  <a:schemeClr val="tx1"/>
                </a:solidFill>
                <a:latin typeface="Baskerville"/>
                <a:cs typeface="Baskerville"/>
              </a:rPr>
              <a:t>The evidence we use to design and estimate our model</a:t>
            </a:r>
          </a:p>
          <a:p>
            <a:pPr marL="914400" lvl="1" indent="-457200" algn="l">
              <a:buFont typeface="Arial"/>
              <a:buChar char="•"/>
            </a:pPr>
            <a:endParaRPr lang="en-US" dirty="0">
              <a:solidFill>
                <a:schemeClr val="tx1"/>
              </a:solidFill>
              <a:latin typeface="Baskerville"/>
              <a:cs typeface="Baskerville"/>
            </a:endParaRPr>
          </a:p>
        </p:txBody>
      </p:sp>
    </p:spTree>
    <p:extLst>
      <p:ext uri="{BB962C8B-B14F-4D97-AF65-F5344CB8AC3E}">
        <p14:creationId xmlns:p14="http://schemas.microsoft.com/office/powerpoint/2010/main" val="1637252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 txBox="1">
            <a:spLocks/>
          </p:cNvSpPr>
          <p:nvPr/>
        </p:nvSpPr>
        <p:spPr bwMode="auto">
          <a:xfrm>
            <a:off x="1847264" y="836712"/>
            <a:ext cx="8534400" cy="1152128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9pPr>
          </a:lstStyle>
          <a:p>
            <a:r>
              <a:rPr lang="en-US" dirty="0">
                <a:latin typeface="Baskerville"/>
                <a:cs typeface="Baskerville"/>
              </a:rPr>
              <a:t>Types of evidence used in disease dynamic models</a:t>
            </a:r>
          </a:p>
        </p:txBody>
      </p:sp>
      <p:grpSp>
        <p:nvGrpSpPr>
          <p:cNvPr id="9" name="Group 8"/>
          <p:cNvGrpSpPr/>
          <p:nvPr/>
        </p:nvGrpSpPr>
        <p:grpSpPr>
          <a:xfrm>
            <a:off x="1787822" y="3936225"/>
            <a:ext cx="4906219" cy="2733033"/>
            <a:chOff x="263821" y="3936224"/>
            <a:chExt cx="4906219" cy="2733033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821" y="3936224"/>
              <a:ext cx="2248774" cy="2698529"/>
            </a:xfrm>
            <a:prstGeom prst="rect">
              <a:avLst/>
            </a:prstGeom>
          </p:spPr>
        </p:pic>
        <p:sp>
          <p:nvSpPr>
            <p:cNvPr id="8" name="Rectangle 7"/>
            <p:cNvSpPr/>
            <p:nvPr/>
          </p:nvSpPr>
          <p:spPr>
            <a:xfrm>
              <a:off x="2010201" y="6084481"/>
              <a:ext cx="3159839" cy="58477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3200" dirty="0">
                  <a:latin typeface="Baskerville"/>
                  <a:cs typeface="Baskerville"/>
                </a:rPr>
                <a:t>“Expert” Opinion</a:t>
              </a: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4145838" y="1988841"/>
            <a:ext cx="3852666" cy="3086609"/>
            <a:chOff x="2621838" y="1988840"/>
            <a:chExt cx="3852666" cy="3086609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21838" y="1988840"/>
              <a:ext cx="3852666" cy="2436811"/>
            </a:xfrm>
            <a:prstGeom prst="rect">
              <a:avLst/>
            </a:prstGeom>
          </p:spPr>
        </p:pic>
        <p:sp>
          <p:nvSpPr>
            <p:cNvPr id="11" name="Rectangle 10"/>
            <p:cNvSpPr/>
            <p:nvPr/>
          </p:nvSpPr>
          <p:spPr>
            <a:xfrm>
              <a:off x="2932314" y="4490673"/>
              <a:ext cx="3429144" cy="58477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3200" dirty="0">
                  <a:latin typeface="Baskerville"/>
                  <a:cs typeface="Baskerville"/>
                </a:rPr>
                <a:t>Observational Data</a:t>
              </a:r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7998504" y="2995989"/>
            <a:ext cx="2669496" cy="3850821"/>
            <a:chOff x="6474504" y="2995988"/>
            <a:chExt cx="2669496" cy="3850821"/>
          </a:xfrm>
        </p:grpSpPr>
        <p:sp>
          <p:nvSpPr>
            <p:cNvPr id="10" name="Rectangle 9"/>
            <p:cNvSpPr/>
            <p:nvPr/>
          </p:nvSpPr>
          <p:spPr>
            <a:xfrm>
              <a:off x="6474504" y="5769591"/>
              <a:ext cx="2521844" cy="107721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3200" dirty="0">
                  <a:latin typeface="Baskerville"/>
                  <a:cs typeface="Baskerville"/>
                </a:rPr>
                <a:t>Experimental </a:t>
              </a:r>
            </a:p>
            <a:p>
              <a:r>
                <a:rPr lang="en-US" sz="3200" dirty="0">
                  <a:latin typeface="Baskerville"/>
                  <a:cs typeface="Baskerville"/>
                </a:rPr>
                <a:t>Data</a:t>
              </a:r>
            </a:p>
          </p:txBody>
        </p:sp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flipH="1">
              <a:off x="6499124" y="2995988"/>
              <a:ext cx="2644876" cy="285932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561534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 bwMode="auto">
          <a:xfrm>
            <a:off x="1847264" y="836712"/>
            <a:ext cx="8534400" cy="1152128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9pPr>
          </a:lstStyle>
          <a:p>
            <a:r>
              <a:rPr lang="en-US" dirty="0">
                <a:latin typeface="Baskerville"/>
                <a:cs typeface="Baskerville"/>
              </a:rPr>
              <a:t>Course Objectives</a:t>
            </a:r>
          </a:p>
        </p:txBody>
      </p:sp>
      <p:sp>
        <p:nvSpPr>
          <p:cNvPr id="4" name="Content Placeholder 2"/>
          <p:cNvSpPr txBox="1">
            <a:spLocks/>
          </p:cNvSpPr>
          <p:nvPr/>
        </p:nvSpPr>
        <p:spPr bwMode="auto">
          <a:xfrm>
            <a:off x="1847264" y="2009194"/>
            <a:ext cx="8555912" cy="4572000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0" indent="0" algn="ctr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457200" indent="0" algn="ctr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0"/>
                <a:cs typeface="+mn-cs"/>
              </a:defRPr>
            </a:lvl2pPr>
            <a:lvl3pPr marL="914400" indent="0" algn="ctr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0"/>
                <a:cs typeface="+mn-cs"/>
              </a:defRPr>
            </a:lvl3pPr>
            <a:lvl4pPr marL="1371600" indent="0" algn="ctr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0"/>
                <a:cs typeface="+mn-cs"/>
              </a:defRPr>
            </a:lvl4pPr>
            <a:lvl5pPr marL="1828800" indent="0" algn="ctr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0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 algn="l">
              <a:buFont typeface="Arial"/>
              <a:buChar char="•"/>
            </a:pPr>
            <a:r>
              <a:rPr lang="en-US" dirty="0">
                <a:solidFill>
                  <a:schemeClr val="tx1"/>
                </a:solidFill>
                <a:latin typeface="Baskerville"/>
                <a:cs typeface="Baskerville"/>
              </a:rPr>
              <a:t>Introduce you to the use of mathematical models for disease dynamics</a:t>
            </a:r>
          </a:p>
          <a:p>
            <a:pPr marL="914400" lvl="1" indent="-457200" algn="l">
              <a:buFont typeface="Arial"/>
              <a:buChar char="•"/>
            </a:pPr>
            <a:r>
              <a:rPr lang="en-US" dirty="0">
                <a:solidFill>
                  <a:schemeClr val="tx1"/>
                </a:solidFill>
                <a:latin typeface="Baskerville"/>
                <a:cs typeface="Baskerville"/>
              </a:rPr>
              <a:t>What they are</a:t>
            </a:r>
          </a:p>
          <a:p>
            <a:pPr marL="914400" lvl="1" indent="-457200" algn="l">
              <a:buFont typeface="Arial"/>
              <a:buChar char="•"/>
            </a:pPr>
            <a:r>
              <a:rPr lang="en-US" dirty="0">
                <a:solidFill>
                  <a:schemeClr val="tx1"/>
                </a:solidFill>
                <a:latin typeface="Baskerville"/>
                <a:cs typeface="Baskerville"/>
              </a:rPr>
              <a:t>How they work</a:t>
            </a:r>
          </a:p>
          <a:p>
            <a:pPr marL="914400" lvl="1" indent="-457200" algn="l">
              <a:buFont typeface="Arial"/>
              <a:buChar char="•"/>
            </a:pPr>
            <a:r>
              <a:rPr lang="en-US" dirty="0">
                <a:solidFill>
                  <a:schemeClr val="tx1"/>
                </a:solidFill>
                <a:latin typeface="Baskerville"/>
                <a:cs typeface="Baskerville"/>
              </a:rPr>
              <a:t>How to apply them</a:t>
            </a:r>
          </a:p>
          <a:p>
            <a:pPr marL="914400" lvl="1" indent="-457200" algn="l">
              <a:buFont typeface="Arial"/>
              <a:buChar char="•"/>
            </a:pPr>
            <a:r>
              <a:rPr lang="en-US" dirty="0">
                <a:solidFill>
                  <a:schemeClr val="tx1"/>
                </a:solidFill>
                <a:latin typeface="Baskerville"/>
                <a:cs typeface="Baskerville"/>
              </a:rPr>
              <a:t>How to </a:t>
            </a:r>
            <a:r>
              <a:rPr lang="en-US" b="1" i="1" dirty="0">
                <a:solidFill>
                  <a:schemeClr val="tx1"/>
                </a:solidFill>
                <a:latin typeface="Baskerville"/>
                <a:cs typeface="Baskerville"/>
              </a:rPr>
              <a:t>estimate</a:t>
            </a:r>
            <a:r>
              <a:rPr lang="en-US" dirty="0">
                <a:solidFill>
                  <a:schemeClr val="tx1"/>
                </a:solidFill>
                <a:latin typeface="Baskerville"/>
                <a:cs typeface="Baskerville"/>
              </a:rPr>
              <a:t> them from data</a:t>
            </a:r>
          </a:p>
          <a:p>
            <a:pPr marL="457200" indent="-457200" algn="l">
              <a:buFont typeface="Arial"/>
              <a:buChar char="•"/>
            </a:pPr>
            <a:r>
              <a:rPr lang="en-US" dirty="0">
                <a:solidFill>
                  <a:schemeClr val="tx1"/>
                </a:solidFill>
                <a:latin typeface="Baskerville"/>
                <a:cs typeface="Baskerville"/>
              </a:rPr>
              <a:t>Provide you with the conceptual and practical tools to develop models for your own research</a:t>
            </a:r>
          </a:p>
          <a:p>
            <a:pPr marL="914400" lvl="1" indent="-457200" algn="l">
              <a:buFont typeface="Arial"/>
              <a:buChar char="•"/>
            </a:pPr>
            <a:endParaRPr lang="en-US" dirty="0">
              <a:solidFill>
                <a:schemeClr val="tx1"/>
              </a:solidFill>
              <a:latin typeface="Baskerville"/>
              <a:cs typeface="Baskerville"/>
            </a:endParaRPr>
          </a:p>
        </p:txBody>
      </p:sp>
    </p:spTree>
    <p:extLst>
      <p:ext uri="{BB962C8B-B14F-4D97-AF65-F5344CB8AC3E}">
        <p14:creationId xmlns:p14="http://schemas.microsoft.com/office/powerpoint/2010/main" val="721986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 bwMode="auto">
          <a:xfrm>
            <a:off x="1847264" y="836712"/>
            <a:ext cx="8534400" cy="1152128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9pPr>
          </a:lstStyle>
          <a:p>
            <a:r>
              <a:rPr lang="en-US" dirty="0">
                <a:latin typeface="Baskerville"/>
                <a:cs typeface="Baskerville"/>
              </a:rPr>
              <a:t>What to expect</a:t>
            </a:r>
          </a:p>
        </p:txBody>
      </p:sp>
      <p:sp>
        <p:nvSpPr>
          <p:cNvPr id="4" name="Content Placeholder 2"/>
          <p:cNvSpPr txBox="1">
            <a:spLocks/>
          </p:cNvSpPr>
          <p:nvPr/>
        </p:nvSpPr>
        <p:spPr bwMode="auto">
          <a:xfrm>
            <a:off x="1847264" y="2009194"/>
            <a:ext cx="8555912" cy="4572000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lnSpcReduction="10000"/>
          </a:bodyPr>
          <a:lstStyle>
            <a:lvl1pPr marL="0" indent="0" algn="ctr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457200" indent="0" algn="ctr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0"/>
                <a:cs typeface="+mn-cs"/>
              </a:defRPr>
            </a:lvl2pPr>
            <a:lvl3pPr marL="914400" indent="0" algn="ctr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0"/>
                <a:cs typeface="+mn-cs"/>
              </a:defRPr>
            </a:lvl3pPr>
            <a:lvl4pPr marL="1371600" indent="0" algn="ctr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0"/>
                <a:cs typeface="+mn-cs"/>
              </a:defRPr>
            </a:lvl4pPr>
            <a:lvl5pPr marL="1828800" indent="0" algn="ctr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0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 algn="l">
              <a:buFont typeface="Arial"/>
              <a:buChar char="•"/>
            </a:pPr>
            <a:r>
              <a:rPr lang="en-US" dirty="0">
                <a:solidFill>
                  <a:schemeClr val="tx1"/>
                </a:solidFill>
                <a:latin typeface="Baskerville"/>
                <a:cs typeface="Baskerville"/>
              </a:rPr>
              <a:t>5 main topics</a:t>
            </a:r>
          </a:p>
          <a:p>
            <a:pPr marL="914400" lvl="1" indent="-457200" algn="l">
              <a:buFont typeface="Arial"/>
              <a:buChar char="•"/>
            </a:pPr>
            <a:r>
              <a:rPr lang="en-US" b="1" dirty="0">
                <a:solidFill>
                  <a:schemeClr val="tx1"/>
                </a:solidFill>
                <a:latin typeface="Baskerville"/>
                <a:cs typeface="Baskerville"/>
              </a:rPr>
              <a:t>Mathematics</a:t>
            </a:r>
            <a:r>
              <a:rPr lang="en-US" dirty="0">
                <a:solidFill>
                  <a:schemeClr val="tx1"/>
                </a:solidFill>
                <a:latin typeface="Baskerville"/>
                <a:cs typeface="Baskerville"/>
              </a:rPr>
              <a:t>: Calculus, differential equations, probability</a:t>
            </a:r>
          </a:p>
          <a:p>
            <a:pPr marL="914400" lvl="1" indent="-457200" algn="l">
              <a:buFont typeface="Arial"/>
              <a:buChar char="•"/>
            </a:pPr>
            <a:r>
              <a:rPr lang="en-US" b="1" dirty="0">
                <a:solidFill>
                  <a:schemeClr val="tx1"/>
                </a:solidFill>
                <a:latin typeface="Baskerville"/>
                <a:cs typeface="Baskerville"/>
              </a:rPr>
              <a:t>Programming in </a:t>
            </a:r>
            <a:r>
              <a:rPr lang="en-US" dirty="0">
                <a:solidFill>
                  <a:schemeClr val="tx1"/>
                </a:solidFill>
                <a:latin typeface="Baskerville"/>
                <a:cs typeface="Baskerville"/>
              </a:rPr>
              <a:t>R: Basics, loops and functions </a:t>
            </a:r>
          </a:p>
          <a:p>
            <a:pPr marL="914400" lvl="1" indent="-457200" algn="l">
              <a:buFont typeface="Arial"/>
              <a:buChar char="•"/>
            </a:pPr>
            <a:r>
              <a:rPr lang="en-US" b="1" dirty="0">
                <a:solidFill>
                  <a:schemeClr val="tx1"/>
                </a:solidFill>
                <a:latin typeface="Baskerville"/>
                <a:cs typeface="Baskerville"/>
              </a:rPr>
              <a:t>Dynamic Models</a:t>
            </a:r>
            <a:r>
              <a:rPr lang="en-US" dirty="0">
                <a:solidFill>
                  <a:schemeClr val="tx1"/>
                </a:solidFill>
                <a:latin typeface="Baskerville"/>
                <a:cs typeface="Baskerville"/>
              </a:rPr>
              <a:t>: Basic population models, linking models to data</a:t>
            </a:r>
          </a:p>
          <a:p>
            <a:pPr marL="914400" lvl="1" indent="-457200" algn="l">
              <a:buFont typeface="Arial"/>
              <a:buChar char="•"/>
            </a:pPr>
            <a:r>
              <a:rPr lang="en-US" b="1" dirty="0">
                <a:solidFill>
                  <a:schemeClr val="tx1"/>
                </a:solidFill>
                <a:latin typeface="Baskerville"/>
                <a:cs typeface="Baskerville"/>
              </a:rPr>
              <a:t>Epidemic Models</a:t>
            </a:r>
            <a:r>
              <a:rPr lang="en-US" dirty="0">
                <a:solidFill>
                  <a:schemeClr val="tx1"/>
                </a:solidFill>
                <a:latin typeface="Baskerville"/>
                <a:cs typeface="Baskerville"/>
              </a:rPr>
              <a:t>: Deterministic theory, stochastic models, structured models, R</a:t>
            </a:r>
            <a:r>
              <a:rPr lang="en-US" baseline="-25000" dirty="0">
                <a:solidFill>
                  <a:schemeClr val="tx1"/>
                </a:solidFill>
                <a:latin typeface="Baskerville"/>
                <a:cs typeface="Baskerville"/>
              </a:rPr>
              <a:t>0</a:t>
            </a:r>
          </a:p>
          <a:p>
            <a:pPr marL="914400" lvl="1" indent="-457200" algn="l">
              <a:buFont typeface="Arial"/>
              <a:buChar char="•"/>
            </a:pPr>
            <a:r>
              <a:rPr lang="en-US" b="1" dirty="0">
                <a:solidFill>
                  <a:schemeClr val="tx1"/>
                </a:solidFill>
                <a:latin typeface="Baskerville"/>
                <a:cs typeface="Baskerville"/>
              </a:rPr>
              <a:t>Statistics</a:t>
            </a:r>
            <a:r>
              <a:rPr lang="en-US" dirty="0">
                <a:solidFill>
                  <a:schemeClr val="tx1"/>
                </a:solidFill>
                <a:latin typeface="Baskerville"/>
                <a:cs typeface="Baskerville"/>
              </a:rPr>
              <a:t>: Inference, likelihood and Bayesian methods</a:t>
            </a:r>
          </a:p>
          <a:p>
            <a:pPr marL="914400" lvl="1" indent="-457200" algn="l">
              <a:buFont typeface="Arial"/>
              <a:buChar char="•"/>
            </a:pPr>
            <a:endParaRPr lang="en-US" dirty="0">
              <a:solidFill>
                <a:schemeClr val="tx1"/>
              </a:solidFill>
              <a:latin typeface="Baskerville"/>
              <a:cs typeface="Baskerville"/>
            </a:endParaRPr>
          </a:p>
        </p:txBody>
      </p:sp>
    </p:spTree>
    <p:extLst>
      <p:ext uri="{BB962C8B-B14F-4D97-AF65-F5344CB8AC3E}">
        <p14:creationId xmlns:p14="http://schemas.microsoft.com/office/powerpoint/2010/main" val="388158681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 bwMode="auto">
          <a:xfrm>
            <a:off x="1847264" y="836712"/>
            <a:ext cx="8534400" cy="1152128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9pPr>
          </a:lstStyle>
          <a:p>
            <a:r>
              <a:rPr lang="en-US" dirty="0">
                <a:latin typeface="Baskerville"/>
                <a:cs typeface="Baskerville"/>
              </a:rPr>
              <a:t>What to expect</a:t>
            </a:r>
          </a:p>
        </p:txBody>
      </p:sp>
      <p:sp>
        <p:nvSpPr>
          <p:cNvPr id="4" name="Content Placeholder 2"/>
          <p:cNvSpPr txBox="1">
            <a:spLocks/>
          </p:cNvSpPr>
          <p:nvPr/>
        </p:nvSpPr>
        <p:spPr bwMode="auto">
          <a:xfrm>
            <a:off x="1847264" y="2009194"/>
            <a:ext cx="8555912" cy="4572000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92500" lnSpcReduction="10000"/>
          </a:bodyPr>
          <a:lstStyle>
            <a:lvl1pPr marL="0" indent="0" algn="ctr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457200" indent="0" algn="ctr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0"/>
                <a:cs typeface="+mn-cs"/>
              </a:defRPr>
            </a:lvl2pPr>
            <a:lvl3pPr marL="914400" indent="0" algn="ctr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0"/>
                <a:cs typeface="+mn-cs"/>
              </a:defRPr>
            </a:lvl3pPr>
            <a:lvl4pPr marL="1371600" indent="0" algn="ctr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0"/>
                <a:cs typeface="+mn-cs"/>
              </a:defRPr>
            </a:lvl4pPr>
            <a:lvl5pPr marL="1828800" indent="0" algn="ctr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0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914400" lvl="1" indent="-457200" algn="l">
              <a:buFont typeface="Arial"/>
              <a:buChar char="•"/>
            </a:pPr>
            <a:r>
              <a:rPr lang="en-US" dirty="0">
                <a:solidFill>
                  <a:schemeClr val="tx1"/>
                </a:solidFill>
                <a:latin typeface="Baskerville"/>
                <a:cs typeface="Baskerville"/>
              </a:rPr>
              <a:t>Practical sessions are at the heart of the course giving you hands on experience of writing, running and analyzing disease dynamics models</a:t>
            </a:r>
          </a:p>
          <a:p>
            <a:pPr marL="914400" lvl="1" indent="-457200" algn="l">
              <a:buFont typeface="Arial"/>
              <a:buChar char="•"/>
            </a:pPr>
            <a:r>
              <a:rPr lang="en-US" dirty="0">
                <a:solidFill>
                  <a:schemeClr val="tx1"/>
                </a:solidFill>
                <a:latin typeface="Baskerville"/>
                <a:cs typeface="Baskerville"/>
              </a:rPr>
              <a:t>Lectures introduce new topics</a:t>
            </a:r>
          </a:p>
          <a:p>
            <a:pPr marL="914400" lvl="1" indent="-457200" algn="l">
              <a:buFont typeface="Arial"/>
              <a:buChar char="•"/>
            </a:pPr>
            <a:r>
              <a:rPr lang="en-US" dirty="0">
                <a:solidFill>
                  <a:schemeClr val="tx1"/>
                </a:solidFill>
                <a:latin typeface="Baskerville"/>
                <a:cs typeface="Baskerville"/>
              </a:rPr>
              <a:t>“Build your own model” sessions for catch-up,  ad-hoc support on R and to discuss your own models</a:t>
            </a:r>
          </a:p>
          <a:p>
            <a:pPr marL="914400" lvl="1" indent="-457200" algn="l">
              <a:buFont typeface="Arial"/>
              <a:buChar char="•"/>
            </a:pPr>
            <a:r>
              <a:rPr lang="en-US" dirty="0">
                <a:solidFill>
                  <a:schemeClr val="tx1"/>
                </a:solidFill>
                <a:latin typeface="Baskerville"/>
                <a:cs typeface="Baskerville"/>
              </a:rPr>
              <a:t>Invited seminars as motivational case studies</a:t>
            </a:r>
          </a:p>
          <a:p>
            <a:pPr marL="1371600" lvl="2" indent="-457200" algn="l">
              <a:buFont typeface="Arial"/>
              <a:buChar char="•"/>
            </a:pPr>
            <a:r>
              <a:rPr lang="en-US" dirty="0">
                <a:solidFill>
                  <a:schemeClr val="tx1"/>
                </a:solidFill>
                <a:latin typeface="Baskerville"/>
                <a:cs typeface="Baskerville"/>
              </a:rPr>
              <a:t>Dr Bernhard Bett, ILRI</a:t>
            </a:r>
          </a:p>
          <a:p>
            <a:pPr marL="1371600" lvl="2" indent="-457200" algn="l">
              <a:buFont typeface="Arial"/>
              <a:buChar char="•"/>
            </a:pPr>
            <a:r>
              <a:rPr lang="en-US" dirty="0">
                <a:solidFill>
                  <a:schemeClr val="tx1"/>
                </a:solidFill>
                <a:latin typeface="Baskerville"/>
                <a:cs typeface="Baskerville"/>
              </a:rPr>
              <a:t>Dr Cameline Orlando, Kenyan #</a:t>
            </a:r>
            <a:r>
              <a:rPr lang="en-US" dirty="0" err="1">
                <a:solidFill>
                  <a:schemeClr val="tx1"/>
                </a:solidFill>
                <a:latin typeface="Baskerville"/>
                <a:cs typeface="Baskerville"/>
              </a:rPr>
              <a:t>mathsqueen</a:t>
            </a:r>
            <a:endParaRPr lang="en-US" dirty="0">
              <a:solidFill>
                <a:schemeClr val="tx1"/>
              </a:solidFill>
              <a:latin typeface="Baskerville"/>
              <a:cs typeface="Baskerville"/>
            </a:endParaRPr>
          </a:p>
          <a:p>
            <a:pPr marL="1371600" lvl="2" indent="-457200" algn="l">
              <a:buFont typeface="Arial"/>
              <a:buChar char="•"/>
            </a:pPr>
            <a:r>
              <a:rPr lang="en-US" dirty="0">
                <a:solidFill>
                  <a:schemeClr val="tx1"/>
                </a:solidFill>
                <a:latin typeface="Baskerville"/>
                <a:cs typeface="Baskerville"/>
              </a:rPr>
              <a:t>Dr John </a:t>
            </a:r>
            <a:r>
              <a:rPr lang="en-US" dirty="0" err="1">
                <a:solidFill>
                  <a:schemeClr val="tx1"/>
                </a:solidFill>
                <a:latin typeface="Baskerville"/>
                <a:cs typeface="Baskerville"/>
              </a:rPr>
              <a:t>Ojal</a:t>
            </a:r>
            <a:r>
              <a:rPr lang="en-US" dirty="0">
                <a:solidFill>
                  <a:schemeClr val="tx1"/>
                </a:solidFill>
                <a:latin typeface="Baskerville"/>
                <a:cs typeface="Baskerville"/>
              </a:rPr>
              <a:t>, KEMRI</a:t>
            </a:r>
          </a:p>
          <a:p>
            <a:pPr marL="1371600" lvl="2" indent="-457200" algn="l">
              <a:buFont typeface="Arial"/>
              <a:buChar char="•"/>
            </a:pPr>
            <a:r>
              <a:rPr lang="en-US" dirty="0">
                <a:solidFill>
                  <a:schemeClr val="tx1"/>
                </a:solidFill>
                <a:latin typeface="Baskerville"/>
                <a:cs typeface="Baskerville"/>
              </a:rPr>
              <a:t>Dr Njoki Kimani, CEMA</a:t>
            </a:r>
          </a:p>
        </p:txBody>
      </p:sp>
    </p:spTree>
    <p:extLst>
      <p:ext uri="{BB962C8B-B14F-4D97-AF65-F5344CB8AC3E}">
        <p14:creationId xmlns:p14="http://schemas.microsoft.com/office/powerpoint/2010/main" val="84979410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 bwMode="auto">
          <a:xfrm>
            <a:off x="1847264" y="836712"/>
            <a:ext cx="8534400" cy="1152128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9pPr>
          </a:lstStyle>
          <a:p>
            <a:r>
              <a:rPr lang="en-US" dirty="0">
                <a:latin typeface="Baskerville"/>
                <a:cs typeface="Baskerville"/>
              </a:rPr>
              <a:t>Housekeeping</a:t>
            </a:r>
          </a:p>
        </p:txBody>
      </p:sp>
      <p:sp>
        <p:nvSpPr>
          <p:cNvPr id="4" name="Content Placeholder 2"/>
          <p:cNvSpPr txBox="1">
            <a:spLocks/>
          </p:cNvSpPr>
          <p:nvPr/>
        </p:nvSpPr>
        <p:spPr bwMode="auto">
          <a:xfrm>
            <a:off x="1847264" y="2009194"/>
            <a:ext cx="8555912" cy="4572000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0" indent="0" algn="ctr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457200" indent="0" algn="ctr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0"/>
                <a:cs typeface="+mn-cs"/>
              </a:defRPr>
            </a:lvl2pPr>
            <a:lvl3pPr marL="914400" indent="0" algn="ctr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0"/>
                <a:cs typeface="+mn-cs"/>
              </a:defRPr>
            </a:lvl3pPr>
            <a:lvl4pPr marL="1371600" indent="0" algn="ctr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0"/>
                <a:cs typeface="+mn-cs"/>
              </a:defRPr>
            </a:lvl4pPr>
            <a:lvl5pPr marL="1828800" indent="0" algn="ctr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0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914400" lvl="1" indent="-457200" algn="l">
              <a:buFont typeface="Arial"/>
              <a:buChar char="•"/>
            </a:pPr>
            <a:r>
              <a:rPr lang="en-US" dirty="0">
                <a:solidFill>
                  <a:schemeClr val="tx1"/>
                </a:solidFill>
                <a:latin typeface="Baskerville"/>
                <a:cs typeface="Baskerville"/>
              </a:rPr>
              <a:t>Day starts promptly at 8.45</a:t>
            </a:r>
          </a:p>
          <a:p>
            <a:pPr marL="1371600" lvl="2" indent="-457200" algn="l">
              <a:buFont typeface="Arial"/>
              <a:buChar char="•"/>
            </a:pPr>
            <a:r>
              <a:rPr lang="en-US" dirty="0">
                <a:solidFill>
                  <a:schemeClr val="tx1"/>
                </a:solidFill>
                <a:latin typeface="Baskerville"/>
                <a:cs typeface="Baskerville"/>
              </a:rPr>
              <a:t>10.45 – 11.00 Coffee Break</a:t>
            </a:r>
          </a:p>
          <a:p>
            <a:pPr marL="1371600" lvl="2" indent="-457200" algn="l">
              <a:buFont typeface="Arial"/>
              <a:buChar char="•"/>
            </a:pPr>
            <a:r>
              <a:rPr lang="en-US" dirty="0">
                <a:solidFill>
                  <a:schemeClr val="tx1"/>
                </a:solidFill>
                <a:latin typeface="Baskerville"/>
                <a:cs typeface="Baskerville"/>
              </a:rPr>
              <a:t>13.00 – 14.00 Lunch</a:t>
            </a:r>
          </a:p>
          <a:p>
            <a:pPr marL="1371600" lvl="2" indent="-457200" algn="l">
              <a:buFont typeface="Arial"/>
              <a:buChar char="•"/>
            </a:pPr>
            <a:r>
              <a:rPr lang="en-US" dirty="0">
                <a:solidFill>
                  <a:schemeClr val="tx1"/>
                </a:solidFill>
                <a:latin typeface="Baskerville"/>
                <a:cs typeface="Baskerville"/>
              </a:rPr>
              <a:t>16.00 – 16.15 Tea Break</a:t>
            </a:r>
          </a:p>
          <a:p>
            <a:pPr marL="914400" lvl="1" indent="-457200" algn="l">
              <a:buFont typeface="Arial"/>
              <a:buChar char="•"/>
            </a:pPr>
            <a:r>
              <a:rPr lang="en-US" dirty="0">
                <a:solidFill>
                  <a:schemeClr val="tx1"/>
                </a:solidFill>
                <a:latin typeface="Baskerville"/>
                <a:cs typeface="Baskerville"/>
              </a:rPr>
              <a:t>Day ends at 18.00</a:t>
            </a:r>
          </a:p>
          <a:p>
            <a:pPr marL="1371600" lvl="2" indent="-457200" algn="l">
              <a:buFont typeface="Arial"/>
              <a:buChar char="•"/>
            </a:pPr>
            <a:r>
              <a:rPr lang="en-US" b="1" dirty="0">
                <a:solidFill>
                  <a:schemeClr val="tx1"/>
                </a:solidFill>
                <a:latin typeface="Baskerville"/>
                <a:cs typeface="Baskerville"/>
              </a:rPr>
              <a:t>When possible </a:t>
            </a:r>
            <a:r>
              <a:rPr lang="en-US" dirty="0">
                <a:solidFill>
                  <a:schemeClr val="tx1"/>
                </a:solidFill>
                <a:latin typeface="Baskerville"/>
                <a:cs typeface="Baskerville"/>
              </a:rPr>
              <a:t>Q&amp;A time from18.00-19.00</a:t>
            </a:r>
          </a:p>
          <a:p>
            <a:pPr marL="914400" lvl="1" indent="-457200" algn="l">
              <a:buFont typeface="Arial"/>
              <a:buChar char="•"/>
            </a:pPr>
            <a:r>
              <a:rPr lang="en-US" dirty="0">
                <a:solidFill>
                  <a:schemeClr val="tx1"/>
                </a:solidFill>
                <a:latin typeface="Baskerville"/>
                <a:cs typeface="Baskerville"/>
              </a:rPr>
              <a:t>Celebratory Dinner on Friday Evening</a:t>
            </a:r>
          </a:p>
          <a:p>
            <a:pPr marL="914400" lvl="1" indent="-457200" algn="l">
              <a:buFont typeface="Arial"/>
              <a:buChar char="•"/>
            </a:pPr>
            <a:r>
              <a:rPr lang="en-US" dirty="0">
                <a:solidFill>
                  <a:schemeClr val="tx1"/>
                </a:solidFill>
                <a:latin typeface="Baskerville"/>
                <a:cs typeface="Baskerville"/>
              </a:rPr>
              <a:t>Course ends Saturday 18.00 after final Seminar</a:t>
            </a:r>
          </a:p>
          <a:p>
            <a:pPr marL="914400" lvl="1" indent="-457200" algn="l">
              <a:buFont typeface="Arial"/>
              <a:buChar char="•"/>
            </a:pPr>
            <a:r>
              <a:rPr lang="en-US" dirty="0">
                <a:solidFill>
                  <a:schemeClr val="tx1"/>
                </a:solidFill>
                <a:latin typeface="Baskerville"/>
                <a:cs typeface="Baskerville"/>
              </a:rPr>
              <a:t>Now: Speed Networking!</a:t>
            </a:r>
          </a:p>
        </p:txBody>
      </p:sp>
    </p:spTree>
    <p:extLst>
      <p:ext uri="{BB962C8B-B14F-4D97-AF65-F5344CB8AC3E}">
        <p14:creationId xmlns:p14="http://schemas.microsoft.com/office/powerpoint/2010/main" val="32558198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F844B9-7416-AD5B-146A-D4A4A393900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3999" y="1491830"/>
            <a:ext cx="9144000" cy="2387600"/>
          </a:xfrm>
        </p:spPr>
        <p:txBody>
          <a:bodyPr>
            <a:normAutofit/>
          </a:bodyPr>
          <a:lstStyle/>
          <a:p>
            <a:r>
              <a:rPr lang="en-US" dirty="0">
                <a:latin typeface="Baskerville" panose="02020502070401020303" pitchFamily="18" charset="0"/>
                <a:ea typeface="Baskerville" panose="02020502070401020303" pitchFamily="18" charset="0"/>
              </a:rPr>
              <a:t> Course Introduction &amp; Welcome</a:t>
            </a:r>
            <a:endParaRPr lang="en-GB" dirty="0">
              <a:latin typeface="Baskerville" panose="02020502070401020303" pitchFamily="18" charset="0"/>
              <a:ea typeface="Baskerville" panose="02020502070401020303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6F2E1AC-29F6-66B8-82CD-59F85A9CB64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826" y="77411"/>
            <a:ext cx="4209129" cy="132455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2E98AC8-79F2-5F61-45C0-8EB6E7B4CC5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68128" y="343374"/>
            <a:ext cx="4041046" cy="105858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959C82F-477E-889C-A23A-4E6FCF9115AD}"/>
              </a:ext>
            </a:extLst>
          </p:cNvPr>
          <p:cNvSpPr txBox="1"/>
          <p:nvPr/>
        </p:nvSpPr>
        <p:spPr>
          <a:xfrm>
            <a:off x="3281155" y="6329960"/>
            <a:ext cx="56296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Baskerville" panose="02020502070401020303" pitchFamily="18" charset="0"/>
                <a:ea typeface="Baskerville" panose="02020502070401020303" pitchFamily="18" charset="0"/>
              </a:rPr>
              <a:t>CEMA, University of Nairobi, September 9</a:t>
            </a:r>
            <a:r>
              <a:rPr lang="en-GB" baseline="30000" dirty="0">
                <a:latin typeface="Baskerville" panose="02020502070401020303" pitchFamily="18" charset="0"/>
                <a:ea typeface="Baskerville" panose="02020502070401020303" pitchFamily="18" charset="0"/>
              </a:rPr>
              <a:t>th</a:t>
            </a:r>
            <a:r>
              <a:rPr lang="en-GB" dirty="0">
                <a:latin typeface="Baskerville" panose="02020502070401020303" pitchFamily="18" charset="0"/>
                <a:ea typeface="Baskerville" panose="02020502070401020303" pitchFamily="18" charset="0"/>
              </a:rPr>
              <a:t> -14</a:t>
            </a:r>
            <a:r>
              <a:rPr lang="en-GB" baseline="30000" dirty="0">
                <a:latin typeface="Baskerville" panose="02020502070401020303" pitchFamily="18" charset="0"/>
                <a:ea typeface="Baskerville" panose="02020502070401020303" pitchFamily="18" charset="0"/>
              </a:rPr>
              <a:t>th</a:t>
            </a:r>
            <a:r>
              <a:rPr lang="en-GB" dirty="0">
                <a:latin typeface="Baskerville" panose="02020502070401020303" pitchFamily="18" charset="0"/>
                <a:ea typeface="Baskerville" panose="02020502070401020303" pitchFamily="18" charset="0"/>
              </a:rPr>
              <a:t> 2024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FA607CD-B2FA-FF6D-A07D-98EA90FD5E66}"/>
              </a:ext>
            </a:extLst>
          </p:cNvPr>
          <p:cNvSpPr txBox="1"/>
          <p:nvPr/>
        </p:nvSpPr>
        <p:spPr>
          <a:xfrm>
            <a:off x="3047172" y="4288952"/>
            <a:ext cx="6097656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US" sz="1800" dirty="0">
                <a:latin typeface="Baskerville" panose="02020502070401020303" pitchFamily="18" charset="0"/>
                <a:ea typeface="Baskerville" panose="02020502070401020303" pitchFamily="18" charset="0"/>
                <a:cs typeface="Arial" charset="0"/>
              </a:rPr>
              <a:t>Andrew J K </a:t>
            </a:r>
            <a:r>
              <a:rPr lang="en-US" sz="1800" dirty="0" err="1">
                <a:latin typeface="Baskerville" panose="02020502070401020303" pitchFamily="18" charset="0"/>
                <a:ea typeface="Baskerville" panose="02020502070401020303" pitchFamily="18" charset="0"/>
                <a:cs typeface="Arial" charset="0"/>
              </a:rPr>
              <a:t>Conlan</a:t>
            </a:r>
            <a:endParaRPr lang="en-US" sz="1800" dirty="0">
              <a:latin typeface="Baskerville" panose="02020502070401020303" pitchFamily="18" charset="0"/>
              <a:ea typeface="Baskerville" panose="02020502070401020303" pitchFamily="18" charset="0"/>
              <a:cs typeface="Arial" charset="0"/>
            </a:endParaRPr>
          </a:p>
          <a:p>
            <a:pPr algn="ctr">
              <a:spcAft>
                <a:spcPts val="600"/>
              </a:spcAft>
            </a:pPr>
            <a:r>
              <a:rPr lang="en-US" sz="1800" dirty="0">
                <a:latin typeface="Baskerville" panose="02020502070401020303" pitchFamily="18" charset="0"/>
                <a:ea typeface="Baskerville" panose="02020502070401020303" pitchFamily="18" charset="0"/>
                <a:cs typeface="Arial" charset="0"/>
              </a:rPr>
              <a:t>University of Cambridge</a:t>
            </a:r>
          </a:p>
          <a:p>
            <a:pPr algn="ctr">
              <a:spcAft>
                <a:spcPts val="600"/>
              </a:spcAft>
            </a:pPr>
            <a:r>
              <a:rPr lang="en-US" sz="1800" dirty="0">
                <a:latin typeface="Baskerville" panose="02020502070401020303" pitchFamily="18" charset="0"/>
                <a:ea typeface="Baskerville" panose="02020502070401020303" pitchFamily="18" charset="0"/>
                <a:cs typeface="Arial" charset="0"/>
              </a:rPr>
              <a:t>ajkc2@cam.ac.uk</a:t>
            </a:r>
            <a:endParaRPr lang="en-US" dirty="0">
              <a:latin typeface="Baskerville" panose="02020502070401020303" pitchFamily="18" charset="0"/>
              <a:ea typeface="Baskerville" panose="02020502070401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7925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04EDE9A-791B-09FC-B2E5-86EDE067C96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44800" y="177800"/>
            <a:ext cx="6502400" cy="65024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6F9D97A3-3B94-9050-37B2-C135BA1D49AF}"/>
              </a:ext>
            </a:extLst>
          </p:cNvPr>
          <p:cNvSpPr txBox="1"/>
          <p:nvPr/>
        </p:nvSpPr>
        <p:spPr>
          <a:xfrm>
            <a:off x="129397" y="177800"/>
            <a:ext cx="262243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Input:</a:t>
            </a:r>
          </a:p>
          <a:p>
            <a:endParaRPr lang="en-US" dirty="0"/>
          </a:p>
          <a:p>
            <a:r>
              <a:rPr lang="en-US" dirty="0"/>
              <a:t>Cambridge University academic has a cycle accident on his way to work, flying over his handlebars.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0C37B7EC-D9A2-19E6-DA55-F7739F76BA33}"/>
              </a:ext>
            </a:extLst>
          </p:cNvPr>
          <p:cNvGrpSpPr/>
          <p:nvPr/>
        </p:nvGrpSpPr>
        <p:grpSpPr>
          <a:xfrm>
            <a:off x="9404458" y="4712419"/>
            <a:ext cx="2787542" cy="2145580"/>
            <a:chOff x="9404458" y="4712419"/>
            <a:chExt cx="2787542" cy="2145580"/>
          </a:xfrm>
        </p:grpSpPr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D9DF737E-3C30-A439-A6DD-BA725514B8E9}"/>
                </a:ext>
              </a:extLst>
            </p:cNvPr>
            <p:cNvSpPr txBox="1"/>
            <p:nvPr/>
          </p:nvSpPr>
          <p:spPr>
            <a:xfrm>
              <a:off x="9569570" y="4712419"/>
              <a:ext cx="262243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/>
                <a:t>Output:</a:t>
              </a:r>
            </a:p>
          </p:txBody>
        </p:sp>
        <p:pic>
          <p:nvPicPr>
            <p:cNvPr id="1026" name="Picture 2" descr="X-ray showing radial head neck fracture of the elbow">
              <a:extLst>
                <a:ext uri="{FF2B5EF4-FFF2-40B4-BE49-F238E27FC236}">
                  <a16:creationId xmlns:a16="http://schemas.microsoft.com/office/drawing/2014/main" id="{E37C2271-9BFC-5635-0A64-24B64E015EB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404458" y="5266062"/>
              <a:ext cx="2787541" cy="1591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512336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/>
        </p:nvSpPr>
        <p:spPr>
          <a:xfrm>
            <a:off x="1817942" y="980728"/>
            <a:ext cx="8534400" cy="758952"/>
          </a:xfrm>
          <a:prstGeom prst="rect">
            <a:avLst/>
          </a:prstGeom>
        </p:spPr>
        <p:txBody>
          <a:bodyPr vert="horz" anchor="b">
            <a:noAutofit/>
          </a:bodyPr>
          <a:lstStyle>
            <a:lvl1pPr algn="ctr" rtl="0" eaLnBrk="1" latinLnBrk="0" hangingPunct="1">
              <a:spcBef>
                <a:spcPct val="0"/>
              </a:spcBef>
              <a:buNone/>
              <a:defRPr kumimoji="0" sz="3300" kern="1200">
                <a:solidFill>
                  <a:schemeClr val="accent3">
                    <a:shade val="7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solidFill>
                  <a:srgbClr val="000000"/>
                </a:solidFill>
                <a:latin typeface="Baskerville"/>
                <a:cs typeface="Baskerville"/>
              </a:rPr>
              <a:t>What is a mathematical model?</a:t>
            </a:r>
          </a:p>
        </p:txBody>
      </p:sp>
      <p:graphicFrame>
        <p:nvGraphicFramePr>
          <p:cNvPr id="12" name="Object 11"/>
          <p:cNvGraphicFramePr>
            <a:graphicFrameLocks noChangeAspect="1"/>
          </p:cNvGraphicFramePr>
          <p:nvPr/>
        </p:nvGraphicFramePr>
        <p:xfrm>
          <a:off x="2001464" y="2747792"/>
          <a:ext cx="3567339" cy="9423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673100" imgH="177800" progId="Equation.DSMT4">
                  <p:embed/>
                </p:oleObj>
              </mc:Choice>
              <mc:Fallback>
                <p:oleObj name="Equation" r:id="rId2" imgW="673100" imgH="177800" progId="Equation.DSMT4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2001464" y="2747792"/>
                        <a:ext cx="3567339" cy="94231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4" name="Picture 13" descr="StraightLine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5472" y="1739680"/>
            <a:ext cx="4752528" cy="4752528"/>
          </a:xfrm>
          <a:prstGeom prst="rect">
            <a:avLst/>
          </a:prstGeom>
        </p:spPr>
      </p:pic>
      <p:graphicFrame>
        <p:nvGraphicFramePr>
          <p:cNvPr id="15" name="Object 14"/>
          <p:cNvGraphicFramePr>
            <a:graphicFrameLocks noChangeAspect="1"/>
          </p:cNvGraphicFramePr>
          <p:nvPr/>
        </p:nvGraphicFramePr>
        <p:xfrm>
          <a:off x="2001464" y="4297675"/>
          <a:ext cx="3106387" cy="20183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762000" imgH="495300" progId="Equation.DSMT4">
                  <p:embed/>
                </p:oleObj>
              </mc:Choice>
              <mc:Fallback>
                <p:oleObj name="Equation" r:id="rId5" imgW="762000" imgH="495300" progId="Equation.DSMT4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001464" y="4297675"/>
                        <a:ext cx="3106387" cy="201830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/>
        </p:nvGraphicFramePr>
        <p:xfrm>
          <a:off x="6867095" y="4817335"/>
          <a:ext cx="377825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14300" imgH="127000" progId="Equation.DSMT4">
                  <p:embed/>
                </p:oleObj>
              </mc:Choice>
              <mc:Fallback>
                <p:oleObj name="Equation" r:id="rId7" imgW="114300" imgH="127000" progId="Equation.DSMT4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867095" y="4817335"/>
                        <a:ext cx="377825" cy="419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1" name="Group 20"/>
          <p:cNvGrpSpPr/>
          <p:nvPr/>
        </p:nvGrpSpPr>
        <p:grpSpPr>
          <a:xfrm>
            <a:off x="6929801" y="2918710"/>
            <a:ext cx="1554163" cy="3582261"/>
            <a:chOff x="5405800" y="2918709"/>
            <a:chExt cx="1554163" cy="3582261"/>
          </a:xfrm>
        </p:grpSpPr>
        <p:graphicFrame>
          <p:nvGraphicFramePr>
            <p:cNvPr id="17" name="Object 16"/>
            <p:cNvGraphicFramePr>
              <a:graphicFrameLocks noChangeAspect="1"/>
            </p:cNvGraphicFramePr>
            <p:nvPr/>
          </p:nvGraphicFramePr>
          <p:xfrm>
            <a:off x="6036038" y="2918709"/>
            <a:ext cx="630238" cy="88106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9" imgW="190500" imgH="266700" progId="Equation.DSMT4">
                    <p:embed/>
                  </p:oleObj>
                </mc:Choice>
                <mc:Fallback>
                  <p:oleObj name="Equation" r:id="rId9" imgW="190500" imgH="266700" progId="Equation.DSMT4">
                    <p:embed/>
                    <p:pic>
                      <p:nvPicPr>
                        <p:cNvPr id="17" name="Object 16"/>
                        <p:cNvPicPr/>
                        <p:nvPr/>
                      </p:nvPicPr>
                      <p:blipFill>
                        <a:blip r:embed="rId10"/>
                        <a:stretch>
                          <a:fillRect/>
                        </a:stretch>
                      </p:blipFill>
                      <p:spPr>
                        <a:xfrm>
                          <a:off x="6036038" y="2918709"/>
                          <a:ext cx="630238" cy="881062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8" name="Object 17"/>
            <p:cNvGraphicFramePr>
              <a:graphicFrameLocks noChangeAspect="1"/>
            </p:cNvGraphicFramePr>
            <p:nvPr/>
          </p:nvGraphicFramePr>
          <p:xfrm>
            <a:off x="5405800" y="3467872"/>
            <a:ext cx="630238" cy="88106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11" imgW="190500" imgH="266700" progId="Equation.DSMT4">
                    <p:embed/>
                  </p:oleObj>
                </mc:Choice>
                <mc:Fallback>
                  <p:oleObj name="Equation" r:id="rId11" imgW="190500" imgH="266700" progId="Equation.DSMT4">
                    <p:embed/>
                    <p:pic>
                      <p:nvPicPr>
                        <p:cNvPr id="18" name="Object 17"/>
                        <p:cNvPicPr/>
                        <p:nvPr/>
                      </p:nvPicPr>
                      <p:blipFill>
                        <a:blip r:embed="rId12"/>
                        <a:stretch>
                          <a:fillRect/>
                        </a:stretch>
                      </p:blipFill>
                      <p:spPr>
                        <a:xfrm>
                          <a:off x="5405800" y="3467872"/>
                          <a:ext cx="630238" cy="881062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9" name="Object 18"/>
            <p:cNvGraphicFramePr>
              <a:graphicFrameLocks noChangeAspect="1"/>
            </p:cNvGraphicFramePr>
            <p:nvPr/>
          </p:nvGraphicFramePr>
          <p:xfrm>
            <a:off x="5720919" y="5611145"/>
            <a:ext cx="587375" cy="88106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13" imgW="177800" imgH="266700" progId="Equation.DSMT4">
                    <p:embed/>
                  </p:oleObj>
                </mc:Choice>
                <mc:Fallback>
                  <p:oleObj name="Equation" r:id="rId13" imgW="177800" imgH="266700" progId="Equation.DSMT4">
                    <p:embed/>
                    <p:pic>
                      <p:nvPicPr>
                        <p:cNvPr id="19" name="Object 18"/>
                        <p:cNvPicPr/>
                        <p:nvPr/>
                      </p:nvPicPr>
                      <p:blipFill>
                        <a:blip r:embed="rId14"/>
                        <a:stretch>
                          <a:fillRect/>
                        </a:stretch>
                      </p:blipFill>
                      <p:spPr>
                        <a:xfrm>
                          <a:off x="5720919" y="5611145"/>
                          <a:ext cx="587375" cy="881063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0" name="Object 19"/>
            <p:cNvGraphicFramePr>
              <a:graphicFrameLocks noChangeAspect="1"/>
            </p:cNvGraphicFramePr>
            <p:nvPr/>
          </p:nvGraphicFramePr>
          <p:xfrm>
            <a:off x="6372588" y="5619907"/>
            <a:ext cx="587375" cy="88106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15" imgW="177800" imgH="266700" progId="Equation.DSMT4">
                    <p:embed/>
                  </p:oleObj>
                </mc:Choice>
                <mc:Fallback>
                  <p:oleObj name="Equation" r:id="rId15" imgW="177800" imgH="266700" progId="Equation.DSMT4">
                    <p:embed/>
                    <p:pic>
                      <p:nvPicPr>
                        <p:cNvPr id="20" name="Object 19"/>
                        <p:cNvPicPr/>
                        <p:nvPr/>
                      </p:nvPicPr>
                      <p:blipFill>
                        <a:blip r:embed="rId16"/>
                        <a:stretch>
                          <a:fillRect/>
                        </a:stretch>
                      </p:blipFill>
                      <p:spPr>
                        <a:xfrm>
                          <a:off x="6372588" y="5619907"/>
                          <a:ext cx="587375" cy="881063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val="4110889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/>
        </p:nvSpPr>
        <p:spPr>
          <a:xfrm>
            <a:off x="1817942" y="980728"/>
            <a:ext cx="8534400" cy="758952"/>
          </a:xfrm>
          <a:prstGeom prst="rect">
            <a:avLst/>
          </a:prstGeom>
        </p:spPr>
        <p:txBody>
          <a:bodyPr vert="horz" anchor="b">
            <a:noAutofit/>
          </a:bodyPr>
          <a:lstStyle>
            <a:lvl1pPr algn="ctr" rtl="0" eaLnBrk="1" latinLnBrk="0" hangingPunct="1">
              <a:spcBef>
                <a:spcPct val="0"/>
              </a:spcBef>
              <a:buNone/>
              <a:defRPr kumimoji="0" sz="3300" kern="1200">
                <a:solidFill>
                  <a:schemeClr val="accent3">
                    <a:shade val="7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solidFill>
                  <a:srgbClr val="000000"/>
                </a:solidFill>
                <a:latin typeface="Baskerville"/>
                <a:cs typeface="Baskerville"/>
              </a:rPr>
              <a:t>What is a mathematical model?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6661" y="2275980"/>
            <a:ext cx="2792367" cy="3723156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45689" y="2275980"/>
            <a:ext cx="2660816" cy="37231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40531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/>
        </p:nvSpPr>
        <p:spPr>
          <a:xfrm>
            <a:off x="1817942" y="980728"/>
            <a:ext cx="8534400" cy="758952"/>
          </a:xfrm>
          <a:prstGeom prst="rect">
            <a:avLst/>
          </a:prstGeom>
        </p:spPr>
        <p:txBody>
          <a:bodyPr vert="horz" anchor="b">
            <a:noAutofit/>
          </a:bodyPr>
          <a:lstStyle>
            <a:lvl1pPr algn="ctr" rtl="0" eaLnBrk="1" latinLnBrk="0" hangingPunct="1">
              <a:spcBef>
                <a:spcPct val="0"/>
              </a:spcBef>
              <a:buNone/>
              <a:defRPr kumimoji="0" sz="3300" kern="1200">
                <a:solidFill>
                  <a:schemeClr val="accent3">
                    <a:shade val="7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solidFill>
                  <a:srgbClr val="000000"/>
                </a:solidFill>
                <a:latin typeface="Baskerville"/>
                <a:cs typeface="Baskerville"/>
              </a:rPr>
              <a:t>What is a mathematical model?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2931" y="1972268"/>
            <a:ext cx="5180290" cy="4144231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7267237" y="2063287"/>
            <a:ext cx="2944458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latin typeface="Courier New"/>
                <a:cs typeface="Courier New"/>
              </a:rPr>
              <a:t>1)</a:t>
            </a:r>
          </a:p>
          <a:p>
            <a:r>
              <a:rPr lang="en-US" dirty="0">
                <a:latin typeface="Courier New"/>
                <a:cs typeface="Courier New"/>
              </a:rPr>
              <a:t>Draw the trunk</a:t>
            </a:r>
          </a:p>
          <a:p>
            <a:endParaRPr lang="en-US" dirty="0">
              <a:latin typeface="Courier New"/>
              <a:cs typeface="Courier New"/>
            </a:endParaRPr>
          </a:p>
          <a:p>
            <a:r>
              <a:rPr lang="en-US" dirty="0">
                <a:latin typeface="Courier New"/>
                <a:cs typeface="Courier New"/>
              </a:rPr>
              <a:t>2) </a:t>
            </a:r>
          </a:p>
          <a:p>
            <a:r>
              <a:rPr lang="en-US" dirty="0">
                <a:latin typeface="Courier New"/>
                <a:cs typeface="Courier New"/>
              </a:rPr>
              <a:t>At the end of the trunk, split by some angle and draw two branches</a:t>
            </a:r>
          </a:p>
          <a:p>
            <a:endParaRPr lang="en-US" dirty="0">
              <a:latin typeface="Courier New"/>
              <a:cs typeface="Courier New"/>
            </a:endParaRPr>
          </a:p>
          <a:p>
            <a:r>
              <a:rPr lang="en-US" dirty="0">
                <a:latin typeface="Courier New"/>
                <a:cs typeface="Courier New"/>
              </a:rPr>
              <a:t>3) </a:t>
            </a:r>
          </a:p>
          <a:p>
            <a:r>
              <a:rPr lang="en-US" dirty="0">
                <a:latin typeface="Courier New"/>
                <a:cs typeface="Courier New"/>
              </a:rPr>
              <a:t>Repeat at the end of each branch until a sufficient level of branching is reached</a:t>
            </a:r>
          </a:p>
        </p:txBody>
      </p:sp>
      <p:sp>
        <p:nvSpPr>
          <p:cNvPr id="7" name="Rectangle 6"/>
          <p:cNvSpPr/>
          <p:nvPr/>
        </p:nvSpPr>
        <p:spPr>
          <a:xfrm>
            <a:off x="3287688" y="6237312"/>
            <a:ext cx="23660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http://</a:t>
            </a:r>
            <a:r>
              <a:rPr lang="en-US" dirty="0" err="1"/>
              <a:t>rosettacode.org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424517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/>
        </p:nvSpPr>
        <p:spPr>
          <a:xfrm>
            <a:off x="1817942" y="980728"/>
            <a:ext cx="8534400" cy="758952"/>
          </a:xfrm>
          <a:prstGeom prst="rect">
            <a:avLst/>
          </a:prstGeom>
        </p:spPr>
        <p:txBody>
          <a:bodyPr vert="horz" anchor="b">
            <a:noAutofit/>
          </a:bodyPr>
          <a:lstStyle>
            <a:lvl1pPr algn="ctr" rtl="0" eaLnBrk="1" latinLnBrk="0" hangingPunct="1">
              <a:spcBef>
                <a:spcPct val="0"/>
              </a:spcBef>
              <a:buNone/>
              <a:defRPr kumimoji="0" sz="3300" kern="1200">
                <a:solidFill>
                  <a:schemeClr val="accent3">
                    <a:shade val="7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solidFill>
                  <a:srgbClr val="000000"/>
                </a:solidFill>
                <a:latin typeface="Baskerville"/>
                <a:cs typeface="Baskerville"/>
              </a:rPr>
              <a:t>What is a mathematical model?</a:t>
            </a:r>
          </a:p>
        </p:txBody>
      </p:sp>
      <p:sp>
        <p:nvSpPr>
          <p:cNvPr id="13" name="Content Placeholder 2"/>
          <p:cNvSpPr txBox="1">
            <a:spLocks/>
          </p:cNvSpPr>
          <p:nvPr/>
        </p:nvSpPr>
        <p:spPr bwMode="auto">
          <a:xfrm>
            <a:off x="1991544" y="1916832"/>
            <a:ext cx="8302696" cy="4572000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0" indent="0" algn="ctr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457200" indent="0" algn="ctr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0"/>
                <a:cs typeface="+mn-cs"/>
              </a:defRPr>
            </a:lvl2pPr>
            <a:lvl3pPr marL="914400" indent="0" algn="ctr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0"/>
                <a:cs typeface="+mn-cs"/>
              </a:defRPr>
            </a:lvl3pPr>
            <a:lvl4pPr marL="1371600" indent="0" algn="ctr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0"/>
                <a:cs typeface="+mn-cs"/>
              </a:defRPr>
            </a:lvl4pPr>
            <a:lvl5pPr marL="1828800" indent="0" algn="ctr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0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 algn="l">
              <a:buFont typeface="Arial"/>
              <a:buChar char="•"/>
            </a:pPr>
            <a:r>
              <a:rPr lang="en-US" dirty="0">
                <a:solidFill>
                  <a:schemeClr val="tx1"/>
                </a:solidFill>
                <a:latin typeface="Baskerville"/>
                <a:cs typeface="Baskerville"/>
              </a:rPr>
              <a:t>A mathematical model is a description of the </a:t>
            </a:r>
            <a:r>
              <a:rPr lang="en-US" dirty="0" err="1">
                <a:solidFill>
                  <a:schemeClr val="tx1"/>
                </a:solidFill>
                <a:latin typeface="Baskerville"/>
                <a:cs typeface="Baskerville"/>
              </a:rPr>
              <a:t>behaviour</a:t>
            </a:r>
            <a:r>
              <a:rPr lang="en-US" dirty="0">
                <a:solidFill>
                  <a:schemeClr val="tx1"/>
                </a:solidFill>
                <a:latin typeface="Baskerville"/>
                <a:cs typeface="Baskerville"/>
              </a:rPr>
              <a:t> of a system using mathematical concepts or language</a:t>
            </a:r>
          </a:p>
          <a:p>
            <a:pPr marL="457200" indent="-457200" algn="l">
              <a:buFont typeface="Arial"/>
              <a:buChar char="•"/>
            </a:pPr>
            <a:r>
              <a:rPr lang="en-US" dirty="0">
                <a:solidFill>
                  <a:schemeClr val="tx1"/>
                </a:solidFill>
                <a:latin typeface="Baskerville"/>
                <a:cs typeface="Baskerville"/>
              </a:rPr>
              <a:t>All models are wrong, some are useful…</a:t>
            </a:r>
          </a:p>
          <a:p>
            <a:pPr marL="457200" indent="-457200" algn="l">
              <a:buFont typeface="Arial"/>
              <a:buChar char="•"/>
            </a:pPr>
            <a:r>
              <a:rPr lang="en-US" dirty="0">
                <a:solidFill>
                  <a:schemeClr val="tx1"/>
                </a:solidFill>
                <a:latin typeface="Baskerville"/>
                <a:cs typeface="Baskerville"/>
              </a:rPr>
              <a:t>A </a:t>
            </a:r>
            <a:r>
              <a:rPr lang="en-US" b="1" dirty="0">
                <a:solidFill>
                  <a:schemeClr val="tx1"/>
                </a:solidFill>
                <a:latin typeface="Baskerville"/>
                <a:cs typeface="Baskerville"/>
              </a:rPr>
              <a:t>good </a:t>
            </a:r>
            <a:r>
              <a:rPr lang="en-US" dirty="0">
                <a:solidFill>
                  <a:schemeClr val="tx1"/>
                </a:solidFill>
                <a:latin typeface="Baskerville"/>
                <a:cs typeface="Baskerville"/>
              </a:rPr>
              <a:t>(i.e. useful) model provides insights into a system that go beyond the assumptions we use to construct it</a:t>
            </a:r>
          </a:p>
          <a:p>
            <a:pPr marL="457200" indent="-457200" algn="l">
              <a:buFont typeface="Arial"/>
              <a:buChar char="•"/>
            </a:pPr>
            <a:r>
              <a:rPr lang="en-US" dirty="0">
                <a:solidFill>
                  <a:schemeClr val="tx1"/>
                </a:solidFill>
                <a:latin typeface="Baskerville"/>
                <a:cs typeface="Baskerville"/>
              </a:rPr>
              <a:t>A good model provides something new…</a:t>
            </a:r>
          </a:p>
        </p:txBody>
      </p:sp>
    </p:spTree>
    <p:extLst>
      <p:ext uri="{BB962C8B-B14F-4D97-AF65-F5344CB8AC3E}">
        <p14:creationId xmlns:p14="http://schemas.microsoft.com/office/powerpoint/2010/main" val="35699420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/>
        </p:nvSpPr>
        <p:spPr>
          <a:xfrm>
            <a:off x="1817942" y="979563"/>
            <a:ext cx="8534400" cy="758952"/>
          </a:xfrm>
          <a:prstGeom prst="rect">
            <a:avLst/>
          </a:prstGeom>
        </p:spPr>
        <p:txBody>
          <a:bodyPr vert="horz" anchor="b">
            <a:noAutofit/>
          </a:bodyPr>
          <a:lstStyle>
            <a:lvl1pPr algn="ctr" rtl="0" eaLnBrk="1" latinLnBrk="0" hangingPunct="1">
              <a:spcBef>
                <a:spcPct val="0"/>
              </a:spcBef>
              <a:buNone/>
              <a:defRPr kumimoji="0" sz="3300" kern="1200">
                <a:solidFill>
                  <a:schemeClr val="accent3">
                    <a:shade val="7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solidFill>
                  <a:srgbClr val="000000"/>
                </a:solidFill>
                <a:latin typeface="Baskerville"/>
                <a:cs typeface="Baskerville"/>
              </a:rPr>
              <a:t>The scientific method</a:t>
            </a:r>
          </a:p>
        </p:txBody>
      </p:sp>
      <p:pic>
        <p:nvPicPr>
          <p:cNvPr id="6" name="Picture 5" descr="press-button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7080" y="2205065"/>
            <a:ext cx="2724338" cy="3850654"/>
          </a:xfrm>
          <a:prstGeom prst="rect">
            <a:avLst/>
          </a:prstGeom>
        </p:spPr>
      </p:pic>
      <p:grpSp>
        <p:nvGrpSpPr>
          <p:cNvPr id="2" name="Group 1"/>
          <p:cNvGrpSpPr/>
          <p:nvPr/>
        </p:nvGrpSpPr>
        <p:grpSpPr>
          <a:xfrm>
            <a:off x="5992200" y="2102136"/>
            <a:ext cx="4258218" cy="1541592"/>
            <a:chOff x="3749568" y="2102136"/>
            <a:chExt cx="4258218" cy="1541592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466194" y="2102136"/>
              <a:ext cx="1541592" cy="1541592"/>
            </a:xfrm>
            <a:prstGeom prst="rect">
              <a:avLst/>
            </a:prstGeom>
          </p:spPr>
        </p:pic>
        <p:sp>
          <p:nvSpPr>
            <p:cNvPr id="7" name="Right Arrow 6"/>
            <p:cNvSpPr/>
            <p:nvPr/>
          </p:nvSpPr>
          <p:spPr>
            <a:xfrm>
              <a:off x="3749568" y="2426479"/>
              <a:ext cx="2410951" cy="912747"/>
            </a:xfrm>
            <a:prstGeom prst="rightArrow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>
                <a:solidFill>
                  <a:schemeClr val="accent1"/>
                </a:solidFill>
              </a:endParaRP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5992202" y="3792316"/>
            <a:ext cx="4385349" cy="2184649"/>
            <a:chOff x="3749569" y="3792315"/>
            <a:chExt cx="4385349" cy="2184649"/>
          </a:xfrm>
        </p:grpSpPr>
        <p:sp>
          <p:nvSpPr>
            <p:cNvPr id="8" name="Right Arrow 7"/>
            <p:cNvSpPr/>
            <p:nvPr/>
          </p:nvSpPr>
          <p:spPr>
            <a:xfrm>
              <a:off x="3749569" y="4130392"/>
              <a:ext cx="2053772" cy="912747"/>
            </a:xfrm>
            <a:prstGeom prst="rightArrow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>
                <a:solidFill>
                  <a:schemeClr val="accent1"/>
                </a:solidFill>
              </a:endParaRPr>
            </a:p>
          </p:txBody>
        </p:sp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950269" y="3792315"/>
              <a:ext cx="2184649" cy="2184649"/>
            </a:xfrm>
            <a:prstGeom prst="rect">
              <a:avLst/>
            </a:prstGeom>
          </p:spPr>
        </p:pic>
      </p:grpSp>
      <p:pic>
        <p:nvPicPr>
          <p:cNvPr id="11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78578" y="3140968"/>
            <a:ext cx="2880320" cy="3456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6764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 bwMode="auto">
          <a:xfrm>
            <a:off x="1978152" y="908720"/>
            <a:ext cx="8534400" cy="758952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9pPr>
          </a:lstStyle>
          <a:p>
            <a:r>
              <a:rPr lang="en-US" dirty="0">
                <a:latin typeface="Baskerville"/>
                <a:cs typeface="Baskerville"/>
              </a:rPr>
              <a:t>Statistics</a:t>
            </a:r>
          </a:p>
        </p:txBody>
      </p:sp>
      <p:pic>
        <p:nvPicPr>
          <p:cNvPr id="4" name="Picture 3" descr="NormalSlice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8109" y="1686712"/>
            <a:ext cx="4114800" cy="41148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82419" y="1686712"/>
            <a:ext cx="1541592" cy="1541592"/>
          </a:xfrm>
          <a:prstGeom prst="rect">
            <a:avLst/>
          </a:prstGeom>
        </p:spPr>
      </p:pic>
      <p:sp>
        <p:nvSpPr>
          <p:cNvPr id="7" name="Content Placeholder 2"/>
          <p:cNvSpPr txBox="1">
            <a:spLocks/>
          </p:cNvSpPr>
          <p:nvPr/>
        </p:nvSpPr>
        <p:spPr bwMode="auto">
          <a:xfrm>
            <a:off x="1825752" y="1672555"/>
            <a:ext cx="4630288" cy="4572000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92500"/>
          </a:bodyPr>
          <a:lstStyle>
            <a:lvl1pPr marL="0" indent="0" algn="ctr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457200" indent="0" algn="ctr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0"/>
                <a:cs typeface="+mn-cs"/>
              </a:defRPr>
            </a:lvl2pPr>
            <a:lvl3pPr marL="914400" indent="0" algn="ctr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0"/>
                <a:cs typeface="+mn-cs"/>
              </a:defRPr>
            </a:lvl3pPr>
            <a:lvl4pPr marL="1371600" indent="0" algn="ctr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0"/>
                <a:cs typeface="+mn-cs"/>
              </a:defRPr>
            </a:lvl4pPr>
            <a:lvl5pPr marL="1828800" indent="0" algn="ctr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0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 algn="l">
              <a:buFont typeface="Arial"/>
              <a:buChar char="•"/>
            </a:pPr>
            <a:r>
              <a:rPr lang="en-US" dirty="0">
                <a:solidFill>
                  <a:schemeClr val="tx1"/>
                </a:solidFill>
                <a:latin typeface="Baskerville"/>
                <a:cs typeface="Baskerville"/>
              </a:rPr>
              <a:t>The study of observational data</a:t>
            </a:r>
          </a:p>
          <a:p>
            <a:pPr algn="l"/>
            <a:r>
              <a:rPr lang="en-US" dirty="0">
                <a:solidFill>
                  <a:schemeClr val="tx1"/>
                </a:solidFill>
                <a:latin typeface="Baskerville"/>
                <a:cs typeface="Baskerville"/>
              </a:rPr>
              <a:t>	</a:t>
            </a:r>
            <a:r>
              <a:rPr lang="en-US" i="1" dirty="0">
                <a:solidFill>
                  <a:schemeClr val="tx1"/>
                </a:solidFill>
                <a:latin typeface="Baskerville"/>
                <a:cs typeface="Baskerville"/>
              </a:rPr>
              <a:t>R.A. Fisher</a:t>
            </a:r>
            <a:endParaRPr lang="en-US" dirty="0">
              <a:solidFill>
                <a:schemeClr val="tx1"/>
              </a:solidFill>
              <a:latin typeface="Baskerville"/>
              <a:cs typeface="Baskerville"/>
            </a:endParaRPr>
          </a:p>
          <a:p>
            <a:pPr marL="914400" lvl="1" indent="-457200" algn="l">
              <a:buFont typeface="Arial"/>
              <a:buChar char="•"/>
            </a:pPr>
            <a:r>
              <a:rPr lang="en-US" dirty="0">
                <a:solidFill>
                  <a:schemeClr val="tx1"/>
                </a:solidFill>
                <a:latin typeface="Baskerville"/>
                <a:cs typeface="Baskerville"/>
              </a:rPr>
              <a:t>Populations and Variation</a:t>
            </a:r>
          </a:p>
          <a:p>
            <a:pPr marL="914400" lvl="1" indent="-457200" algn="l">
              <a:buFont typeface="Arial"/>
              <a:buChar char="•"/>
            </a:pPr>
            <a:r>
              <a:rPr lang="en-US" dirty="0">
                <a:solidFill>
                  <a:schemeClr val="tx1"/>
                </a:solidFill>
                <a:latin typeface="Baskerville"/>
                <a:cs typeface="Baskerville"/>
              </a:rPr>
              <a:t>Reduction of Data (Parameters)</a:t>
            </a:r>
          </a:p>
          <a:p>
            <a:pPr marL="457200" indent="-457200" algn="l">
              <a:buFont typeface="Arial"/>
              <a:buChar char="•"/>
            </a:pPr>
            <a:r>
              <a:rPr lang="en-US" dirty="0">
                <a:solidFill>
                  <a:schemeClr val="tx1"/>
                </a:solidFill>
                <a:latin typeface="Baskerville"/>
                <a:cs typeface="Baskerville"/>
              </a:rPr>
              <a:t>Mathematical models describing the variation in populations</a:t>
            </a:r>
          </a:p>
        </p:txBody>
      </p:sp>
    </p:spTree>
    <p:extLst>
      <p:ext uri="{BB962C8B-B14F-4D97-AF65-F5344CB8AC3E}">
        <p14:creationId xmlns:p14="http://schemas.microsoft.com/office/powerpoint/2010/main" val="2113537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theme/theme1.xml><?xml version="1.0" encoding="utf-8"?>
<a:theme xmlns:a="http://schemas.openxmlformats.org/drawingml/2006/main" name="VIMC_ppt7">
  <a:themeElements>
    <a:clrScheme name="VIMC1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2173BA"/>
      </a:accent1>
      <a:accent2>
        <a:srgbClr val="2A3578"/>
      </a:accent2>
      <a:accent3>
        <a:srgbClr val="00ABED"/>
      </a:accent3>
      <a:accent4>
        <a:srgbClr val="A7DEF8"/>
      </a:accent4>
      <a:accent5>
        <a:srgbClr val="A91778"/>
      </a:accent5>
      <a:accent6>
        <a:srgbClr val="368272"/>
      </a:accent6>
      <a:hlink>
        <a:srgbClr val="A91778"/>
      </a:hlink>
      <a:folHlink>
        <a:srgbClr val="6F1C98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D3C4F4BF-3110-4CB5-A6CB-AFF5EA517E97}" vid="{7B52B56A-EB7C-4741-82B1-60F61138026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VIMC-ppt-kw</Template>
  <TotalTime>1054</TotalTime>
  <Words>585</Words>
  <Application>Microsoft Macintosh PowerPoint</Application>
  <PresentationFormat>Widescreen</PresentationFormat>
  <Paragraphs>96</Paragraphs>
  <Slides>19</Slides>
  <Notes>2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6" baseType="lpstr">
      <vt:lpstr>Arial</vt:lpstr>
      <vt:lpstr>Baskerville</vt:lpstr>
      <vt:lpstr>Calibri</vt:lpstr>
      <vt:lpstr>Century Gothic</vt:lpstr>
      <vt:lpstr>Courier New</vt:lpstr>
      <vt:lpstr>VIMC_ppt7</vt:lpstr>
      <vt:lpstr>Equation</vt:lpstr>
      <vt:lpstr>Mathematical modelling for vaccine-preventable diseases</vt:lpstr>
      <vt:lpstr> Course Introduction &amp; Welcome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Vaccine Impact Modelling Consortium   Annual Meeting 2018  Welcome and Consortium Update</dc:title>
  <dc:creator>Garske, Tini</dc:creator>
  <cp:lastModifiedBy>Andrew Conlan</cp:lastModifiedBy>
  <cp:revision>82</cp:revision>
  <dcterms:created xsi:type="dcterms:W3CDTF">2018-03-18T15:49:19Z</dcterms:created>
  <dcterms:modified xsi:type="dcterms:W3CDTF">2024-09-06T10:51:47Z</dcterms:modified>
</cp:coreProperties>
</file>